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2" r:id="rId2"/>
    <p:sldId id="264" r:id="rId3"/>
    <p:sldId id="266" r:id="rId4"/>
    <p:sldId id="285" r:id="rId5"/>
    <p:sldId id="299" r:id="rId6"/>
    <p:sldId id="298" r:id="rId7"/>
    <p:sldId id="267" r:id="rId8"/>
    <p:sldId id="268" r:id="rId9"/>
    <p:sldId id="286" r:id="rId10"/>
    <p:sldId id="269" r:id="rId11"/>
    <p:sldId id="270" r:id="rId12"/>
    <p:sldId id="288" r:id="rId13"/>
    <p:sldId id="294" r:id="rId14"/>
    <p:sldId id="287" r:id="rId15"/>
    <p:sldId id="295" r:id="rId16"/>
    <p:sldId id="296" r:id="rId17"/>
    <p:sldId id="300" r:id="rId1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FFFF00"/>
    <a:srgbClr val="800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856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CC2BC1BC-0645-4366-B87D-53E460F67E18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4.png"/><Relationship Id="rId7" Type="http://schemas.openxmlformats.org/officeDocument/2006/relationships/slide" Target="slide1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3.xml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6.xml"/><Relationship Id="rId4" Type="http://schemas.openxmlformats.org/officeDocument/2006/relationships/slide" Target="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图片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31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9" name="WordArt 7" descr="褐色大理石"/>
          <p:cNvSpPr>
            <a:spLocks noChangeArrowheads="1" noChangeShapeType="1" noTextEdit="1"/>
          </p:cNvSpPr>
          <p:nvPr/>
        </p:nvSpPr>
        <p:spPr bwMode="auto">
          <a:xfrm>
            <a:off x="1295400" y="1412776"/>
            <a:ext cx="6553200" cy="2230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200" b="1" kern="10" dirty="0" smtClean="0">
                <a:ln w="9525">
                  <a:solidFill>
                    <a:srgbClr val="993300"/>
                  </a:solidFill>
                  <a:rou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Unit4</a:t>
            </a:r>
          </a:p>
          <a:p>
            <a:pPr algn="ctr"/>
            <a:r>
              <a:rPr lang="en-US" altLang="zh-CN" sz="3200" b="1" kern="10" dirty="0" smtClean="0">
                <a:ln w="9525">
                  <a:solidFill>
                    <a:srgbClr val="993300"/>
                  </a:solidFill>
                  <a:rou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Then </a:t>
            </a:r>
            <a:r>
              <a:rPr lang="en-US" altLang="zh-CN" sz="3200" b="1" kern="10" dirty="0">
                <a:ln w="9525">
                  <a:solidFill>
                    <a:srgbClr val="993300"/>
                  </a:solidFill>
                  <a:rou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and now</a:t>
            </a:r>
            <a:endParaRPr lang="zh-CN" altLang="en-US" sz="3200" b="1" kern="10" dirty="0">
              <a:ln w="9525">
                <a:solidFill>
                  <a:srgbClr val="993300"/>
                </a:solidFill>
                <a:round/>
              </a:ln>
              <a:blipFill dpi="0" rotWithShape="1">
                <a:blip r:embed="rId3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784" y="5157192"/>
            <a:ext cx="9144784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图片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771" name="Group 3"/>
          <p:cNvGrpSpPr/>
          <p:nvPr/>
        </p:nvGrpSpPr>
        <p:grpSpPr bwMode="auto">
          <a:xfrm>
            <a:off x="0" y="0"/>
            <a:ext cx="7129463" cy="692150"/>
            <a:chOff x="0" y="0"/>
            <a:chExt cx="2064" cy="576"/>
          </a:xfrm>
        </p:grpSpPr>
        <p:pic>
          <p:nvPicPr>
            <p:cNvPr id="32772" name="Picture 4" descr="D:\E\英语教学\插图\d1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2064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3" name="Rectangle 5"/>
            <p:cNvSpPr>
              <a:spLocks noChangeArrowheads="1"/>
            </p:cNvSpPr>
            <p:nvPr/>
          </p:nvSpPr>
          <p:spPr bwMode="auto">
            <a:xfrm>
              <a:off x="96" y="144"/>
              <a:ext cx="1632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 b="1"/>
                <a:t>Say something about your past</a:t>
              </a:r>
            </a:p>
          </p:txBody>
        </p:sp>
      </p:grpSp>
      <p:pic>
        <p:nvPicPr>
          <p:cNvPr id="32775" name="Picture 7" descr="9@K6Z]2(%)5)(9]1WS{C3R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2205038"/>
            <a:ext cx="1795462" cy="33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780" name="Group 12"/>
          <p:cNvGrpSpPr/>
          <p:nvPr/>
        </p:nvGrpSpPr>
        <p:grpSpPr bwMode="auto">
          <a:xfrm>
            <a:off x="3132138" y="1052513"/>
            <a:ext cx="4681537" cy="754062"/>
            <a:chOff x="1973" y="618"/>
            <a:chExt cx="2949" cy="475"/>
          </a:xfrm>
        </p:grpSpPr>
        <p:sp>
          <p:nvSpPr>
            <p:cNvPr id="32778" name="AutoShape 10"/>
            <p:cNvSpPr>
              <a:spLocks noChangeArrowheads="1"/>
            </p:cNvSpPr>
            <p:nvPr/>
          </p:nvSpPr>
          <p:spPr bwMode="auto">
            <a:xfrm>
              <a:off x="1973" y="618"/>
              <a:ext cx="2949" cy="475"/>
            </a:xfrm>
            <a:prstGeom prst="wedgeEllipseCallout">
              <a:avLst>
                <a:gd name="adj1" fmla="val -57426"/>
                <a:gd name="adj2" fmla="val 12473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zh-CN" altLang="zh-CN"/>
            </a:p>
          </p:txBody>
        </p:sp>
        <p:sp>
          <p:nvSpPr>
            <p:cNvPr id="32779" name="Text Box 11"/>
            <p:cNvSpPr txBox="1">
              <a:spLocks noChangeArrowheads="1"/>
            </p:cNvSpPr>
            <p:nvPr/>
          </p:nvSpPr>
          <p:spPr bwMode="auto">
            <a:xfrm>
              <a:off x="2154" y="663"/>
              <a:ext cx="263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>
                  <a:latin typeface="Times New Roman" panose="02020603050405020304" pitchFamily="18" charset="0"/>
                </a:rPr>
                <a:t>…year(s) ago, I was…</a:t>
              </a:r>
            </a:p>
          </p:txBody>
        </p:sp>
      </p:grpSp>
      <p:grpSp>
        <p:nvGrpSpPr>
          <p:cNvPr id="32792" name="Group 24"/>
          <p:cNvGrpSpPr/>
          <p:nvPr/>
        </p:nvGrpSpPr>
        <p:grpSpPr bwMode="auto">
          <a:xfrm>
            <a:off x="4211638" y="2060575"/>
            <a:ext cx="2722562" cy="754063"/>
            <a:chOff x="2562" y="1117"/>
            <a:chExt cx="1715" cy="475"/>
          </a:xfrm>
        </p:grpSpPr>
        <p:sp>
          <p:nvSpPr>
            <p:cNvPr id="32790" name="AutoShape 22"/>
            <p:cNvSpPr>
              <a:spLocks noChangeArrowheads="1"/>
            </p:cNvSpPr>
            <p:nvPr/>
          </p:nvSpPr>
          <p:spPr bwMode="auto">
            <a:xfrm>
              <a:off x="2562" y="1117"/>
              <a:ext cx="1543" cy="475"/>
            </a:xfrm>
            <a:prstGeom prst="wedgeEllipseCallout">
              <a:avLst>
                <a:gd name="adj1" fmla="val -97699"/>
                <a:gd name="adj2" fmla="val 3694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zh-CN" altLang="zh-CN"/>
            </a:p>
          </p:txBody>
        </p:sp>
        <p:sp>
          <p:nvSpPr>
            <p:cNvPr id="32791" name="Text Box 23"/>
            <p:cNvSpPr txBox="1">
              <a:spLocks noChangeArrowheads="1"/>
            </p:cNvSpPr>
            <p:nvPr/>
          </p:nvSpPr>
          <p:spPr bwMode="auto">
            <a:xfrm>
              <a:off x="2699" y="1162"/>
              <a:ext cx="157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>
                  <a:latin typeface="Times New Roman" panose="02020603050405020304" pitchFamily="18" charset="0"/>
                </a:rPr>
                <a:t>I could…</a:t>
              </a:r>
            </a:p>
          </p:txBody>
        </p:sp>
      </p:grpSp>
      <p:grpSp>
        <p:nvGrpSpPr>
          <p:cNvPr id="32795" name="Group 27"/>
          <p:cNvGrpSpPr/>
          <p:nvPr/>
        </p:nvGrpSpPr>
        <p:grpSpPr bwMode="auto">
          <a:xfrm>
            <a:off x="4356100" y="2924175"/>
            <a:ext cx="2720975" cy="754063"/>
            <a:chOff x="2699" y="1661"/>
            <a:chExt cx="1714" cy="475"/>
          </a:xfrm>
        </p:grpSpPr>
        <p:sp>
          <p:nvSpPr>
            <p:cNvPr id="32793" name="AutoShape 25"/>
            <p:cNvSpPr>
              <a:spLocks noChangeArrowheads="1"/>
            </p:cNvSpPr>
            <p:nvPr/>
          </p:nvSpPr>
          <p:spPr bwMode="auto">
            <a:xfrm>
              <a:off x="2699" y="1661"/>
              <a:ext cx="1543" cy="475"/>
            </a:xfrm>
            <a:prstGeom prst="wedgeEllipseCallout">
              <a:avLst>
                <a:gd name="adj1" fmla="val -101329"/>
                <a:gd name="adj2" fmla="val -4515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zh-CN" altLang="zh-CN"/>
            </a:p>
          </p:txBody>
        </p:sp>
        <p:sp>
          <p:nvSpPr>
            <p:cNvPr id="32794" name="Text Box 26"/>
            <p:cNvSpPr txBox="1">
              <a:spLocks noChangeArrowheads="1"/>
            </p:cNvSpPr>
            <p:nvPr/>
          </p:nvSpPr>
          <p:spPr bwMode="auto">
            <a:xfrm>
              <a:off x="2835" y="1706"/>
              <a:ext cx="157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>
                  <a:latin typeface="Times New Roman" panose="02020603050405020304" pitchFamily="18" charset="0"/>
                </a:rPr>
                <a:t>I couldn’t…</a:t>
              </a:r>
            </a:p>
          </p:txBody>
        </p:sp>
      </p:grpSp>
      <p:grpSp>
        <p:nvGrpSpPr>
          <p:cNvPr id="32798" name="Group 30"/>
          <p:cNvGrpSpPr/>
          <p:nvPr/>
        </p:nvGrpSpPr>
        <p:grpSpPr bwMode="auto">
          <a:xfrm>
            <a:off x="4500563" y="4005263"/>
            <a:ext cx="2794000" cy="754062"/>
            <a:chOff x="2789" y="2251"/>
            <a:chExt cx="1760" cy="475"/>
          </a:xfrm>
        </p:grpSpPr>
        <p:sp>
          <p:nvSpPr>
            <p:cNvPr id="32796" name="AutoShape 28"/>
            <p:cNvSpPr>
              <a:spLocks noChangeArrowheads="1"/>
            </p:cNvSpPr>
            <p:nvPr/>
          </p:nvSpPr>
          <p:spPr bwMode="auto">
            <a:xfrm>
              <a:off x="2789" y="2251"/>
              <a:ext cx="1543" cy="475"/>
            </a:xfrm>
            <a:prstGeom prst="wedgeEllipseCallout">
              <a:avLst>
                <a:gd name="adj1" fmla="val -104958"/>
                <a:gd name="adj2" fmla="val -12137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zh-CN" altLang="zh-CN"/>
            </a:p>
          </p:txBody>
        </p:sp>
        <p:sp>
          <p:nvSpPr>
            <p:cNvPr id="32797" name="Text Box 29"/>
            <p:cNvSpPr txBox="1">
              <a:spLocks noChangeArrowheads="1"/>
            </p:cNvSpPr>
            <p:nvPr/>
          </p:nvSpPr>
          <p:spPr bwMode="auto">
            <a:xfrm>
              <a:off x="2971" y="2296"/>
              <a:ext cx="157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>
                  <a:latin typeface="Times New Roman" panose="02020603050405020304" pitchFamily="18" charset="0"/>
                </a:rPr>
                <a:t>I didn’t…</a:t>
              </a:r>
            </a:p>
          </p:txBody>
        </p:sp>
      </p:grpSp>
      <p:grpSp>
        <p:nvGrpSpPr>
          <p:cNvPr id="32801" name="Group 33"/>
          <p:cNvGrpSpPr/>
          <p:nvPr/>
        </p:nvGrpSpPr>
        <p:grpSpPr bwMode="auto">
          <a:xfrm>
            <a:off x="4859338" y="5013325"/>
            <a:ext cx="2794000" cy="754063"/>
            <a:chOff x="3016" y="2886"/>
            <a:chExt cx="1760" cy="475"/>
          </a:xfrm>
        </p:grpSpPr>
        <p:sp>
          <p:nvSpPr>
            <p:cNvPr id="32799" name="AutoShape 31"/>
            <p:cNvSpPr>
              <a:spLocks noChangeArrowheads="1"/>
            </p:cNvSpPr>
            <p:nvPr/>
          </p:nvSpPr>
          <p:spPr bwMode="auto">
            <a:xfrm>
              <a:off x="3016" y="2886"/>
              <a:ext cx="1362" cy="475"/>
            </a:xfrm>
            <a:prstGeom prst="wedgeEllipseCallout">
              <a:avLst>
                <a:gd name="adj1" fmla="val -124157"/>
                <a:gd name="adj2" fmla="val -19947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zh-CN" altLang="zh-CN"/>
            </a:p>
          </p:txBody>
        </p:sp>
        <p:sp>
          <p:nvSpPr>
            <p:cNvPr id="32800" name="Text Box 32"/>
            <p:cNvSpPr txBox="1">
              <a:spLocks noChangeArrowheads="1"/>
            </p:cNvSpPr>
            <p:nvPr/>
          </p:nvSpPr>
          <p:spPr bwMode="auto">
            <a:xfrm>
              <a:off x="3198" y="2931"/>
              <a:ext cx="157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>
                  <a:latin typeface="Times New Roman" panose="02020603050405020304" pitchFamily="18" charset="0"/>
                </a:rPr>
                <a:t>I …</a:t>
              </a:r>
            </a:p>
          </p:txBody>
        </p:sp>
      </p:grpSp>
      <p:sp>
        <p:nvSpPr>
          <p:cNvPr id="32805" name="Text Box 37"/>
          <p:cNvSpPr txBox="1">
            <a:spLocks noChangeArrowheads="1"/>
          </p:cNvSpPr>
          <p:nvPr/>
        </p:nvSpPr>
        <p:spPr bwMode="auto">
          <a:xfrm>
            <a:off x="900113" y="5661025"/>
            <a:ext cx="7319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2400">
              <a:latin typeface="Times New Roman" panose="02020603050405020304" pitchFamily="18" charset="0"/>
            </a:endParaRPr>
          </a:p>
        </p:txBody>
      </p:sp>
      <p:grpSp>
        <p:nvGrpSpPr>
          <p:cNvPr id="32824" name="Group 56"/>
          <p:cNvGrpSpPr/>
          <p:nvPr/>
        </p:nvGrpSpPr>
        <p:grpSpPr bwMode="auto">
          <a:xfrm>
            <a:off x="827088" y="5895975"/>
            <a:ext cx="7488237" cy="962025"/>
            <a:chOff x="431" y="3430"/>
            <a:chExt cx="4854" cy="606"/>
          </a:xfrm>
        </p:grpSpPr>
        <p:sp>
          <p:nvSpPr>
            <p:cNvPr id="32821" name="AutoShape 53"/>
            <p:cNvSpPr>
              <a:spLocks noChangeArrowheads="1"/>
            </p:cNvSpPr>
            <p:nvPr/>
          </p:nvSpPr>
          <p:spPr bwMode="auto">
            <a:xfrm>
              <a:off x="431" y="3430"/>
              <a:ext cx="4854" cy="565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822" name="Text Box 54"/>
            <p:cNvSpPr txBox="1">
              <a:spLocks noChangeArrowheads="1"/>
            </p:cNvSpPr>
            <p:nvPr/>
          </p:nvSpPr>
          <p:spPr bwMode="auto">
            <a:xfrm>
              <a:off x="521" y="3475"/>
              <a:ext cx="435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latin typeface="Times New Roman" panose="02020603050405020304" pitchFamily="18" charset="0"/>
                </a:rPr>
                <a:t>Try to use the past tense correctly!</a:t>
              </a:r>
            </a:p>
          </p:txBody>
        </p:sp>
        <p:sp>
          <p:nvSpPr>
            <p:cNvPr id="32823" name="Text Box 55"/>
            <p:cNvSpPr txBox="1">
              <a:spLocks noChangeArrowheads="1"/>
            </p:cNvSpPr>
            <p:nvPr/>
          </p:nvSpPr>
          <p:spPr bwMode="auto">
            <a:xfrm>
              <a:off x="1202" y="3748"/>
              <a:ext cx="19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>
                  <a:latin typeface="Times New Roman" panose="02020603050405020304" pitchFamily="18" charset="0"/>
                </a:rPr>
                <a:t>尽力正确使用过去式</a:t>
              </a:r>
              <a:r>
                <a:rPr lang="en-US" altLang="zh-CN" sz="2400" b="1">
                  <a:latin typeface="Times New Roman" panose="02020603050405020304" pitchFamily="18" charset="0"/>
                </a:rPr>
                <a:t>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2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2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32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2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图片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(1NWKXZ27YEYL{8U7PJ6(}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573463"/>
            <a:ext cx="5256213" cy="302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0" name="Picture 8" descr="L{%I`IP[@6Z`DPRI$NRDTF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692150"/>
            <a:ext cx="6048375" cy="288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801" name="Group 9"/>
          <p:cNvGrpSpPr/>
          <p:nvPr/>
        </p:nvGrpSpPr>
        <p:grpSpPr bwMode="auto">
          <a:xfrm>
            <a:off x="179388" y="0"/>
            <a:ext cx="3455987" cy="692150"/>
            <a:chOff x="0" y="0"/>
            <a:chExt cx="2064" cy="576"/>
          </a:xfrm>
        </p:grpSpPr>
        <p:pic>
          <p:nvPicPr>
            <p:cNvPr id="33802" name="Picture 4" descr="D:\E\英语教学\插图\d1.gi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0"/>
              <a:ext cx="2064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3" name="Rectangle 11"/>
            <p:cNvSpPr>
              <a:spLocks noChangeArrowheads="1"/>
            </p:cNvSpPr>
            <p:nvPr/>
          </p:nvSpPr>
          <p:spPr bwMode="auto">
            <a:xfrm>
              <a:off x="96" y="144"/>
              <a:ext cx="1632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 b="1"/>
                <a:t>Make and say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图片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251" name="Group 3"/>
          <p:cNvGrpSpPr/>
          <p:nvPr/>
        </p:nvGrpSpPr>
        <p:grpSpPr bwMode="auto">
          <a:xfrm>
            <a:off x="250825" y="0"/>
            <a:ext cx="4608513" cy="692150"/>
            <a:chOff x="0" y="0"/>
            <a:chExt cx="2064" cy="576"/>
          </a:xfrm>
        </p:grpSpPr>
        <p:pic>
          <p:nvPicPr>
            <p:cNvPr id="53252" name="Picture 4" descr="D:\E\英语教学\插图\d1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2064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253" name="Rectangle 5"/>
            <p:cNvSpPr>
              <a:spLocks noChangeArrowheads="1"/>
            </p:cNvSpPr>
            <p:nvPr/>
          </p:nvSpPr>
          <p:spPr bwMode="auto">
            <a:xfrm>
              <a:off x="96" y="144"/>
              <a:ext cx="1632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 b="1" dirty="0"/>
                <a:t>Changes of our life</a:t>
              </a:r>
            </a:p>
          </p:txBody>
        </p:sp>
      </p:grpSp>
      <p:grpSp>
        <p:nvGrpSpPr>
          <p:cNvPr id="53289" name="Group 41"/>
          <p:cNvGrpSpPr/>
          <p:nvPr/>
        </p:nvGrpSpPr>
        <p:grpSpPr bwMode="auto">
          <a:xfrm>
            <a:off x="4932363" y="836613"/>
            <a:ext cx="3455987" cy="1871662"/>
            <a:chOff x="431" y="754"/>
            <a:chExt cx="2177" cy="1179"/>
          </a:xfrm>
        </p:grpSpPr>
        <p:sp>
          <p:nvSpPr>
            <p:cNvPr id="53285" name="AutoShape 37"/>
            <p:cNvSpPr>
              <a:spLocks noChangeArrowheads="1"/>
            </p:cNvSpPr>
            <p:nvPr/>
          </p:nvSpPr>
          <p:spPr bwMode="auto">
            <a:xfrm>
              <a:off x="431" y="754"/>
              <a:ext cx="2177" cy="1179"/>
            </a:xfrm>
            <a:prstGeom prst="flowChartAlternateProcess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53286" name="Group 38"/>
            <p:cNvGrpSpPr/>
            <p:nvPr/>
          </p:nvGrpSpPr>
          <p:grpSpPr bwMode="auto">
            <a:xfrm>
              <a:off x="793" y="1071"/>
              <a:ext cx="1452" cy="669"/>
              <a:chOff x="884" y="1071"/>
              <a:chExt cx="1452" cy="624"/>
            </a:xfrm>
          </p:grpSpPr>
          <p:sp>
            <p:nvSpPr>
              <p:cNvPr id="53287" name="Text Box 39"/>
              <p:cNvSpPr txBox="1">
                <a:spLocks noChangeArrowheads="1"/>
              </p:cNvSpPr>
              <p:nvPr/>
            </p:nvSpPr>
            <p:spPr bwMode="auto">
              <a:xfrm>
                <a:off x="884" y="1071"/>
                <a:ext cx="1452" cy="3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3600" b="1" dirty="0">
                    <a:latin typeface="Times New Roman" panose="02020603050405020304" pitchFamily="18" charset="0"/>
                  </a:rPr>
                  <a:t>Learning</a:t>
                </a:r>
              </a:p>
            </p:txBody>
          </p:sp>
          <p:sp>
            <p:nvSpPr>
              <p:cNvPr id="53288" name="Text Box 40">
                <a:hlinkClick r:id="rId4" action="ppaction://hlinksldjump"/>
              </p:cNvPr>
              <p:cNvSpPr txBox="1">
                <a:spLocks noChangeArrowheads="1"/>
              </p:cNvSpPr>
              <p:nvPr/>
            </p:nvSpPr>
            <p:spPr bwMode="auto">
              <a:xfrm>
                <a:off x="1156" y="1389"/>
                <a:ext cx="635" cy="3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800" b="1">
                    <a:latin typeface="Times New Roman" panose="02020603050405020304" pitchFamily="18" charset="0"/>
                  </a:rPr>
                  <a:t>学 习</a:t>
                </a:r>
              </a:p>
            </p:txBody>
          </p:sp>
        </p:grpSp>
      </p:grpSp>
      <p:grpSp>
        <p:nvGrpSpPr>
          <p:cNvPr id="53294" name="Group 46"/>
          <p:cNvGrpSpPr/>
          <p:nvPr/>
        </p:nvGrpSpPr>
        <p:grpSpPr bwMode="auto">
          <a:xfrm>
            <a:off x="684213" y="836613"/>
            <a:ext cx="3455987" cy="1871662"/>
            <a:chOff x="3152" y="754"/>
            <a:chExt cx="2177" cy="1179"/>
          </a:xfrm>
        </p:grpSpPr>
        <p:sp>
          <p:nvSpPr>
            <p:cNvPr id="53290" name="AutoShape 42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152" y="754"/>
              <a:ext cx="2177" cy="1179"/>
            </a:xfrm>
            <a:prstGeom prst="flowChartAlternateProcess">
              <a:avLst/>
            </a:prstGeom>
            <a:solidFill>
              <a:schemeClr val="accent1"/>
            </a:solidFill>
            <a:ln w="38100">
              <a:solidFill>
                <a:srgbClr val="FFFF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53291" name="Group 43"/>
            <p:cNvGrpSpPr/>
            <p:nvPr/>
          </p:nvGrpSpPr>
          <p:grpSpPr bwMode="auto">
            <a:xfrm>
              <a:off x="3560" y="1071"/>
              <a:ext cx="1452" cy="645"/>
              <a:chOff x="884" y="1071"/>
              <a:chExt cx="1452" cy="645"/>
            </a:xfrm>
          </p:grpSpPr>
          <p:sp>
            <p:nvSpPr>
              <p:cNvPr id="53292" name="Text Box 44"/>
              <p:cNvSpPr txBox="1">
                <a:spLocks noChangeArrowheads="1"/>
              </p:cNvSpPr>
              <p:nvPr/>
            </p:nvSpPr>
            <p:spPr bwMode="auto">
              <a:xfrm>
                <a:off x="884" y="1071"/>
                <a:ext cx="1452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3600" b="1" dirty="0">
                    <a:latin typeface="Times New Roman" panose="02020603050405020304" pitchFamily="18" charset="0"/>
                  </a:rPr>
                  <a:t>Shopping</a:t>
                </a:r>
              </a:p>
            </p:txBody>
          </p:sp>
          <p:sp>
            <p:nvSpPr>
              <p:cNvPr id="53293" name="Text Box 45"/>
              <p:cNvSpPr txBox="1">
                <a:spLocks noChangeArrowheads="1"/>
              </p:cNvSpPr>
              <p:nvPr/>
            </p:nvSpPr>
            <p:spPr bwMode="auto">
              <a:xfrm>
                <a:off x="1156" y="1389"/>
                <a:ext cx="635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800" b="1">
                    <a:latin typeface="Times New Roman" panose="02020603050405020304" pitchFamily="18" charset="0"/>
                  </a:rPr>
                  <a:t>购 物</a:t>
                </a:r>
              </a:p>
            </p:txBody>
          </p:sp>
        </p:grpSp>
      </p:grpSp>
      <p:grpSp>
        <p:nvGrpSpPr>
          <p:cNvPr id="53299" name="Group 51"/>
          <p:cNvGrpSpPr/>
          <p:nvPr/>
        </p:nvGrpSpPr>
        <p:grpSpPr bwMode="auto">
          <a:xfrm>
            <a:off x="684213" y="3068638"/>
            <a:ext cx="3455987" cy="1873250"/>
            <a:chOff x="385" y="2432"/>
            <a:chExt cx="2177" cy="1179"/>
          </a:xfrm>
        </p:grpSpPr>
        <p:sp>
          <p:nvSpPr>
            <p:cNvPr id="53295" name="AutoShape 47"/>
            <p:cNvSpPr>
              <a:spLocks noChangeArrowheads="1"/>
            </p:cNvSpPr>
            <p:nvPr/>
          </p:nvSpPr>
          <p:spPr bwMode="auto">
            <a:xfrm>
              <a:off x="385" y="2432"/>
              <a:ext cx="2177" cy="1179"/>
            </a:xfrm>
            <a:prstGeom prst="flowChartAlternateProcess">
              <a:avLst/>
            </a:prstGeom>
            <a:solidFill>
              <a:schemeClr val="accent1"/>
            </a:solidFill>
            <a:ln w="38100">
              <a:solidFill>
                <a:srgbClr val="0000FF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53296" name="Group 48"/>
            <p:cNvGrpSpPr/>
            <p:nvPr/>
          </p:nvGrpSpPr>
          <p:grpSpPr bwMode="auto">
            <a:xfrm>
              <a:off x="521" y="2840"/>
              <a:ext cx="1996" cy="645"/>
              <a:chOff x="521" y="2795"/>
              <a:chExt cx="1996" cy="645"/>
            </a:xfrm>
          </p:grpSpPr>
          <p:sp>
            <p:nvSpPr>
              <p:cNvPr id="53297" name="Text Box 49">
                <a:hlinkClick r:id="rId6" action="ppaction://hlinksldjump"/>
              </p:cNvPr>
              <p:cNvSpPr txBox="1">
                <a:spLocks noChangeArrowheads="1"/>
              </p:cNvSpPr>
              <p:nvPr/>
            </p:nvSpPr>
            <p:spPr bwMode="auto">
              <a:xfrm>
                <a:off x="521" y="2795"/>
                <a:ext cx="1996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3600" b="1" dirty="0">
                    <a:latin typeface="Times New Roman" panose="02020603050405020304" pitchFamily="18" charset="0"/>
                  </a:rPr>
                  <a:t>Entertainment</a:t>
                </a:r>
              </a:p>
            </p:txBody>
          </p:sp>
          <p:sp>
            <p:nvSpPr>
              <p:cNvPr id="53298" name="Text Box 50">
                <a:hlinkClick r:id="rId6" action="ppaction://hlinksldjump"/>
              </p:cNvPr>
              <p:cNvSpPr txBox="1">
                <a:spLocks noChangeArrowheads="1"/>
              </p:cNvSpPr>
              <p:nvPr/>
            </p:nvSpPr>
            <p:spPr bwMode="auto">
              <a:xfrm>
                <a:off x="1156" y="3113"/>
                <a:ext cx="87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800" b="1">
                    <a:latin typeface="Times New Roman" panose="02020603050405020304" pitchFamily="18" charset="0"/>
                  </a:rPr>
                  <a:t>娱 乐</a:t>
                </a:r>
              </a:p>
            </p:txBody>
          </p:sp>
        </p:grpSp>
      </p:grpSp>
      <p:grpSp>
        <p:nvGrpSpPr>
          <p:cNvPr id="53304" name="Group 56"/>
          <p:cNvGrpSpPr/>
          <p:nvPr/>
        </p:nvGrpSpPr>
        <p:grpSpPr bwMode="auto">
          <a:xfrm>
            <a:off x="4932363" y="3068638"/>
            <a:ext cx="3455987" cy="1873250"/>
            <a:chOff x="3152" y="2432"/>
            <a:chExt cx="2178" cy="1179"/>
          </a:xfrm>
        </p:grpSpPr>
        <p:sp>
          <p:nvSpPr>
            <p:cNvPr id="53300" name="AutoShape 52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152" y="2432"/>
              <a:ext cx="2177" cy="1179"/>
            </a:xfrm>
            <a:prstGeom prst="flowChartAlternateProcess">
              <a:avLst/>
            </a:prstGeom>
            <a:solidFill>
              <a:schemeClr val="accent1"/>
            </a:solidFill>
            <a:ln w="38100">
              <a:solidFill>
                <a:srgbClr val="8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53301" name="Group 53"/>
            <p:cNvGrpSpPr/>
            <p:nvPr/>
          </p:nvGrpSpPr>
          <p:grpSpPr bwMode="auto">
            <a:xfrm>
              <a:off x="3198" y="2840"/>
              <a:ext cx="2132" cy="645"/>
              <a:chOff x="3243" y="2795"/>
              <a:chExt cx="2132" cy="645"/>
            </a:xfrm>
          </p:grpSpPr>
          <p:sp>
            <p:nvSpPr>
              <p:cNvPr id="53302" name="Text Box 54"/>
              <p:cNvSpPr txBox="1">
                <a:spLocks noChangeArrowheads="1"/>
              </p:cNvSpPr>
              <p:nvPr/>
            </p:nvSpPr>
            <p:spPr bwMode="auto">
              <a:xfrm>
                <a:off x="3243" y="2795"/>
                <a:ext cx="2132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3600" b="1" dirty="0">
                    <a:latin typeface="Times New Roman" panose="02020603050405020304" pitchFamily="18" charset="0"/>
                  </a:rPr>
                  <a:t>Transportation</a:t>
                </a:r>
              </a:p>
            </p:txBody>
          </p:sp>
          <p:sp>
            <p:nvSpPr>
              <p:cNvPr id="53303" name="Text Box 55">
                <a:hlinkClick r:id="rId7" action="ppaction://hlinksldjump"/>
              </p:cNvPr>
              <p:cNvSpPr txBox="1">
                <a:spLocks noChangeArrowheads="1"/>
              </p:cNvSpPr>
              <p:nvPr/>
            </p:nvSpPr>
            <p:spPr bwMode="auto">
              <a:xfrm>
                <a:off x="3878" y="3113"/>
                <a:ext cx="93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800" b="1">
                    <a:latin typeface="Times New Roman" panose="02020603050405020304" pitchFamily="18" charset="0"/>
                  </a:rPr>
                  <a:t>出 行</a:t>
                </a:r>
              </a:p>
            </p:txBody>
          </p:sp>
        </p:grpSp>
      </p:grpSp>
      <p:sp>
        <p:nvSpPr>
          <p:cNvPr id="53305" name="AutoShape 5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8348663" y="6372225"/>
            <a:ext cx="795337" cy="485775"/>
          </a:xfrm>
          <a:prstGeom prst="notchedRightArrow">
            <a:avLst>
              <a:gd name="adj1" fmla="val 50000"/>
              <a:gd name="adj2" fmla="val 40931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53312" name="Group 64"/>
          <p:cNvGrpSpPr/>
          <p:nvPr/>
        </p:nvGrpSpPr>
        <p:grpSpPr bwMode="auto">
          <a:xfrm>
            <a:off x="1042988" y="5373688"/>
            <a:ext cx="7488237" cy="1017587"/>
            <a:chOff x="521" y="3430"/>
            <a:chExt cx="4717" cy="641"/>
          </a:xfrm>
        </p:grpSpPr>
        <p:sp>
          <p:nvSpPr>
            <p:cNvPr id="53310" name="AutoShape 62"/>
            <p:cNvSpPr>
              <a:spLocks noChangeArrowheads="1"/>
            </p:cNvSpPr>
            <p:nvPr/>
          </p:nvSpPr>
          <p:spPr bwMode="auto">
            <a:xfrm>
              <a:off x="521" y="3430"/>
              <a:ext cx="4717" cy="565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3311" name="Text Box 63"/>
            <p:cNvSpPr txBox="1">
              <a:spLocks noChangeArrowheads="1"/>
            </p:cNvSpPr>
            <p:nvPr/>
          </p:nvSpPr>
          <p:spPr bwMode="auto">
            <a:xfrm>
              <a:off x="612" y="3475"/>
              <a:ext cx="4585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Choose a piece of paper, finished one part of the passage and read in your group.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图片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9395" name="Group 3"/>
          <p:cNvGrpSpPr/>
          <p:nvPr/>
        </p:nvGrpSpPr>
        <p:grpSpPr bwMode="auto">
          <a:xfrm>
            <a:off x="250825" y="188913"/>
            <a:ext cx="4608513" cy="692150"/>
            <a:chOff x="0" y="0"/>
            <a:chExt cx="2064" cy="576"/>
          </a:xfrm>
        </p:grpSpPr>
        <p:pic>
          <p:nvPicPr>
            <p:cNvPr id="59396" name="Picture 4" descr="D:\E\英语教学\插图\d1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2064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397" name="Rectangle 5"/>
            <p:cNvSpPr>
              <a:spLocks noChangeArrowheads="1"/>
            </p:cNvSpPr>
            <p:nvPr/>
          </p:nvSpPr>
          <p:spPr bwMode="auto">
            <a:xfrm>
              <a:off x="96" y="144"/>
              <a:ext cx="1632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 b="1" dirty="0"/>
                <a:t>Changes of our life</a:t>
              </a:r>
            </a:p>
          </p:txBody>
        </p:sp>
      </p:grpSp>
      <p:sp>
        <p:nvSpPr>
          <p:cNvPr id="6" name="圆角矩形 5"/>
          <p:cNvSpPr>
            <a:spLocks noChangeArrowheads="1"/>
          </p:cNvSpPr>
          <p:nvPr/>
        </p:nvSpPr>
        <p:spPr bwMode="auto">
          <a:xfrm>
            <a:off x="611188" y="2349500"/>
            <a:ext cx="8153400" cy="28082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 algn="ctr">
            <a:solidFill>
              <a:srgbClr val="FFFF00"/>
            </a:solidFill>
            <a:rou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altLang="zh-CN" sz="3200" b="1" dirty="0">
                <a:solidFill>
                  <a:schemeClr val="dk1"/>
                </a:solidFill>
                <a:latin typeface="+mn-lt"/>
                <a:ea typeface="+mn-ea"/>
              </a:rPr>
              <a:t> </a:t>
            </a:r>
            <a:endParaRPr lang="zh-CN" altLang="en-US" sz="3200" b="1" dirty="0">
              <a:latin typeface="+mn-lt"/>
              <a:ea typeface="+mn-ea"/>
            </a:endParaRPr>
          </a:p>
        </p:txBody>
      </p:sp>
      <p:sp>
        <p:nvSpPr>
          <p:cNvPr id="59399" name="TextBox 7"/>
          <p:cNvSpPr txBox="1">
            <a:spLocks noChangeArrowheads="1"/>
          </p:cNvSpPr>
          <p:nvPr/>
        </p:nvSpPr>
        <p:spPr bwMode="auto">
          <a:xfrm>
            <a:off x="684213" y="2420938"/>
            <a:ext cx="8064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/>
              <a:t>  </a:t>
            </a:r>
            <a:endParaRPr lang="en-US" altLang="zh-CN" sz="2800" b="1">
              <a:latin typeface="Times New Roman" panose="02020603050405020304" pitchFamily="18" charset="0"/>
            </a:endParaRPr>
          </a:p>
        </p:txBody>
      </p:sp>
      <p:sp>
        <p:nvSpPr>
          <p:cNvPr id="59411" name="AutoShape 19">
            <a:hlinkClick r:id="rId4" action="ppaction://hlinksldjump"/>
          </p:cNvPr>
          <p:cNvSpPr>
            <a:spLocks noChangeArrowheads="1"/>
          </p:cNvSpPr>
          <p:nvPr/>
        </p:nvSpPr>
        <p:spPr bwMode="auto">
          <a:xfrm flipH="1">
            <a:off x="8391525" y="6372225"/>
            <a:ext cx="752475" cy="485775"/>
          </a:xfrm>
          <a:prstGeom prst="notchedRightArrow">
            <a:avLst>
              <a:gd name="adj1" fmla="val 50000"/>
              <a:gd name="adj2" fmla="val 3872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59412" name="Group 20"/>
          <p:cNvGrpSpPr/>
          <p:nvPr/>
        </p:nvGrpSpPr>
        <p:grpSpPr bwMode="auto">
          <a:xfrm>
            <a:off x="2771775" y="836613"/>
            <a:ext cx="3455988" cy="1441450"/>
            <a:chOff x="3152" y="754"/>
            <a:chExt cx="2177" cy="1179"/>
          </a:xfrm>
        </p:grpSpPr>
        <p:sp>
          <p:nvSpPr>
            <p:cNvPr id="59413" name="AutoShape 21"/>
            <p:cNvSpPr>
              <a:spLocks noChangeArrowheads="1"/>
            </p:cNvSpPr>
            <p:nvPr/>
          </p:nvSpPr>
          <p:spPr bwMode="auto">
            <a:xfrm>
              <a:off x="3152" y="754"/>
              <a:ext cx="2177" cy="1179"/>
            </a:xfrm>
            <a:prstGeom prst="flowChartAlternateProcess">
              <a:avLst/>
            </a:prstGeom>
            <a:solidFill>
              <a:schemeClr val="accent1"/>
            </a:solidFill>
            <a:ln w="38100">
              <a:solidFill>
                <a:srgbClr val="FFFF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59414" name="Group 22"/>
            <p:cNvGrpSpPr/>
            <p:nvPr/>
          </p:nvGrpSpPr>
          <p:grpSpPr bwMode="auto">
            <a:xfrm>
              <a:off x="3560" y="1071"/>
              <a:ext cx="1452" cy="742"/>
              <a:chOff x="884" y="1071"/>
              <a:chExt cx="1452" cy="742"/>
            </a:xfrm>
          </p:grpSpPr>
          <p:sp>
            <p:nvSpPr>
              <p:cNvPr id="59415" name="Text Box 23"/>
              <p:cNvSpPr txBox="1">
                <a:spLocks noChangeArrowheads="1"/>
              </p:cNvSpPr>
              <p:nvPr/>
            </p:nvSpPr>
            <p:spPr bwMode="auto">
              <a:xfrm>
                <a:off x="884" y="1071"/>
                <a:ext cx="1452" cy="5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3600" b="1" dirty="0">
                    <a:latin typeface="Times New Roman" panose="02020603050405020304" pitchFamily="18" charset="0"/>
                  </a:rPr>
                  <a:t>Shopping</a:t>
                </a:r>
              </a:p>
            </p:txBody>
          </p:sp>
          <p:sp>
            <p:nvSpPr>
              <p:cNvPr id="59416" name="Text Box 24"/>
              <p:cNvSpPr txBox="1">
                <a:spLocks noChangeArrowheads="1"/>
              </p:cNvSpPr>
              <p:nvPr/>
            </p:nvSpPr>
            <p:spPr bwMode="auto">
              <a:xfrm>
                <a:off x="1156" y="1389"/>
                <a:ext cx="635" cy="4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800" b="1" dirty="0">
                    <a:latin typeface="Times New Roman" panose="02020603050405020304" pitchFamily="18" charset="0"/>
                  </a:rPr>
                  <a:t>购 物</a:t>
                </a:r>
              </a:p>
            </p:txBody>
          </p:sp>
        </p:grpSp>
      </p:grpSp>
      <p:sp>
        <p:nvSpPr>
          <p:cNvPr id="59417" name="TextBox 6"/>
          <p:cNvSpPr txBox="1">
            <a:spLocks noChangeArrowheads="1"/>
          </p:cNvSpPr>
          <p:nvPr/>
        </p:nvSpPr>
        <p:spPr bwMode="auto">
          <a:xfrm>
            <a:off x="755650" y="2781300"/>
            <a:ext cx="7920038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>
                <a:latin typeface="Times New Roman" panose="02020603050405020304" pitchFamily="18" charset="0"/>
              </a:rPr>
              <a:t>Twenty years ago, our parents _________ to shops to buy things.</a:t>
            </a:r>
          </a:p>
          <a:p>
            <a:r>
              <a:rPr lang="en-US" altLang="zh-CN" sz="2800" b="1" dirty="0">
                <a:latin typeface="Times New Roman" panose="02020603050405020304" pitchFamily="18" charset="0"/>
              </a:rPr>
              <a:t>Now they _____ ________ on the Internet. They also can ____________ things from all over the world.</a:t>
            </a:r>
          </a:p>
        </p:txBody>
      </p:sp>
      <p:sp>
        <p:nvSpPr>
          <p:cNvPr id="59418" name="Text Box 26"/>
          <p:cNvSpPr txBox="1">
            <a:spLocks noChangeArrowheads="1"/>
          </p:cNvSpPr>
          <p:nvPr/>
        </p:nvSpPr>
        <p:spPr bwMode="auto">
          <a:xfrm>
            <a:off x="5867400" y="2708275"/>
            <a:ext cx="10795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went</a:t>
            </a:r>
          </a:p>
        </p:txBody>
      </p:sp>
      <p:sp>
        <p:nvSpPr>
          <p:cNvPr id="59419" name="Text Box 27"/>
          <p:cNvSpPr txBox="1">
            <a:spLocks noChangeArrowheads="1"/>
          </p:cNvSpPr>
          <p:nvPr/>
        </p:nvSpPr>
        <p:spPr bwMode="auto">
          <a:xfrm>
            <a:off x="2411413" y="3644900"/>
            <a:ext cx="10795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do</a:t>
            </a:r>
          </a:p>
        </p:txBody>
      </p:sp>
      <p:sp>
        <p:nvSpPr>
          <p:cNvPr id="59420" name="Text Box 28"/>
          <p:cNvSpPr txBox="1">
            <a:spLocks noChangeArrowheads="1"/>
          </p:cNvSpPr>
          <p:nvPr/>
        </p:nvSpPr>
        <p:spPr bwMode="auto">
          <a:xfrm>
            <a:off x="3203575" y="3644900"/>
            <a:ext cx="1584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shopping</a:t>
            </a:r>
          </a:p>
        </p:txBody>
      </p:sp>
      <p:sp>
        <p:nvSpPr>
          <p:cNvPr id="59421" name="Text Box 29"/>
          <p:cNvSpPr txBox="1">
            <a:spLocks noChangeArrowheads="1"/>
          </p:cNvSpPr>
          <p:nvPr/>
        </p:nvSpPr>
        <p:spPr bwMode="auto">
          <a:xfrm>
            <a:off x="2484438" y="4076700"/>
            <a:ext cx="1584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buy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9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9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图片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230" name="Group 6"/>
          <p:cNvGrpSpPr/>
          <p:nvPr/>
        </p:nvGrpSpPr>
        <p:grpSpPr bwMode="auto">
          <a:xfrm>
            <a:off x="250825" y="188913"/>
            <a:ext cx="4608513" cy="692150"/>
            <a:chOff x="0" y="0"/>
            <a:chExt cx="2064" cy="576"/>
          </a:xfrm>
        </p:grpSpPr>
        <p:pic>
          <p:nvPicPr>
            <p:cNvPr id="52231" name="Picture 4" descr="D:\E\英语教学\插图\d1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2064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32" name="Rectangle 8"/>
            <p:cNvSpPr>
              <a:spLocks noChangeArrowheads="1"/>
            </p:cNvSpPr>
            <p:nvPr/>
          </p:nvSpPr>
          <p:spPr bwMode="auto">
            <a:xfrm>
              <a:off x="96" y="144"/>
              <a:ext cx="1632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 b="1"/>
                <a:t>Changes of our life</a:t>
              </a:r>
            </a:p>
          </p:txBody>
        </p:sp>
      </p:grpSp>
      <p:sp>
        <p:nvSpPr>
          <p:cNvPr id="6" name="圆角矩形 5"/>
          <p:cNvSpPr>
            <a:spLocks noChangeArrowheads="1"/>
          </p:cNvSpPr>
          <p:nvPr/>
        </p:nvSpPr>
        <p:spPr bwMode="auto">
          <a:xfrm>
            <a:off x="611188" y="2349500"/>
            <a:ext cx="8153400" cy="41052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 algn="ctr">
            <a:solidFill>
              <a:srgbClr val="000000"/>
            </a:solidFill>
            <a:rou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altLang="zh-CN" sz="3200" b="1" dirty="0">
                <a:solidFill>
                  <a:schemeClr val="dk1"/>
                </a:solidFill>
                <a:latin typeface="+mn-lt"/>
                <a:ea typeface="+mn-ea"/>
              </a:rPr>
              <a:t> </a:t>
            </a:r>
            <a:endParaRPr lang="zh-CN" altLang="en-US" sz="3200" b="1" dirty="0">
              <a:latin typeface="+mn-lt"/>
              <a:ea typeface="+mn-ea"/>
            </a:endParaRPr>
          </a:p>
        </p:txBody>
      </p:sp>
      <p:sp>
        <p:nvSpPr>
          <p:cNvPr id="52234" name="TextBox 7"/>
          <p:cNvSpPr txBox="1">
            <a:spLocks noChangeArrowheads="1"/>
          </p:cNvSpPr>
          <p:nvPr/>
        </p:nvSpPr>
        <p:spPr bwMode="auto">
          <a:xfrm>
            <a:off x="684213" y="2420938"/>
            <a:ext cx="8064500" cy="393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/>
              <a:t>  </a:t>
            </a:r>
            <a:r>
              <a:rPr lang="en-US" altLang="zh-CN" sz="2800" b="1">
                <a:latin typeface="Times New Roman" panose="02020603050405020304" pitchFamily="18" charset="0"/>
              </a:rPr>
              <a:t>Thirty years ago, students ______their lessons in the classroom. They read books and _________ notes(</a:t>
            </a:r>
            <a:r>
              <a:rPr lang="zh-CN" altLang="en-US" sz="2800" b="1">
                <a:latin typeface="Times New Roman" panose="02020603050405020304" pitchFamily="18" charset="0"/>
              </a:rPr>
              <a:t>笔记</a:t>
            </a:r>
            <a:r>
              <a:rPr lang="en-US" altLang="zh-CN" sz="2800" b="1">
                <a:latin typeface="Times New Roman" panose="02020603050405020304" pitchFamily="18" charset="0"/>
              </a:rPr>
              <a:t>). There </a:t>
            </a:r>
            <a:r>
              <a:rPr lang="en-US" altLang="zh-CN" sz="2800" b="1" u="sng">
                <a:latin typeface="Times New Roman" panose="02020603050405020304" pitchFamily="18" charset="0"/>
              </a:rPr>
              <a:t>_________</a:t>
            </a:r>
            <a:r>
              <a:rPr lang="en-US" altLang="zh-CN" sz="2800" b="1">
                <a:latin typeface="Times New Roman" panose="02020603050405020304" pitchFamily="18" charset="0"/>
              </a:rPr>
              <a:t>a blackboard in the classroom. </a:t>
            </a:r>
          </a:p>
          <a:p>
            <a:r>
              <a:rPr lang="en-US" altLang="zh-CN" sz="2800" b="1">
                <a:latin typeface="Times New Roman" panose="02020603050405020304" pitchFamily="18" charset="0"/>
              </a:rPr>
              <a:t>  Now, students ________ their lessons in different rooms. There _______ a white board, too. We have computers and the Internet at school, too. Teachers _____ listen to music, watch cartoons and films for students in class.</a:t>
            </a:r>
          </a:p>
        </p:txBody>
      </p:sp>
      <p:grpSp>
        <p:nvGrpSpPr>
          <p:cNvPr id="52238" name="Group 14"/>
          <p:cNvGrpSpPr/>
          <p:nvPr/>
        </p:nvGrpSpPr>
        <p:grpSpPr bwMode="auto">
          <a:xfrm>
            <a:off x="2700338" y="981075"/>
            <a:ext cx="3455987" cy="1295400"/>
            <a:chOff x="431" y="754"/>
            <a:chExt cx="2177" cy="1179"/>
          </a:xfrm>
        </p:grpSpPr>
        <p:sp>
          <p:nvSpPr>
            <p:cNvPr id="52239" name="AutoShape 15"/>
            <p:cNvSpPr>
              <a:spLocks noChangeArrowheads="1"/>
            </p:cNvSpPr>
            <p:nvPr/>
          </p:nvSpPr>
          <p:spPr bwMode="auto">
            <a:xfrm>
              <a:off x="431" y="754"/>
              <a:ext cx="2177" cy="1179"/>
            </a:xfrm>
            <a:prstGeom prst="flowChartAlternateProcess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52240" name="Group 16"/>
            <p:cNvGrpSpPr/>
            <p:nvPr/>
          </p:nvGrpSpPr>
          <p:grpSpPr bwMode="auto">
            <a:xfrm>
              <a:off x="793" y="1071"/>
              <a:ext cx="1452" cy="811"/>
              <a:chOff x="884" y="1071"/>
              <a:chExt cx="1452" cy="757"/>
            </a:xfrm>
          </p:grpSpPr>
          <p:sp>
            <p:nvSpPr>
              <p:cNvPr id="52241" name="Text Box 17"/>
              <p:cNvSpPr txBox="1">
                <a:spLocks noChangeArrowheads="1"/>
              </p:cNvSpPr>
              <p:nvPr/>
            </p:nvSpPr>
            <p:spPr bwMode="auto">
              <a:xfrm>
                <a:off x="884" y="1071"/>
                <a:ext cx="1452" cy="5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3600" b="1">
                    <a:latin typeface="Times New Roman" panose="02020603050405020304" pitchFamily="18" charset="0"/>
                  </a:rPr>
                  <a:t>Learning</a:t>
                </a:r>
              </a:p>
            </p:txBody>
          </p:sp>
          <p:sp>
            <p:nvSpPr>
              <p:cNvPr id="52242" name="Text Box 18"/>
              <p:cNvSpPr txBox="1">
                <a:spLocks noChangeArrowheads="1"/>
              </p:cNvSpPr>
              <p:nvPr/>
            </p:nvSpPr>
            <p:spPr bwMode="auto">
              <a:xfrm>
                <a:off x="1156" y="1388"/>
                <a:ext cx="635" cy="4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800" b="1">
                    <a:latin typeface="Times New Roman" panose="02020603050405020304" pitchFamily="18" charset="0"/>
                  </a:rPr>
                  <a:t>学 习</a:t>
                </a:r>
              </a:p>
            </p:txBody>
          </p:sp>
        </p:grpSp>
      </p:grpSp>
      <p:sp>
        <p:nvSpPr>
          <p:cNvPr id="52243" name="Text Box 19"/>
          <p:cNvSpPr txBox="1">
            <a:spLocks noChangeArrowheads="1"/>
          </p:cNvSpPr>
          <p:nvPr/>
        </p:nvSpPr>
        <p:spPr bwMode="auto">
          <a:xfrm>
            <a:off x="5003800" y="2420938"/>
            <a:ext cx="10795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had</a:t>
            </a:r>
          </a:p>
        </p:txBody>
      </p:sp>
      <p:sp>
        <p:nvSpPr>
          <p:cNvPr id="52244" name="Text Box 20"/>
          <p:cNvSpPr txBox="1">
            <a:spLocks noChangeArrowheads="1"/>
          </p:cNvSpPr>
          <p:nvPr/>
        </p:nvSpPr>
        <p:spPr bwMode="auto">
          <a:xfrm>
            <a:off x="6443663" y="2852738"/>
            <a:ext cx="10795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wrote</a:t>
            </a:r>
          </a:p>
        </p:txBody>
      </p:sp>
      <p:sp>
        <p:nvSpPr>
          <p:cNvPr id="52245" name="Text Box 21"/>
          <p:cNvSpPr txBox="1">
            <a:spLocks noChangeArrowheads="1"/>
          </p:cNvSpPr>
          <p:nvPr/>
        </p:nvSpPr>
        <p:spPr bwMode="auto">
          <a:xfrm>
            <a:off x="3924300" y="3284538"/>
            <a:ext cx="10795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was</a:t>
            </a:r>
          </a:p>
        </p:txBody>
      </p:sp>
      <p:sp>
        <p:nvSpPr>
          <p:cNvPr id="52246" name="Text Box 22"/>
          <p:cNvSpPr txBox="1">
            <a:spLocks noChangeArrowheads="1"/>
          </p:cNvSpPr>
          <p:nvPr/>
        </p:nvSpPr>
        <p:spPr bwMode="auto">
          <a:xfrm>
            <a:off x="3276600" y="4149725"/>
            <a:ext cx="10795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have</a:t>
            </a:r>
          </a:p>
        </p:txBody>
      </p:sp>
      <p:sp>
        <p:nvSpPr>
          <p:cNvPr id="52247" name="Text Box 23"/>
          <p:cNvSpPr txBox="1">
            <a:spLocks noChangeArrowheads="1"/>
          </p:cNvSpPr>
          <p:nvPr/>
        </p:nvSpPr>
        <p:spPr bwMode="auto">
          <a:xfrm>
            <a:off x="3203575" y="4581525"/>
            <a:ext cx="10795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is</a:t>
            </a:r>
          </a:p>
        </p:txBody>
      </p:sp>
      <p:sp>
        <p:nvSpPr>
          <p:cNvPr id="52248" name="Text Box 24"/>
          <p:cNvSpPr txBox="1">
            <a:spLocks noChangeArrowheads="1"/>
          </p:cNvSpPr>
          <p:nvPr/>
        </p:nvSpPr>
        <p:spPr bwMode="auto">
          <a:xfrm>
            <a:off x="827088" y="5373688"/>
            <a:ext cx="10795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can</a:t>
            </a:r>
          </a:p>
        </p:txBody>
      </p:sp>
      <p:sp>
        <p:nvSpPr>
          <p:cNvPr id="52250" name="AutoShape 26">
            <a:hlinkClick r:id="rId4" action="ppaction://hlinksldjump"/>
          </p:cNvPr>
          <p:cNvSpPr>
            <a:spLocks noChangeArrowheads="1"/>
          </p:cNvSpPr>
          <p:nvPr/>
        </p:nvSpPr>
        <p:spPr bwMode="auto">
          <a:xfrm flipH="1">
            <a:off x="8391525" y="6372225"/>
            <a:ext cx="752475" cy="485775"/>
          </a:xfrm>
          <a:prstGeom prst="notchedRightArrow">
            <a:avLst>
              <a:gd name="adj1" fmla="val 50000"/>
              <a:gd name="adj2" fmla="val 3872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2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2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2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2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45" grpId="0"/>
      <p:bldP spid="522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图片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0419" name="Group 3"/>
          <p:cNvGrpSpPr/>
          <p:nvPr/>
        </p:nvGrpSpPr>
        <p:grpSpPr bwMode="auto">
          <a:xfrm>
            <a:off x="250825" y="188913"/>
            <a:ext cx="4608513" cy="692150"/>
            <a:chOff x="0" y="0"/>
            <a:chExt cx="2064" cy="576"/>
          </a:xfrm>
        </p:grpSpPr>
        <p:pic>
          <p:nvPicPr>
            <p:cNvPr id="60420" name="Picture 4" descr="D:\E\英语教学\插图\d1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2064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421" name="Rectangle 5"/>
            <p:cNvSpPr>
              <a:spLocks noChangeArrowheads="1"/>
            </p:cNvSpPr>
            <p:nvPr/>
          </p:nvSpPr>
          <p:spPr bwMode="auto">
            <a:xfrm>
              <a:off x="96" y="144"/>
              <a:ext cx="1632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 b="1"/>
                <a:t>Changes of our life</a:t>
              </a:r>
            </a:p>
          </p:txBody>
        </p:sp>
      </p:grpSp>
      <p:sp>
        <p:nvSpPr>
          <p:cNvPr id="6" name="圆角矩形 5"/>
          <p:cNvSpPr>
            <a:spLocks noChangeArrowheads="1"/>
          </p:cNvSpPr>
          <p:nvPr/>
        </p:nvSpPr>
        <p:spPr bwMode="auto">
          <a:xfrm>
            <a:off x="611188" y="2349500"/>
            <a:ext cx="8153400" cy="27352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 algn="ctr">
            <a:solidFill>
              <a:srgbClr val="0000FF"/>
            </a:solidFill>
            <a:rou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altLang="zh-CN" sz="3200" b="1" dirty="0">
                <a:solidFill>
                  <a:schemeClr val="dk1"/>
                </a:solidFill>
                <a:latin typeface="+mn-lt"/>
                <a:ea typeface="+mn-ea"/>
              </a:rPr>
              <a:t> </a:t>
            </a:r>
            <a:endParaRPr lang="zh-CN" altLang="en-US" sz="3200" b="1" dirty="0">
              <a:latin typeface="+mn-lt"/>
              <a:ea typeface="+mn-ea"/>
            </a:endParaRPr>
          </a:p>
        </p:txBody>
      </p:sp>
      <p:sp>
        <p:nvSpPr>
          <p:cNvPr id="60435" name="AutoShape 19">
            <a:hlinkClick r:id="rId4" action="ppaction://hlinksldjump"/>
          </p:cNvPr>
          <p:cNvSpPr>
            <a:spLocks noChangeArrowheads="1"/>
          </p:cNvSpPr>
          <p:nvPr/>
        </p:nvSpPr>
        <p:spPr bwMode="auto">
          <a:xfrm flipH="1">
            <a:off x="8391525" y="6372225"/>
            <a:ext cx="752475" cy="485775"/>
          </a:xfrm>
          <a:prstGeom prst="notchedRightArrow">
            <a:avLst>
              <a:gd name="adj1" fmla="val 50000"/>
              <a:gd name="adj2" fmla="val 3872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60436" name="Group 20"/>
          <p:cNvGrpSpPr/>
          <p:nvPr/>
        </p:nvGrpSpPr>
        <p:grpSpPr bwMode="auto">
          <a:xfrm>
            <a:off x="2484438" y="836613"/>
            <a:ext cx="3455987" cy="1417637"/>
            <a:chOff x="385" y="2432"/>
            <a:chExt cx="2177" cy="1179"/>
          </a:xfrm>
        </p:grpSpPr>
        <p:sp>
          <p:nvSpPr>
            <p:cNvPr id="60437" name="AutoShape 21"/>
            <p:cNvSpPr>
              <a:spLocks noChangeArrowheads="1"/>
            </p:cNvSpPr>
            <p:nvPr/>
          </p:nvSpPr>
          <p:spPr bwMode="auto">
            <a:xfrm>
              <a:off x="385" y="2432"/>
              <a:ext cx="2177" cy="1179"/>
            </a:xfrm>
            <a:prstGeom prst="flowChartAlternateProcess">
              <a:avLst/>
            </a:prstGeom>
            <a:solidFill>
              <a:schemeClr val="accent1"/>
            </a:solidFill>
            <a:ln w="38100">
              <a:solidFill>
                <a:srgbClr val="0000FF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60438" name="Group 22"/>
            <p:cNvGrpSpPr/>
            <p:nvPr/>
          </p:nvGrpSpPr>
          <p:grpSpPr bwMode="auto">
            <a:xfrm>
              <a:off x="521" y="2840"/>
              <a:ext cx="1996" cy="748"/>
              <a:chOff x="521" y="2795"/>
              <a:chExt cx="1996" cy="748"/>
            </a:xfrm>
          </p:grpSpPr>
          <p:sp>
            <p:nvSpPr>
              <p:cNvPr id="60439" name="Text Box 23"/>
              <p:cNvSpPr txBox="1">
                <a:spLocks noChangeArrowheads="1"/>
              </p:cNvSpPr>
              <p:nvPr/>
            </p:nvSpPr>
            <p:spPr bwMode="auto">
              <a:xfrm>
                <a:off x="521" y="2795"/>
                <a:ext cx="1996" cy="5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3600" b="1" dirty="0">
                    <a:latin typeface="Times New Roman" panose="02020603050405020304" pitchFamily="18" charset="0"/>
                  </a:rPr>
                  <a:t>Entertainment</a:t>
                </a:r>
              </a:p>
            </p:txBody>
          </p:sp>
          <p:sp>
            <p:nvSpPr>
              <p:cNvPr id="60440" name="Text Box 24"/>
              <p:cNvSpPr txBox="1">
                <a:spLocks noChangeArrowheads="1"/>
              </p:cNvSpPr>
              <p:nvPr/>
            </p:nvSpPr>
            <p:spPr bwMode="auto">
              <a:xfrm>
                <a:off x="1156" y="3112"/>
                <a:ext cx="873" cy="4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800" b="1" dirty="0">
                    <a:latin typeface="Times New Roman" panose="02020603050405020304" pitchFamily="18" charset="0"/>
                  </a:rPr>
                  <a:t>娱 乐</a:t>
                </a:r>
              </a:p>
            </p:txBody>
          </p:sp>
        </p:grpSp>
      </p:grpSp>
      <p:sp>
        <p:nvSpPr>
          <p:cNvPr id="60441" name="TextBox 6"/>
          <p:cNvSpPr txBox="1">
            <a:spLocks noChangeArrowheads="1"/>
          </p:cNvSpPr>
          <p:nvPr/>
        </p:nvSpPr>
        <p:spPr bwMode="auto">
          <a:xfrm>
            <a:off x="971550" y="2636838"/>
            <a:ext cx="7561263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>
                <a:latin typeface="Times New Roman" panose="02020603050405020304" pitchFamily="18" charset="0"/>
              </a:rPr>
              <a:t>Thirty years ago, people only _____________ at home. Now, they can _________ to other cities. </a:t>
            </a:r>
          </a:p>
          <a:p>
            <a:r>
              <a:rPr lang="en-US" altLang="zh-CN" sz="2800" b="1" dirty="0">
                <a:latin typeface="Times New Roman" panose="02020603050405020304" pitchFamily="18" charset="0"/>
              </a:rPr>
              <a:t>Ten years ago, children ____________ TV and</a:t>
            </a:r>
          </a:p>
          <a:p>
            <a:r>
              <a:rPr lang="en-US" altLang="zh-CN" sz="2800" b="1" dirty="0">
                <a:latin typeface="Times New Roman" panose="02020603050405020304" pitchFamily="18" charset="0"/>
              </a:rPr>
              <a:t>__________ with their friends. Now, they _______ computer games.</a:t>
            </a:r>
          </a:p>
        </p:txBody>
      </p:sp>
      <p:sp>
        <p:nvSpPr>
          <p:cNvPr id="60442" name="Text Box 26"/>
          <p:cNvSpPr txBox="1">
            <a:spLocks noChangeArrowheads="1"/>
          </p:cNvSpPr>
          <p:nvPr/>
        </p:nvSpPr>
        <p:spPr bwMode="auto">
          <a:xfrm>
            <a:off x="5724525" y="2636838"/>
            <a:ext cx="20875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were/stayed</a:t>
            </a:r>
          </a:p>
        </p:txBody>
      </p:sp>
      <p:sp>
        <p:nvSpPr>
          <p:cNvPr id="60443" name="Text Box 27"/>
          <p:cNvSpPr txBox="1">
            <a:spLocks noChangeArrowheads="1"/>
          </p:cNvSpPr>
          <p:nvPr/>
        </p:nvSpPr>
        <p:spPr bwMode="auto">
          <a:xfrm>
            <a:off x="4643438" y="3068638"/>
            <a:ext cx="15128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go</a:t>
            </a:r>
          </a:p>
        </p:txBody>
      </p:sp>
      <p:sp>
        <p:nvSpPr>
          <p:cNvPr id="60444" name="Text Box 28"/>
          <p:cNvSpPr txBox="1">
            <a:spLocks noChangeArrowheads="1"/>
          </p:cNvSpPr>
          <p:nvPr/>
        </p:nvSpPr>
        <p:spPr bwMode="auto">
          <a:xfrm>
            <a:off x="4859338" y="3500438"/>
            <a:ext cx="15128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watched</a:t>
            </a:r>
          </a:p>
        </p:txBody>
      </p:sp>
      <p:sp>
        <p:nvSpPr>
          <p:cNvPr id="60445" name="Text Box 29"/>
          <p:cNvSpPr txBox="1">
            <a:spLocks noChangeArrowheads="1"/>
          </p:cNvSpPr>
          <p:nvPr/>
        </p:nvSpPr>
        <p:spPr bwMode="auto">
          <a:xfrm>
            <a:off x="1258888" y="3933825"/>
            <a:ext cx="15128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played</a:t>
            </a:r>
          </a:p>
        </p:txBody>
      </p:sp>
      <p:sp>
        <p:nvSpPr>
          <p:cNvPr id="60446" name="Text Box 30"/>
          <p:cNvSpPr txBox="1">
            <a:spLocks noChangeArrowheads="1"/>
          </p:cNvSpPr>
          <p:nvPr/>
        </p:nvSpPr>
        <p:spPr bwMode="auto">
          <a:xfrm>
            <a:off x="1476375" y="4365625"/>
            <a:ext cx="15128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play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0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0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0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0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图片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443" name="Group 3"/>
          <p:cNvGrpSpPr/>
          <p:nvPr/>
        </p:nvGrpSpPr>
        <p:grpSpPr bwMode="auto">
          <a:xfrm>
            <a:off x="250825" y="188913"/>
            <a:ext cx="4608513" cy="692150"/>
            <a:chOff x="0" y="0"/>
            <a:chExt cx="2064" cy="576"/>
          </a:xfrm>
        </p:grpSpPr>
        <p:pic>
          <p:nvPicPr>
            <p:cNvPr id="61444" name="Picture 4" descr="D:\E\英语教学\插图\d1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2064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45" name="Rectangle 5"/>
            <p:cNvSpPr>
              <a:spLocks noChangeArrowheads="1"/>
            </p:cNvSpPr>
            <p:nvPr/>
          </p:nvSpPr>
          <p:spPr bwMode="auto">
            <a:xfrm>
              <a:off x="96" y="144"/>
              <a:ext cx="1632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 b="1"/>
                <a:t>Changes of our life</a:t>
              </a:r>
            </a:p>
          </p:txBody>
        </p:sp>
      </p:grpSp>
      <p:sp>
        <p:nvSpPr>
          <p:cNvPr id="6" name="圆角矩形 5"/>
          <p:cNvSpPr>
            <a:spLocks noChangeArrowheads="1"/>
          </p:cNvSpPr>
          <p:nvPr/>
        </p:nvSpPr>
        <p:spPr bwMode="auto">
          <a:xfrm>
            <a:off x="611188" y="2349500"/>
            <a:ext cx="8153400" cy="30241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 algn="ctr">
            <a:solidFill>
              <a:srgbClr val="800000"/>
            </a:solidFill>
            <a:rou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altLang="zh-CN" sz="3200" b="1" dirty="0">
                <a:solidFill>
                  <a:schemeClr val="dk1"/>
                </a:solidFill>
                <a:latin typeface="+mn-lt"/>
                <a:ea typeface="+mn-ea"/>
              </a:rPr>
              <a:t> </a:t>
            </a:r>
            <a:endParaRPr lang="zh-CN" altLang="en-US" sz="3200" b="1" dirty="0">
              <a:latin typeface="+mn-lt"/>
              <a:ea typeface="+mn-ea"/>
            </a:endParaRPr>
          </a:p>
        </p:txBody>
      </p:sp>
      <p:sp>
        <p:nvSpPr>
          <p:cNvPr id="61459" name="AutoShape 19">
            <a:hlinkClick r:id="rId4" action="ppaction://hlinksldjump"/>
          </p:cNvPr>
          <p:cNvSpPr>
            <a:spLocks noChangeArrowheads="1"/>
          </p:cNvSpPr>
          <p:nvPr/>
        </p:nvSpPr>
        <p:spPr bwMode="auto">
          <a:xfrm flipH="1">
            <a:off x="8391525" y="6372225"/>
            <a:ext cx="752475" cy="485775"/>
          </a:xfrm>
          <a:prstGeom prst="notchedRightArrow">
            <a:avLst>
              <a:gd name="adj1" fmla="val 50000"/>
              <a:gd name="adj2" fmla="val 3872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460" name="TextBox 6"/>
          <p:cNvSpPr txBox="1">
            <a:spLocks noChangeArrowheads="1"/>
          </p:cNvSpPr>
          <p:nvPr/>
        </p:nvSpPr>
        <p:spPr bwMode="auto">
          <a:xfrm>
            <a:off x="971550" y="2781300"/>
            <a:ext cx="741680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>
                <a:latin typeface="Times New Roman" panose="02020603050405020304" pitchFamily="18" charset="0"/>
              </a:rPr>
              <a:t>Thirty years ago, people ________ to work by bike. Now, some of them __________ cars.</a:t>
            </a:r>
          </a:p>
          <a:p>
            <a:r>
              <a:rPr lang="en-US" altLang="zh-CN" sz="2800" b="1" dirty="0">
                <a:latin typeface="Times New Roman" panose="02020603050405020304" pitchFamily="18" charset="0"/>
              </a:rPr>
              <a:t>Ten years ago, trains _________ fast. Now, high-speed trains _________ go faster.</a:t>
            </a:r>
          </a:p>
          <a:p>
            <a:endParaRPr lang="en-US" altLang="zh-CN" sz="2800" b="1" dirty="0">
              <a:latin typeface="Times New Roman" panose="02020603050405020304" pitchFamily="18" charset="0"/>
            </a:endParaRPr>
          </a:p>
        </p:txBody>
      </p:sp>
      <p:grpSp>
        <p:nvGrpSpPr>
          <p:cNvPr id="61461" name="Group 21"/>
          <p:cNvGrpSpPr/>
          <p:nvPr/>
        </p:nvGrpSpPr>
        <p:grpSpPr bwMode="auto">
          <a:xfrm>
            <a:off x="2555875" y="908050"/>
            <a:ext cx="3457575" cy="1368425"/>
            <a:chOff x="3152" y="2432"/>
            <a:chExt cx="2178" cy="1179"/>
          </a:xfrm>
        </p:grpSpPr>
        <p:sp>
          <p:nvSpPr>
            <p:cNvPr id="61462" name="AutoShape 22"/>
            <p:cNvSpPr>
              <a:spLocks noChangeArrowheads="1"/>
            </p:cNvSpPr>
            <p:nvPr/>
          </p:nvSpPr>
          <p:spPr bwMode="auto">
            <a:xfrm>
              <a:off x="3152" y="2432"/>
              <a:ext cx="2177" cy="1179"/>
            </a:xfrm>
            <a:prstGeom prst="flowChartAlternateProcess">
              <a:avLst/>
            </a:prstGeom>
            <a:solidFill>
              <a:schemeClr val="accent1"/>
            </a:solidFill>
            <a:ln w="38100">
              <a:solidFill>
                <a:srgbClr val="8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61463" name="Group 23"/>
            <p:cNvGrpSpPr/>
            <p:nvPr/>
          </p:nvGrpSpPr>
          <p:grpSpPr bwMode="auto">
            <a:xfrm>
              <a:off x="3198" y="2840"/>
              <a:ext cx="2132" cy="765"/>
              <a:chOff x="3243" y="2795"/>
              <a:chExt cx="2132" cy="765"/>
            </a:xfrm>
          </p:grpSpPr>
          <p:sp>
            <p:nvSpPr>
              <p:cNvPr id="61464" name="Text Box 24"/>
              <p:cNvSpPr txBox="1">
                <a:spLocks noChangeArrowheads="1"/>
              </p:cNvSpPr>
              <p:nvPr/>
            </p:nvSpPr>
            <p:spPr bwMode="auto">
              <a:xfrm>
                <a:off x="3243" y="2795"/>
                <a:ext cx="2132" cy="5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3600" b="1" dirty="0">
                    <a:latin typeface="Times New Roman" panose="02020603050405020304" pitchFamily="18" charset="0"/>
                  </a:rPr>
                  <a:t>Transportation</a:t>
                </a:r>
              </a:p>
            </p:txBody>
          </p:sp>
          <p:sp>
            <p:nvSpPr>
              <p:cNvPr id="61465" name="Text Box 25"/>
              <p:cNvSpPr txBox="1">
                <a:spLocks noChangeArrowheads="1"/>
              </p:cNvSpPr>
              <p:nvPr/>
            </p:nvSpPr>
            <p:spPr bwMode="auto">
              <a:xfrm>
                <a:off x="3878" y="3113"/>
                <a:ext cx="933" cy="4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800" b="1" dirty="0">
                    <a:latin typeface="Times New Roman" panose="02020603050405020304" pitchFamily="18" charset="0"/>
                  </a:rPr>
                  <a:t>出 行</a:t>
                </a:r>
              </a:p>
            </p:txBody>
          </p:sp>
        </p:grpSp>
      </p:grpSp>
      <p:sp>
        <p:nvSpPr>
          <p:cNvPr id="61466" name="Text Box 26"/>
          <p:cNvSpPr txBox="1">
            <a:spLocks noChangeArrowheads="1"/>
          </p:cNvSpPr>
          <p:nvPr/>
        </p:nvSpPr>
        <p:spPr bwMode="auto">
          <a:xfrm>
            <a:off x="5003800" y="2781300"/>
            <a:ext cx="10795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went</a:t>
            </a:r>
          </a:p>
        </p:txBody>
      </p:sp>
      <p:sp>
        <p:nvSpPr>
          <p:cNvPr id="61467" name="Text Box 27"/>
          <p:cNvSpPr txBox="1">
            <a:spLocks noChangeArrowheads="1"/>
          </p:cNvSpPr>
          <p:nvPr/>
        </p:nvSpPr>
        <p:spPr bwMode="auto">
          <a:xfrm>
            <a:off x="5148263" y="3213100"/>
            <a:ext cx="10795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drive</a:t>
            </a:r>
          </a:p>
        </p:txBody>
      </p:sp>
      <p:sp>
        <p:nvSpPr>
          <p:cNvPr id="61468" name="Text Box 28"/>
          <p:cNvSpPr txBox="1">
            <a:spLocks noChangeArrowheads="1"/>
          </p:cNvSpPr>
          <p:nvPr/>
        </p:nvSpPr>
        <p:spPr bwMode="auto">
          <a:xfrm>
            <a:off x="4572000" y="3644900"/>
            <a:ext cx="10795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went</a:t>
            </a:r>
          </a:p>
        </p:txBody>
      </p:sp>
      <p:sp>
        <p:nvSpPr>
          <p:cNvPr id="61469" name="Text Box 29"/>
          <p:cNvSpPr txBox="1">
            <a:spLocks noChangeArrowheads="1"/>
          </p:cNvSpPr>
          <p:nvPr/>
        </p:nvSpPr>
        <p:spPr bwMode="auto">
          <a:xfrm>
            <a:off x="4067175" y="4076700"/>
            <a:ext cx="10795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can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图片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5539" name="Group 3"/>
          <p:cNvGrpSpPr/>
          <p:nvPr/>
        </p:nvGrpSpPr>
        <p:grpSpPr bwMode="auto">
          <a:xfrm>
            <a:off x="250825" y="0"/>
            <a:ext cx="4608513" cy="692150"/>
            <a:chOff x="0" y="0"/>
            <a:chExt cx="2064" cy="576"/>
          </a:xfrm>
        </p:grpSpPr>
        <p:pic>
          <p:nvPicPr>
            <p:cNvPr id="65540" name="Picture 4" descr="D:\E\英语教学\插图\d1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2064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541" name="Rectangle 5"/>
            <p:cNvSpPr>
              <a:spLocks noChangeArrowheads="1"/>
            </p:cNvSpPr>
            <p:nvPr/>
          </p:nvSpPr>
          <p:spPr bwMode="auto">
            <a:xfrm>
              <a:off x="96" y="144"/>
              <a:ext cx="1632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 b="1"/>
                <a:t>Changes of our life</a:t>
              </a:r>
            </a:p>
          </p:txBody>
        </p:sp>
      </p:grpSp>
      <p:grpSp>
        <p:nvGrpSpPr>
          <p:cNvPr id="65542" name="Group 6"/>
          <p:cNvGrpSpPr/>
          <p:nvPr/>
        </p:nvGrpSpPr>
        <p:grpSpPr bwMode="auto">
          <a:xfrm>
            <a:off x="4859338" y="1052513"/>
            <a:ext cx="3455987" cy="1366837"/>
            <a:chOff x="431" y="754"/>
            <a:chExt cx="2177" cy="1179"/>
          </a:xfrm>
        </p:grpSpPr>
        <p:sp>
          <p:nvSpPr>
            <p:cNvPr id="65543" name="AutoShape 7"/>
            <p:cNvSpPr>
              <a:spLocks noChangeArrowheads="1"/>
            </p:cNvSpPr>
            <p:nvPr/>
          </p:nvSpPr>
          <p:spPr bwMode="auto">
            <a:xfrm>
              <a:off x="431" y="754"/>
              <a:ext cx="2177" cy="1179"/>
            </a:xfrm>
            <a:prstGeom prst="flowChartAlternateProcess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65544" name="Group 8"/>
            <p:cNvGrpSpPr/>
            <p:nvPr/>
          </p:nvGrpSpPr>
          <p:grpSpPr bwMode="auto">
            <a:xfrm>
              <a:off x="793" y="1071"/>
              <a:ext cx="1452" cy="789"/>
              <a:chOff x="884" y="1071"/>
              <a:chExt cx="1452" cy="736"/>
            </a:xfrm>
          </p:grpSpPr>
          <p:sp>
            <p:nvSpPr>
              <p:cNvPr id="65545" name="Text Box 9"/>
              <p:cNvSpPr txBox="1">
                <a:spLocks noChangeArrowheads="1"/>
              </p:cNvSpPr>
              <p:nvPr/>
            </p:nvSpPr>
            <p:spPr bwMode="auto">
              <a:xfrm>
                <a:off x="884" y="1071"/>
                <a:ext cx="1452" cy="5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3600" b="1">
                    <a:latin typeface="Times New Roman" panose="02020603050405020304" pitchFamily="18" charset="0"/>
                  </a:rPr>
                  <a:t>Learning</a:t>
                </a:r>
              </a:p>
            </p:txBody>
          </p:sp>
          <p:sp>
            <p:nvSpPr>
              <p:cNvPr id="65546" name="Text Box 10"/>
              <p:cNvSpPr txBox="1">
                <a:spLocks noChangeArrowheads="1"/>
              </p:cNvSpPr>
              <p:nvPr/>
            </p:nvSpPr>
            <p:spPr bwMode="auto">
              <a:xfrm>
                <a:off x="1156" y="1389"/>
                <a:ext cx="635" cy="4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800" b="1">
                    <a:latin typeface="Times New Roman" panose="02020603050405020304" pitchFamily="18" charset="0"/>
                  </a:rPr>
                  <a:t>学 习</a:t>
                </a:r>
              </a:p>
            </p:txBody>
          </p:sp>
        </p:grpSp>
      </p:grpSp>
      <p:grpSp>
        <p:nvGrpSpPr>
          <p:cNvPr id="65547" name="Group 11"/>
          <p:cNvGrpSpPr/>
          <p:nvPr/>
        </p:nvGrpSpPr>
        <p:grpSpPr bwMode="auto">
          <a:xfrm>
            <a:off x="684213" y="1052513"/>
            <a:ext cx="3455987" cy="1368425"/>
            <a:chOff x="3152" y="754"/>
            <a:chExt cx="2177" cy="1179"/>
          </a:xfrm>
        </p:grpSpPr>
        <p:sp>
          <p:nvSpPr>
            <p:cNvPr id="65548" name="AutoShape 12"/>
            <p:cNvSpPr>
              <a:spLocks noChangeArrowheads="1"/>
            </p:cNvSpPr>
            <p:nvPr/>
          </p:nvSpPr>
          <p:spPr bwMode="auto">
            <a:xfrm>
              <a:off x="3152" y="754"/>
              <a:ext cx="2177" cy="1179"/>
            </a:xfrm>
            <a:prstGeom prst="flowChartAlternateProcess">
              <a:avLst/>
            </a:prstGeom>
            <a:solidFill>
              <a:schemeClr val="accent1"/>
            </a:solidFill>
            <a:ln w="38100">
              <a:solidFill>
                <a:srgbClr val="FFFF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65549" name="Group 13"/>
            <p:cNvGrpSpPr/>
            <p:nvPr/>
          </p:nvGrpSpPr>
          <p:grpSpPr bwMode="auto">
            <a:xfrm>
              <a:off x="3560" y="940"/>
              <a:ext cx="1452" cy="897"/>
              <a:chOff x="884" y="940"/>
              <a:chExt cx="1452" cy="897"/>
            </a:xfrm>
          </p:grpSpPr>
          <p:sp>
            <p:nvSpPr>
              <p:cNvPr id="65550" name="Text Box 14"/>
              <p:cNvSpPr txBox="1">
                <a:spLocks noChangeArrowheads="1"/>
              </p:cNvSpPr>
              <p:nvPr/>
            </p:nvSpPr>
            <p:spPr bwMode="auto">
              <a:xfrm>
                <a:off x="884" y="940"/>
                <a:ext cx="1452" cy="5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3600" b="1" dirty="0">
                    <a:latin typeface="Times New Roman" panose="02020603050405020304" pitchFamily="18" charset="0"/>
                  </a:rPr>
                  <a:t>Shopping</a:t>
                </a:r>
              </a:p>
            </p:txBody>
          </p:sp>
          <p:sp>
            <p:nvSpPr>
              <p:cNvPr id="65551" name="Text Box 15"/>
              <p:cNvSpPr txBox="1">
                <a:spLocks noChangeArrowheads="1"/>
              </p:cNvSpPr>
              <p:nvPr/>
            </p:nvSpPr>
            <p:spPr bwMode="auto">
              <a:xfrm>
                <a:off x="1156" y="1389"/>
                <a:ext cx="635" cy="4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800" b="1">
                    <a:latin typeface="Times New Roman" panose="02020603050405020304" pitchFamily="18" charset="0"/>
                  </a:rPr>
                  <a:t>购 物</a:t>
                </a:r>
              </a:p>
            </p:txBody>
          </p:sp>
        </p:grpSp>
      </p:grpSp>
      <p:grpSp>
        <p:nvGrpSpPr>
          <p:cNvPr id="65552" name="Group 16"/>
          <p:cNvGrpSpPr/>
          <p:nvPr/>
        </p:nvGrpSpPr>
        <p:grpSpPr bwMode="auto">
          <a:xfrm>
            <a:off x="684213" y="2708275"/>
            <a:ext cx="3455987" cy="1314450"/>
            <a:chOff x="385" y="2432"/>
            <a:chExt cx="2177" cy="1197"/>
          </a:xfrm>
        </p:grpSpPr>
        <p:sp>
          <p:nvSpPr>
            <p:cNvPr id="65553" name="AutoShape 17"/>
            <p:cNvSpPr>
              <a:spLocks noChangeArrowheads="1"/>
            </p:cNvSpPr>
            <p:nvPr/>
          </p:nvSpPr>
          <p:spPr bwMode="auto">
            <a:xfrm>
              <a:off x="385" y="2432"/>
              <a:ext cx="2177" cy="1179"/>
            </a:xfrm>
            <a:prstGeom prst="flowChartAlternateProcess">
              <a:avLst/>
            </a:prstGeom>
            <a:solidFill>
              <a:schemeClr val="accent1"/>
            </a:solidFill>
            <a:ln w="38100">
              <a:solidFill>
                <a:srgbClr val="0000FF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65554" name="Group 18"/>
            <p:cNvGrpSpPr/>
            <p:nvPr/>
          </p:nvGrpSpPr>
          <p:grpSpPr bwMode="auto">
            <a:xfrm>
              <a:off x="521" y="2840"/>
              <a:ext cx="1996" cy="789"/>
              <a:chOff x="521" y="2795"/>
              <a:chExt cx="1996" cy="789"/>
            </a:xfrm>
          </p:grpSpPr>
          <p:sp>
            <p:nvSpPr>
              <p:cNvPr id="65555" name="Text Box 19"/>
              <p:cNvSpPr txBox="1">
                <a:spLocks noChangeArrowheads="1"/>
              </p:cNvSpPr>
              <p:nvPr/>
            </p:nvSpPr>
            <p:spPr bwMode="auto">
              <a:xfrm>
                <a:off x="521" y="2795"/>
                <a:ext cx="1996" cy="5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3600" b="1" dirty="0">
                    <a:latin typeface="Times New Roman" panose="02020603050405020304" pitchFamily="18" charset="0"/>
                  </a:rPr>
                  <a:t>Entertainment</a:t>
                </a:r>
              </a:p>
            </p:txBody>
          </p:sp>
          <p:sp>
            <p:nvSpPr>
              <p:cNvPr id="65556" name="Text Box 20">
                <a:hlinkClick r:id="rId4" action="ppaction://hlinksldjump"/>
              </p:cNvPr>
              <p:cNvSpPr txBox="1">
                <a:spLocks noChangeArrowheads="1"/>
              </p:cNvSpPr>
              <p:nvPr/>
            </p:nvSpPr>
            <p:spPr bwMode="auto">
              <a:xfrm>
                <a:off x="1156" y="3112"/>
                <a:ext cx="873" cy="4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800" b="1">
                    <a:latin typeface="Times New Roman" panose="02020603050405020304" pitchFamily="18" charset="0"/>
                  </a:rPr>
                  <a:t>娱 乐</a:t>
                </a:r>
              </a:p>
            </p:txBody>
          </p:sp>
        </p:grpSp>
      </p:grpSp>
      <p:grpSp>
        <p:nvGrpSpPr>
          <p:cNvPr id="65557" name="Group 21"/>
          <p:cNvGrpSpPr/>
          <p:nvPr/>
        </p:nvGrpSpPr>
        <p:grpSpPr bwMode="auto">
          <a:xfrm>
            <a:off x="4859338" y="2708275"/>
            <a:ext cx="3457575" cy="1368425"/>
            <a:chOff x="3152" y="2432"/>
            <a:chExt cx="2178" cy="1179"/>
          </a:xfrm>
        </p:grpSpPr>
        <p:sp>
          <p:nvSpPr>
            <p:cNvPr id="65558" name="AutoShape 22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152" y="2432"/>
              <a:ext cx="2177" cy="1179"/>
            </a:xfrm>
            <a:prstGeom prst="flowChartAlternateProcess">
              <a:avLst/>
            </a:prstGeom>
            <a:solidFill>
              <a:schemeClr val="accent1"/>
            </a:solidFill>
            <a:ln w="38100">
              <a:solidFill>
                <a:srgbClr val="8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65559" name="Group 23"/>
            <p:cNvGrpSpPr/>
            <p:nvPr/>
          </p:nvGrpSpPr>
          <p:grpSpPr bwMode="auto">
            <a:xfrm>
              <a:off x="3198" y="2840"/>
              <a:ext cx="2132" cy="765"/>
              <a:chOff x="3243" y="2795"/>
              <a:chExt cx="2132" cy="765"/>
            </a:xfrm>
          </p:grpSpPr>
          <p:sp>
            <p:nvSpPr>
              <p:cNvPr id="65560" name="Text Box 24"/>
              <p:cNvSpPr txBox="1">
                <a:spLocks noChangeArrowheads="1"/>
              </p:cNvSpPr>
              <p:nvPr/>
            </p:nvSpPr>
            <p:spPr bwMode="auto">
              <a:xfrm>
                <a:off x="3243" y="2795"/>
                <a:ext cx="2132" cy="5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3600" b="1">
                    <a:latin typeface="Times New Roman" panose="02020603050405020304" pitchFamily="18" charset="0"/>
                  </a:rPr>
                  <a:t>Transportation</a:t>
                </a:r>
              </a:p>
            </p:txBody>
          </p:sp>
          <p:sp>
            <p:nvSpPr>
              <p:cNvPr id="65561" name="Text Box 25"/>
              <p:cNvSpPr txBox="1">
                <a:spLocks noChangeArrowheads="1"/>
              </p:cNvSpPr>
              <p:nvPr/>
            </p:nvSpPr>
            <p:spPr bwMode="auto">
              <a:xfrm>
                <a:off x="3878" y="3113"/>
                <a:ext cx="933" cy="4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800" b="1">
                    <a:latin typeface="Times New Roman" panose="02020603050405020304" pitchFamily="18" charset="0"/>
                  </a:rPr>
                  <a:t>出 行</a:t>
                </a:r>
              </a:p>
            </p:txBody>
          </p:sp>
        </p:grpSp>
      </p:grpSp>
      <p:grpSp>
        <p:nvGrpSpPr>
          <p:cNvPr id="65568" name="Group 32"/>
          <p:cNvGrpSpPr/>
          <p:nvPr/>
        </p:nvGrpSpPr>
        <p:grpSpPr bwMode="auto">
          <a:xfrm>
            <a:off x="827088" y="4581525"/>
            <a:ext cx="7488237" cy="1584325"/>
            <a:chOff x="476" y="2750"/>
            <a:chExt cx="4717" cy="998"/>
          </a:xfrm>
        </p:grpSpPr>
        <p:sp>
          <p:nvSpPr>
            <p:cNvPr id="65566" name="AutoShape 30"/>
            <p:cNvSpPr>
              <a:spLocks noChangeArrowheads="1"/>
            </p:cNvSpPr>
            <p:nvPr/>
          </p:nvSpPr>
          <p:spPr bwMode="auto">
            <a:xfrm>
              <a:off x="476" y="2750"/>
              <a:ext cx="4717" cy="99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567" name="Text Box 31"/>
            <p:cNvSpPr txBox="1">
              <a:spLocks noChangeArrowheads="1"/>
            </p:cNvSpPr>
            <p:nvPr/>
          </p:nvSpPr>
          <p:spPr bwMode="auto">
            <a:xfrm>
              <a:off x="612" y="2840"/>
              <a:ext cx="4491" cy="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latin typeface="Times New Roman" panose="02020603050405020304" pitchFamily="18" charset="0"/>
                </a:rPr>
                <a:t>_________years ago,__________________</a:t>
              </a:r>
            </a:p>
            <a:p>
              <a:pPr>
                <a:spcBef>
                  <a:spcPct val="50000"/>
                </a:spcBef>
              </a:pPr>
              <a:r>
                <a:rPr lang="en-US" altLang="zh-CN" sz="2800" b="1">
                  <a:latin typeface="Times New Roman" panose="02020603050405020304" pitchFamily="18" charset="0"/>
                </a:rPr>
                <a:t>Now________________________________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图片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651" name="Group 3"/>
          <p:cNvGrpSpPr/>
          <p:nvPr/>
        </p:nvGrpSpPr>
        <p:grpSpPr bwMode="auto">
          <a:xfrm>
            <a:off x="250825" y="0"/>
            <a:ext cx="3276600" cy="692150"/>
            <a:chOff x="0" y="0"/>
            <a:chExt cx="2064" cy="576"/>
          </a:xfrm>
        </p:grpSpPr>
        <p:pic>
          <p:nvPicPr>
            <p:cNvPr id="27652" name="Picture 4" descr="D:\E\英语教学\插图\d1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2064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3" name="Rectangle 5"/>
            <p:cNvSpPr>
              <a:spLocks noChangeArrowheads="1"/>
            </p:cNvSpPr>
            <p:nvPr/>
          </p:nvSpPr>
          <p:spPr bwMode="auto">
            <a:xfrm>
              <a:off x="96" y="144"/>
              <a:ext cx="1632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 b="1" dirty="0"/>
                <a:t>Enjoy a song</a:t>
              </a:r>
            </a:p>
          </p:txBody>
        </p:sp>
      </p:grp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539750" y="620713"/>
            <a:ext cx="7391400" cy="597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5000"/>
              </a:lnSpc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When I was young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当我年轻时</a:t>
            </a:r>
            <a:endParaRPr lang="zh-CN" alt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I’d listen to the radio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我喜欢听收音机</a:t>
            </a:r>
            <a:endParaRPr lang="zh-CN" alt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Waiting for my favorite songs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等待我最喜爱的歌</a:t>
            </a:r>
            <a:endParaRPr lang="zh-CN" alt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When they played I’d sing along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当他们演奏时我会跟着唱</a:t>
            </a:r>
            <a:endParaRPr lang="zh-CN" alt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It made me smile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令我笑容满面</a:t>
            </a:r>
            <a:endParaRPr lang="zh-CN" alt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Those were such happy times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那段多么快乐的时光</a:t>
            </a:r>
            <a:endParaRPr lang="zh-CN" alt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And not so long ago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就在不久以前</a:t>
            </a:r>
            <a:endParaRPr lang="zh-CN" alt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How I wondered where they’d gone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我是多么想知道它们去了哪儿</a:t>
            </a:r>
            <a:endParaRPr lang="zh-CN" alt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But they’re back again 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但是它们又回来了</a:t>
            </a:r>
            <a:endParaRPr lang="zh-CN" alt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Just like a long-lost friend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像一位久未谋面的朋友</a:t>
            </a:r>
            <a:endParaRPr lang="zh-CN" alt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All the songs I love so well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那些歌我依旧喜欢</a:t>
            </a:r>
            <a:endParaRPr lang="zh-CN" alt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……</a:t>
            </a:r>
          </a:p>
          <a:p>
            <a:pPr algn="just">
              <a:lnSpc>
                <a:spcPct val="135000"/>
              </a:lnSpc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It’s yesterday once more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r>
              <a:rPr lang="zh-CN" alt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这是昨日的重现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图片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699" name="Group 3"/>
          <p:cNvGrpSpPr/>
          <p:nvPr/>
        </p:nvGrpSpPr>
        <p:grpSpPr bwMode="auto">
          <a:xfrm>
            <a:off x="250825" y="0"/>
            <a:ext cx="2449513" cy="692150"/>
            <a:chOff x="0" y="0"/>
            <a:chExt cx="2064" cy="576"/>
          </a:xfrm>
        </p:grpSpPr>
        <p:pic>
          <p:nvPicPr>
            <p:cNvPr id="29700" name="Picture 4" descr="D:\E\英语教学\插图\d1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2064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1" name="Rectangle 5"/>
            <p:cNvSpPr>
              <a:spLocks noChangeArrowheads="1"/>
            </p:cNvSpPr>
            <p:nvPr/>
          </p:nvSpPr>
          <p:spPr bwMode="auto">
            <a:xfrm>
              <a:off x="96" y="144"/>
              <a:ext cx="1632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 b="1"/>
                <a:t>Free talk</a:t>
              </a:r>
            </a:p>
          </p:txBody>
        </p:sp>
      </p:grpSp>
      <p:grpSp>
        <p:nvGrpSpPr>
          <p:cNvPr id="29706" name="Group 10"/>
          <p:cNvGrpSpPr/>
          <p:nvPr/>
        </p:nvGrpSpPr>
        <p:grpSpPr bwMode="auto">
          <a:xfrm>
            <a:off x="1835150" y="908050"/>
            <a:ext cx="5761038" cy="1114425"/>
            <a:chOff x="1383" y="618"/>
            <a:chExt cx="3493" cy="702"/>
          </a:xfrm>
        </p:grpSpPr>
        <p:sp>
          <p:nvSpPr>
            <p:cNvPr id="29704" name="AutoShape 8"/>
            <p:cNvSpPr>
              <a:spLocks noChangeArrowheads="1"/>
            </p:cNvSpPr>
            <p:nvPr/>
          </p:nvSpPr>
          <p:spPr bwMode="auto">
            <a:xfrm>
              <a:off x="1383" y="618"/>
              <a:ext cx="3493" cy="702"/>
            </a:xfrm>
            <a:prstGeom prst="cloudCallout">
              <a:avLst>
                <a:gd name="adj1" fmla="val -52435"/>
                <a:gd name="adj2" fmla="val 10997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zh-CN" altLang="zh-CN"/>
            </a:p>
          </p:txBody>
        </p:sp>
        <p:sp>
          <p:nvSpPr>
            <p:cNvPr id="29705" name="Text Box 9"/>
            <p:cNvSpPr txBox="1">
              <a:spLocks noChangeArrowheads="1"/>
            </p:cNvSpPr>
            <p:nvPr/>
          </p:nvSpPr>
          <p:spPr bwMode="auto">
            <a:xfrm>
              <a:off x="1655" y="754"/>
              <a:ext cx="294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latin typeface="Times New Roman" panose="02020603050405020304" pitchFamily="18" charset="0"/>
                </a:rPr>
                <a:t>What did you do yesterday?</a:t>
              </a:r>
            </a:p>
          </p:txBody>
        </p:sp>
      </p:grpSp>
      <p:grpSp>
        <p:nvGrpSpPr>
          <p:cNvPr id="29709" name="Group 13"/>
          <p:cNvGrpSpPr/>
          <p:nvPr/>
        </p:nvGrpSpPr>
        <p:grpSpPr bwMode="auto">
          <a:xfrm rot="-173636">
            <a:off x="4211638" y="1989138"/>
            <a:ext cx="2374900" cy="896937"/>
            <a:chOff x="3334" y="1389"/>
            <a:chExt cx="1496" cy="702"/>
          </a:xfrm>
        </p:grpSpPr>
        <p:sp>
          <p:nvSpPr>
            <p:cNvPr id="29707" name="AutoShape 11"/>
            <p:cNvSpPr>
              <a:spLocks noChangeArrowheads="1"/>
            </p:cNvSpPr>
            <p:nvPr/>
          </p:nvSpPr>
          <p:spPr bwMode="auto">
            <a:xfrm flipH="1">
              <a:off x="3334" y="1389"/>
              <a:ext cx="1496" cy="702"/>
            </a:xfrm>
            <a:prstGeom prst="cloudCallout">
              <a:avLst>
                <a:gd name="adj1" fmla="val -44319"/>
                <a:gd name="adj2" fmla="val 10996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zh-CN" altLang="zh-CN"/>
            </a:p>
          </p:txBody>
        </p:sp>
        <p:sp>
          <p:nvSpPr>
            <p:cNvPr id="29708" name="Text Box 12"/>
            <p:cNvSpPr txBox="1">
              <a:spLocks noChangeArrowheads="1"/>
            </p:cNvSpPr>
            <p:nvPr/>
          </p:nvSpPr>
          <p:spPr bwMode="auto">
            <a:xfrm>
              <a:off x="3515" y="1524"/>
              <a:ext cx="635" cy="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latin typeface="Times New Roman" panose="02020603050405020304" pitchFamily="18" charset="0"/>
                </a:rPr>
                <a:t>I</a:t>
              </a:r>
              <a:r>
                <a:rPr lang="en-US" altLang="zh-CN" sz="3200">
                  <a:latin typeface="Times New Roman" panose="02020603050405020304" pitchFamily="18" charset="0"/>
                </a:rPr>
                <a:t>…</a:t>
              </a:r>
            </a:p>
          </p:txBody>
        </p:sp>
      </p:grpSp>
      <p:pic>
        <p:nvPicPr>
          <p:cNvPr id="29712" name="Picture 16" descr="O$_8X99QI)A1_H~)6W(MD5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246816" flipH="1">
            <a:off x="539750" y="2636838"/>
            <a:ext cx="1006475" cy="150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13" name="Picture 17" descr="N81HVGY81I)6MFJP{IS}3R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77050" y="2565400"/>
            <a:ext cx="1444625" cy="16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图片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155" name="Group 3"/>
          <p:cNvGrpSpPr/>
          <p:nvPr/>
        </p:nvGrpSpPr>
        <p:grpSpPr bwMode="auto">
          <a:xfrm>
            <a:off x="0" y="0"/>
            <a:ext cx="3276600" cy="692150"/>
            <a:chOff x="0" y="0"/>
            <a:chExt cx="2064" cy="576"/>
          </a:xfrm>
        </p:grpSpPr>
        <p:pic>
          <p:nvPicPr>
            <p:cNvPr id="49156" name="Picture 4" descr="D:\E\英语教学\插图\d1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2064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57" name="Rectangle 5"/>
            <p:cNvSpPr>
              <a:spLocks noChangeArrowheads="1"/>
            </p:cNvSpPr>
            <p:nvPr/>
          </p:nvSpPr>
          <p:spPr bwMode="auto">
            <a:xfrm>
              <a:off x="96" y="144"/>
              <a:ext cx="1632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 b="1"/>
                <a:t>Try to review</a:t>
              </a:r>
            </a:p>
          </p:txBody>
        </p:sp>
      </p:grp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3276600" y="188913"/>
            <a:ext cx="4824413" cy="5191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The changes of Mike’s family</a:t>
            </a:r>
          </a:p>
        </p:txBody>
      </p:sp>
      <p:graphicFrame>
        <p:nvGraphicFramePr>
          <p:cNvPr id="49159" name="Group 7"/>
          <p:cNvGraphicFramePr>
            <a:graphicFrameLocks noGrp="1"/>
          </p:cNvGraphicFramePr>
          <p:nvPr/>
        </p:nvGraphicFramePr>
        <p:xfrm>
          <a:off x="250825" y="836613"/>
          <a:ext cx="8642350" cy="5832476"/>
        </p:xfrm>
        <a:graphic>
          <a:graphicData uri="http://schemas.openxmlformats.org/drawingml/2006/table">
            <a:tbl>
              <a:tblPr/>
              <a:tblGrid>
                <a:gridCol w="1654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3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4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0170" marR="90170" marT="46990" marB="46990" horzOverflow="overflow">
                    <a:lnL w="38100" cap="flat" cmpd="sng" algn="ctr">
                      <a:solidFill>
                        <a:srgbClr val="080808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80808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80808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Then(… years ago)</a:t>
                      </a:r>
                    </a:p>
                  </a:txBody>
                  <a:tcPr marL="90170" marR="90170" marT="46990" marB="46990" horzOverflow="overflow">
                    <a:lnL w="28575" cap="flat" cmpd="sng" algn="ctr">
                      <a:solidFill>
                        <a:srgbClr val="080808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80808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80808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Now</a:t>
                      </a:r>
                    </a:p>
                  </a:txBody>
                  <a:tcPr marL="90170" marR="90170" marT="46990" marB="46990" horzOverflow="overflow">
                    <a:lnL w="28575" cap="flat" cmpd="sng" algn="ctr">
                      <a:solidFill>
                        <a:srgbClr val="080808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80808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80808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80808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3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0170" marR="90170" marT="46990" marB="46990" horzOverflow="overflow">
                    <a:lnL w="38100" cap="flat" cmpd="sng" algn="ctr">
                      <a:solidFill>
                        <a:srgbClr val="080808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80808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80808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0170" marR="90170" marT="46990" marB="46990" horzOverflow="overflow">
                    <a:lnL w="28575" cap="flat" cmpd="sng" algn="ctr">
                      <a:solidFill>
                        <a:srgbClr val="080808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80808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80808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0170" marR="90170" marT="46990" marB="46990" horzOverflow="overflow">
                    <a:lnL w="28575" cap="flat" cmpd="sng" algn="ctr">
                      <a:solidFill>
                        <a:srgbClr val="080808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80808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80808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80808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2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0170" marR="90170" marT="46990" marB="46990" horzOverflow="overflow">
                    <a:lnL w="38100" cap="flat" cmpd="sng" algn="ctr">
                      <a:solidFill>
                        <a:srgbClr val="080808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80808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80808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0170" marR="90170" marT="46990" marB="46990" horzOverflow="overflow">
                    <a:lnL w="28575" cap="flat" cmpd="sng" algn="ctr">
                      <a:solidFill>
                        <a:srgbClr val="080808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80808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80808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0170" marR="90170" marT="46990" marB="46990" horzOverflow="overflow">
                    <a:lnL w="28575" cap="flat" cmpd="sng" algn="ctr">
                      <a:solidFill>
                        <a:srgbClr val="080808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80808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80808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80808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4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0170" marR="90170" marT="46990" marB="46990" horzOverflow="overflow">
                    <a:lnL w="38100" cap="flat" cmpd="sng" algn="ctr">
                      <a:solidFill>
                        <a:srgbClr val="080808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80808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80808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0170" marR="90170" marT="46990" marB="46990" horzOverflow="overflow">
                    <a:lnL w="28575" cap="flat" cmpd="sng" algn="ctr">
                      <a:solidFill>
                        <a:srgbClr val="080808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80808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80808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0170" marR="90170" marT="46990" marB="46990" horzOverflow="overflow">
                    <a:lnL w="28575" cap="flat" cmpd="sng" algn="ctr">
                      <a:solidFill>
                        <a:srgbClr val="080808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80808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80808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80808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36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0170" marR="90170" marT="46990" marB="46990" horzOverflow="overflow">
                    <a:lnL w="38100" cap="flat" cmpd="sng" algn="ctr">
                      <a:solidFill>
                        <a:srgbClr val="080808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80808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80808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0170" marR="90170" marT="46990" marB="46990" horzOverflow="overflow">
                    <a:lnL w="28575" cap="flat" cmpd="sng" algn="ctr">
                      <a:solidFill>
                        <a:srgbClr val="080808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80808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80808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0170" marR="90170" marT="46990" marB="46990" horzOverflow="overflow">
                    <a:lnL w="28575" cap="flat" cmpd="sng" algn="ctr">
                      <a:solidFill>
                        <a:srgbClr val="080808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80808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80808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80808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49193" name="Group 41"/>
          <p:cNvGrpSpPr/>
          <p:nvPr/>
        </p:nvGrpSpPr>
        <p:grpSpPr bwMode="auto">
          <a:xfrm>
            <a:off x="323850" y="1341438"/>
            <a:ext cx="1512888" cy="5157787"/>
            <a:chOff x="113" y="845"/>
            <a:chExt cx="953" cy="3249"/>
          </a:xfrm>
        </p:grpSpPr>
        <p:pic>
          <p:nvPicPr>
            <p:cNvPr id="49194" name="Picture 8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13" y="3158"/>
              <a:ext cx="953" cy="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95" name="Picture 7"/>
            <p:cNvPicPr>
              <a:picLocks noChangeAspect="1" noChangeArrowheads="1"/>
            </p:cNvPicPr>
            <p:nvPr/>
          </p:nvPicPr>
          <p:blipFill>
            <a:blip r:embed="rId5" cstate="email"/>
            <a:srcRect l="49281" b="2687"/>
            <a:stretch>
              <a:fillRect/>
            </a:stretch>
          </p:blipFill>
          <p:spPr bwMode="auto">
            <a:xfrm>
              <a:off x="113" y="2341"/>
              <a:ext cx="953" cy="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96" name="Picture 12"/>
            <p:cNvPicPr>
              <a:picLocks noChangeAspect="1" noChangeArrowheads="1"/>
            </p:cNvPicPr>
            <p:nvPr/>
          </p:nvPicPr>
          <p:blipFill>
            <a:blip r:embed="rId6" cstate="email"/>
            <a:srcRect l="4887"/>
            <a:stretch>
              <a:fillRect/>
            </a:stretch>
          </p:blipFill>
          <p:spPr bwMode="auto">
            <a:xfrm>
              <a:off x="113" y="1525"/>
              <a:ext cx="953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97" name="Picture 3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9" y="845"/>
              <a:ext cx="635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9198" name="矩形 7"/>
          <p:cNvSpPr>
            <a:spLocks noChangeArrowheads="1"/>
          </p:cNvSpPr>
          <p:nvPr/>
        </p:nvSpPr>
        <p:spPr bwMode="auto">
          <a:xfrm>
            <a:off x="1979613" y="1412875"/>
            <a:ext cx="3505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could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read and draw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couldn’t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write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99" name="矩形 7"/>
          <p:cNvSpPr>
            <a:spLocks noChangeArrowheads="1"/>
          </p:cNvSpPr>
          <p:nvPr/>
        </p:nvSpPr>
        <p:spPr bwMode="auto">
          <a:xfrm>
            <a:off x="5638800" y="1628775"/>
            <a:ext cx="3505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can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do many things</a:t>
            </a:r>
          </a:p>
        </p:txBody>
      </p:sp>
      <p:sp>
        <p:nvSpPr>
          <p:cNvPr id="49200" name="矩形 8"/>
          <p:cNvSpPr>
            <a:spLocks noChangeArrowheads="1"/>
          </p:cNvSpPr>
          <p:nvPr/>
        </p:nvSpPr>
        <p:spPr bwMode="auto">
          <a:xfrm>
            <a:off x="1908175" y="2205038"/>
            <a:ext cx="37592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wrote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 letters to friends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used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 the telephone at home and in the office</a:t>
            </a:r>
          </a:p>
        </p:txBody>
      </p:sp>
      <p:sp>
        <p:nvSpPr>
          <p:cNvPr id="49201" name="矩形 9"/>
          <p:cNvSpPr>
            <a:spLocks noChangeArrowheads="1"/>
          </p:cNvSpPr>
          <p:nvPr/>
        </p:nvSpPr>
        <p:spPr bwMode="auto">
          <a:xfrm>
            <a:off x="5435600" y="2420938"/>
            <a:ext cx="3505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writes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 emails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has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 a mobile phone</a:t>
            </a:r>
          </a:p>
        </p:txBody>
      </p:sp>
      <p:sp>
        <p:nvSpPr>
          <p:cNvPr id="49202" name="矩形 10"/>
          <p:cNvSpPr>
            <a:spLocks noChangeArrowheads="1"/>
          </p:cNvSpPr>
          <p:nvPr/>
        </p:nvSpPr>
        <p:spPr bwMode="auto">
          <a:xfrm>
            <a:off x="1979613" y="3716338"/>
            <a:ext cx="3886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listened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 to the radio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read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 newspapers</a:t>
            </a:r>
          </a:p>
        </p:txBody>
      </p:sp>
      <p:sp>
        <p:nvSpPr>
          <p:cNvPr id="49203" name="矩形 11"/>
          <p:cNvSpPr>
            <a:spLocks noChangeArrowheads="1"/>
          </p:cNvSpPr>
          <p:nvPr/>
        </p:nvSpPr>
        <p:spPr bwMode="auto">
          <a:xfrm>
            <a:off x="5410200" y="3500438"/>
            <a:ext cx="37338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reads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and </a:t>
            </a: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watches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 news on the Internet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reads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 e-books</a:t>
            </a:r>
          </a:p>
        </p:txBody>
      </p:sp>
      <p:sp>
        <p:nvSpPr>
          <p:cNvPr id="49204" name="矩形 12"/>
          <p:cNvSpPr>
            <a:spLocks noChangeArrowheads="1"/>
          </p:cNvSpPr>
          <p:nvPr/>
        </p:nvSpPr>
        <p:spPr bwMode="auto">
          <a:xfrm>
            <a:off x="1835150" y="5084763"/>
            <a:ext cx="396081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made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 friends at school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bought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 things from shops</a:t>
            </a:r>
          </a:p>
        </p:txBody>
      </p:sp>
      <p:sp>
        <p:nvSpPr>
          <p:cNvPr id="49205" name="矩形 13"/>
          <p:cNvSpPr>
            <a:spLocks noChangeArrowheads="1"/>
          </p:cNvSpPr>
          <p:nvPr/>
        </p:nvSpPr>
        <p:spPr bwMode="auto">
          <a:xfrm>
            <a:off x="5580063" y="4868863"/>
            <a:ext cx="377983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has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 e-friends from all over the world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does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 shopping on the Internet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9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9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9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9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9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9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49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8" grpId="0" animBg="1"/>
      <p:bldP spid="49202" grpId="0"/>
      <p:bldP spid="49204" grpId="0"/>
      <p:bldP spid="4920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图片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4517" name="Group 5"/>
          <p:cNvGrpSpPr/>
          <p:nvPr/>
        </p:nvGrpSpPr>
        <p:grpSpPr bwMode="auto">
          <a:xfrm>
            <a:off x="395288" y="260350"/>
            <a:ext cx="4032250" cy="692150"/>
            <a:chOff x="0" y="0"/>
            <a:chExt cx="2064" cy="576"/>
          </a:xfrm>
        </p:grpSpPr>
        <p:pic>
          <p:nvPicPr>
            <p:cNvPr id="64518" name="Picture 4" descr="D:\E\英语教学\插图\d1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2064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519" name="Rectangle 7"/>
            <p:cNvSpPr>
              <a:spLocks noChangeArrowheads="1"/>
            </p:cNvSpPr>
            <p:nvPr/>
          </p:nvSpPr>
          <p:spPr bwMode="auto">
            <a:xfrm>
              <a:off x="96" y="144"/>
              <a:ext cx="1632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 b="1"/>
                <a:t>Read and learn</a:t>
              </a:r>
            </a:p>
          </p:txBody>
        </p:sp>
      </p:grpSp>
      <p:sp>
        <p:nvSpPr>
          <p:cNvPr id="64520" name="AutoShape 8" descr="[S5$N{I0(I]C@5[14$LAV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4521" name="AutoShape 9" descr="[S5$N{I0(I]C@5[14$LAV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64531" name="Group 19"/>
          <p:cNvGrpSpPr/>
          <p:nvPr/>
        </p:nvGrpSpPr>
        <p:grpSpPr bwMode="auto">
          <a:xfrm>
            <a:off x="539750" y="1484313"/>
            <a:ext cx="7704138" cy="3921125"/>
            <a:chOff x="385" y="935"/>
            <a:chExt cx="4853" cy="2470"/>
          </a:xfrm>
        </p:grpSpPr>
        <p:pic>
          <p:nvPicPr>
            <p:cNvPr id="64529" name="Picture 17" descr="PF8{TMU5VS2[CHVM%0LO5R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5" y="935"/>
              <a:ext cx="4853" cy="9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530" name="Picture 18" descr="N2U2S0)%S~~)`]){LBO4]VY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5" y="2432"/>
              <a:ext cx="4853" cy="9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4552" name="Group 40"/>
          <p:cNvGrpSpPr/>
          <p:nvPr/>
        </p:nvGrpSpPr>
        <p:grpSpPr bwMode="auto">
          <a:xfrm>
            <a:off x="395288" y="3141663"/>
            <a:ext cx="8532812" cy="2824162"/>
            <a:chOff x="385" y="1933"/>
            <a:chExt cx="5375" cy="1779"/>
          </a:xfrm>
        </p:grpSpPr>
        <p:sp>
          <p:nvSpPr>
            <p:cNvPr id="64546" name="Text Box 34"/>
            <p:cNvSpPr txBox="1">
              <a:spLocks noChangeArrowheads="1"/>
            </p:cNvSpPr>
            <p:nvPr/>
          </p:nvSpPr>
          <p:spPr bwMode="auto">
            <a:xfrm>
              <a:off x="4286" y="3385"/>
              <a:ext cx="122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latin typeface="Times New Roman" panose="02020603050405020304" pitchFamily="18" charset="0"/>
                </a:rPr>
                <a:t>a TV</a:t>
              </a:r>
            </a:p>
          </p:txBody>
        </p:sp>
        <p:sp>
          <p:nvSpPr>
            <p:cNvPr id="64547" name="Text Box 35"/>
            <p:cNvSpPr txBox="1">
              <a:spLocks noChangeArrowheads="1"/>
            </p:cNvSpPr>
            <p:nvPr/>
          </p:nvSpPr>
          <p:spPr bwMode="auto">
            <a:xfrm>
              <a:off x="2064" y="3385"/>
              <a:ext cx="122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latin typeface="Times New Roman" panose="02020603050405020304" pitchFamily="18" charset="0"/>
                </a:rPr>
                <a:t>a telephone</a:t>
              </a:r>
            </a:p>
          </p:txBody>
        </p:sp>
        <p:sp>
          <p:nvSpPr>
            <p:cNvPr id="64548" name="Text Box 36"/>
            <p:cNvSpPr txBox="1">
              <a:spLocks noChangeArrowheads="1"/>
            </p:cNvSpPr>
            <p:nvPr/>
          </p:nvSpPr>
          <p:spPr bwMode="auto">
            <a:xfrm>
              <a:off x="476" y="3385"/>
              <a:ext cx="122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latin typeface="Times New Roman" panose="02020603050405020304" pitchFamily="18" charset="0"/>
                </a:rPr>
                <a:t>a r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a</a:t>
              </a:r>
              <a:r>
                <a:rPr lang="en-US" altLang="zh-CN" sz="2800" b="1">
                  <a:latin typeface="Times New Roman" panose="02020603050405020304" pitchFamily="18" charset="0"/>
                </a:rPr>
                <a:t>dio</a:t>
              </a:r>
            </a:p>
          </p:txBody>
        </p:sp>
        <p:sp>
          <p:nvSpPr>
            <p:cNvPr id="64549" name="Text Box 37"/>
            <p:cNvSpPr txBox="1">
              <a:spLocks noChangeArrowheads="1"/>
            </p:cNvSpPr>
            <p:nvPr/>
          </p:nvSpPr>
          <p:spPr bwMode="auto">
            <a:xfrm>
              <a:off x="3991" y="1933"/>
              <a:ext cx="176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latin typeface="Times New Roman" panose="02020603050405020304" pitchFamily="18" charset="0"/>
                </a:rPr>
                <a:t>a newspaper</a:t>
              </a:r>
            </a:p>
          </p:txBody>
        </p:sp>
        <p:sp>
          <p:nvSpPr>
            <p:cNvPr id="64550" name="Text Box 38"/>
            <p:cNvSpPr txBox="1">
              <a:spLocks noChangeArrowheads="1"/>
            </p:cNvSpPr>
            <p:nvPr/>
          </p:nvSpPr>
          <p:spPr bwMode="auto">
            <a:xfrm>
              <a:off x="385" y="1979"/>
              <a:ext cx="122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latin typeface="Times New Roman" panose="02020603050405020304" pitchFamily="18" charset="0"/>
                </a:rPr>
                <a:t>an e-book</a:t>
              </a:r>
            </a:p>
          </p:txBody>
        </p:sp>
        <p:sp>
          <p:nvSpPr>
            <p:cNvPr id="64551" name="Text Box 39"/>
            <p:cNvSpPr txBox="1">
              <a:spLocks noChangeArrowheads="1"/>
            </p:cNvSpPr>
            <p:nvPr/>
          </p:nvSpPr>
          <p:spPr bwMode="auto">
            <a:xfrm>
              <a:off x="1837" y="1933"/>
              <a:ext cx="176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latin typeface="Times New Roman" panose="02020603050405020304" pitchFamily="18" charset="0"/>
                </a:rPr>
                <a:t>a m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o</a:t>
              </a:r>
              <a:r>
                <a:rPr lang="en-US" altLang="zh-CN" sz="2800" b="1">
                  <a:latin typeface="Times New Roman" panose="02020603050405020304" pitchFamily="18" charset="0"/>
                </a:rPr>
                <a:t>b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i</a:t>
              </a:r>
              <a:r>
                <a:rPr lang="en-US" altLang="zh-CN" sz="2800" b="1">
                  <a:latin typeface="Times New Roman" panose="02020603050405020304" pitchFamily="18" charset="0"/>
                </a:rPr>
                <a:t>le phone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4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图片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3491" name="Group 3"/>
          <p:cNvGrpSpPr/>
          <p:nvPr/>
        </p:nvGrpSpPr>
        <p:grpSpPr bwMode="auto">
          <a:xfrm>
            <a:off x="250825" y="188913"/>
            <a:ext cx="2881313" cy="692150"/>
            <a:chOff x="0" y="0"/>
            <a:chExt cx="2064" cy="576"/>
          </a:xfrm>
        </p:grpSpPr>
        <p:pic>
          <p:nvPicPr>
            <p:cNvPr id="63492" name="Picture 4" descr="D:\E\英语教学\插图\d1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2064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493" name="Rectangle 5"/>
            <p:cNvSpPr>
              <a:spLocks noChangeArrowheads="1"/>
            </p:cNvSpPr>
            <p:nvPr/>
          </p:nvSpPr>
          <p:spPr bwMode="auto">
            <a:xfrm>
              <a:off x="96" y="144"/>
              <a:ext cx="1632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 b="1" dirty="0"/>
                <a:t>Try to use</a:t>
              </a:r>
            </a:p>
          </p:txBody>
        </p:sp>
      </p:grpSp>
      <p:pic>
        <p:nvPicPr>
          <p:cNvPr id="63497" name="Picture 9" descr="5N_D%LL(%}{BSRXRU3@F~JI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24075" y="1052513"/>
            <a:ext cx="1047750" cy="77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8" name="Picture 10" descr="5{6(NOI]6KI46D5EFF0B~Y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981075"/>
            <a:ext cx="124777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9" name="Picture 11" descr="C_E{VF81)Q[%SF1L41T13%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27763" y="981075"/>
            <a:ext cx="111442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00" name="Picture 12" descr="$N52~FF8B]0RQ3[PKLWL2C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7088" y="1052513"/>
            <a:ext cx="10763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01" name="Picture 13" descr="38`}EADFF%5]R5GVO8JOOW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24750" y="1052513"/>
            <a:ext cx="113347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02" name="Picture 14" descr="1@3%`YPA%]$G$BX4~ME~8$L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19475" y="981075"/>
            <a:ext cx="102870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503" name="AutoShape 15"/>
          <p:cNvSpPr>
            <a:spLocks noChangeArrowheads="1"/>
          </p:cNvSpPr>
          <p:nvPr/>
        </p:nvSpPr>
        <p:spPr bwMode="auto">
          <a:xfrm>
            <a:off x="323850" y="2133600"/>
            <a:ext cx="8496300" cy="395922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504" name="TextBox 16"/>
          <p:cNvSpPr txBox="1">
            <a:spLocks noChangeArrowheads="1"/>
          </p:cNvSpPr>
          <p:nvPr/>
        </p:nvSpPr>
        <p:spPr bwMode="auto">
          <a:xfrm>
            <a:off x="395288" y="2349500"/>
            <a:ext cx="83058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/>
              <a:t>Twenty years ago, my mother used the ___________ at home. She couldn’t call people anywhere. Now she has a ______________________ .  It is easy to take.</a:t>
            </a:r>
          </a:p>
          <a:p>
            <a:r>
              <a:rPr lang="en-US" altLang="zh-CN" sz="2400" b="1" dirty="0"/>
              <a:t>My father listened to the ______  and read ___________  for news in the past, but now he usually watches news on the Internet. Sometimes he reads newspapers. He also reads</a:t>
            </a:r>
            <a:r>
              <a:rPr lang="en-US" altLang="zh-CN" sz="2400" dirty="0"/>
              <a:t> _______. </a:t>
            </a:r>
          </a:p>
          <a:p>
            <a:r>
              <a:rPr lang="en-US" altLang="zh-CN" sz="2400" b="1" dirty="0"/>
              <a:t>For me, ten years ago, I watched _______ at weekends, now I like playing the computer when I’m free. It’s fun.</a:t>
            </a:r>
          </a:p>
        </p:txBody>
      </p:sp>
      <p:sp>
        <p:nvSpPr>
          <p:cNvPr id="63505" name="Text Box 17"/>
          <p:cNvSpPr txBox="1">
            <a:spLocks noChangeArrowheads="1"/>
          </p:cNvSpPr>
          <p:nvPr/>
        </p:nvSpPr>
        <p:spPr bwMode="auto">
          <a:xfrm>
            <a:off x="6372225" y="2276475"/>
            <a:ext cx="16557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telephone</a:t>
            </a:r>
          </a:p>
        </p:txBody>
      </p:sp>
      <p:sp>
        <p:nvSpPr>
          <p:cNvPr id="63506" name="Text Box 18"/>
          <p:cNvSpPr txBox="1">
            <a:spLocks noChangeArrowheads="1"/>
          </p:cNvSpPr>
          <p:nvPr/>
        </p:nvSpPr>
        <p:spPr bwMode="auto">
          <a:xfrm>
            <a:off x="1116013" y="3068638"/>
            <a:ext cx="2879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mobile  phone</a:t>
            </a:r>
          </a:p>
        </p:txBody>
      </p:sp>
      <p:sp>
        <p:nvSpPr>
          <p:cNvPr id="63507" name="Text Box 19"/>
          <p:cNvSpPr txBox="1">
            <a:spLocks noChangeArrowheads="1"/>
          </p:cNvSpPr>
          <p:nvPr/>
        </p:nvSpPr>
        <p:spPr bwMode="auto">
          <a:xfrm>
            <a:off x="4067175" y="3429000"/>
            <a:ext cx="10810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radio</a:t>
            </a:r>
          </a:p>
        </p:txBody>
      </p:sp>
      <p:sp>
        <p:nvSpPr>
          <p:cNvPr id="63508" name="Text Box 20"/>
          <p:cNvSpPr txBox="1">
            <a:spLocks noChangeArrowheads="1"/>
          </p:cNvSpPr>
          <p:nvPr/>
        </p:nvSpPr>
        <p:spPr bwMode="auto">
          <a:xfrm>
            <a:off x="6516688" y="3357563"/>
            <a:ext cx="20161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newspapers</a:t>
            </a:r>
          </a:p>
        </p:txBody>
      </p:sp>
      <p:sp>
        <p:nvSpPr>
          <p:cNvPr id="63509" name="Text Box 21"/>
          <p:cNvSpPr txBox="1">
            <a:spLocks noChangeArrowheads="1"/>
          </p:cNvSpPr>
          <p:nvPr/>
        </p:nvSpPr>
        <p:spPr bwMode="auto">
          <a:xfrm>
            <a:off x="2051050" y="4508500"/>
            <a:ext cx="20161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e-books</a:t>
            </a:r>
          </a:p>
        </p:txBody>
      </p:sp>
      <p:sp>
        <p:nvSpPr>
          <p:cNvPr id="63510" name="Text Box 22"/>
          <p:cNvSpPr txBox="1">
            <a:spLocks noChangeArrowheads="1"/>
          </p:cNvSpPr>
          <p:nvPr/>
        </p:nvSpPr>
        <p:spPr bwMode="auto">
          <a:xfrm>
            <a:off x="5508625" y="4868863"/>
            <a:ext cx="20161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TV</a:t>
            </a:r>
          </a:p>
        </p:txBody>
      </p:sp>
      <p:sp>
        <p:nvSpPr>
          <p:cNvPr id="63514" name="Oval 26"/>
          <p:cNvSpPr>
            <a:spLocks noChangeArrowheads="1"/>
          </p:cNvSpPr>
          <p:nvPr/>
        </p:nvSpPr>
        <p:spPr bwMode="auto">
          <a:xfrm>
            <a:off x="4859338" y="2276475"/>
            <a:ext cx="792162" cy="574675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63529" name="Group 41"/>
          <p:cNvGrpSpPr/>
          <p:nvPr/>
        </p:nvGrpSpPr>
        <p:grpSpPr bwMode="auto">
          <a:xfrm>
            <a:off x="1835150" y="2636838"/>
            <a:ext cx="4751388" cy="2806700"/>
            <a:chOff x="1202" y="1661"/>
            <a:chExt cx="2993" cy="1768"/>
          </a:xfrm>
        </p:grpSpPr>
        <p:sp>
          <p:nvSpPr>
            <p:cNvPr id="63525" name="Oval 37"/>
            <p:cNvSpPr>
              <a:spLocks noChangeArrowheads="1"/>
            </p:cNvSpPr>
            <p:nvPr/>
          </p:nvSpPr>
          <p:spPr bwMode="auto">
            <a:xfrm>
              <a:off x="2517" y="3067"/>
              <a:ext cx="817" cy="362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25400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3526" name="Oval 38"/>
            <p:cNvSpPr>
              <a:spLocks noChangeArrowheads="1"/>
            </p:cNvSpPr>
            <p:nvPr/>
          </p:nvSpPr>
          <p:spPr bwMode="auto">
            <a:xfrm>
              <a:off x="3606" y="2160"/>
              <a:ext cx="589" cy="272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25400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3527" name="Oval 39"/>
            <p:cNvSpPr>
              <a:spLocks noChangeArrowheads="1"/>
            </p:cNvSpPr>
            <p:nvPr/>
          </p:nvSpPr>
          <p:spPr bwMode="auto">
            <a:xfrm>
              <a:off x="1292" y="1661"/>
              <a:ext cx="817" cy="362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25400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3528" name="Oval 40"/>
            <p:cNvSpPr>
              <a:spLocks noChangeArrowheads="1"/>
            </p:cNvSpPr>
            <p:nvPr/>
          </p:nvSpPr>
          <p:spPr bwMode="auto">
            <a:xfrm>
              <a:off x="1202" y="2115"/>
              <a:ext cx="817" cy="362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25400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3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3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3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3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3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3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3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图片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723" name="Group 3"/>
          <p:cNvGrpSpPr/>
          <p:nvPr/>
        </p:nvGrpSpPr>
        <p:grpSpPr bwMode="auto">
          <a:xfrm>
            <a:off x="0" y="0"/>
            <a:ext cx="6265863" cy="692150"/>
            <a:chOff x="0" y="0"/>
            <a:chExt cx="2064" cy="576"/>
          </a:xfrm>
        </p:grpSpPr>
        <p:pic>
          <p:nvPicPr>
            <p:cNvPr id="30724" name="Picture 4" descr="D:\E\英语教学\插图\d1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2064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5" name="Rectangle 5"/>
            <p:cNvSpPr>
              <a:spLocks noChangeArrowheads="1"/>
            </p:cNvSpPr>
            <p:nvPr/>
          </p:nvSpPr>
          <p:spPr bwMode="auto">
            <a:xfrm>
              <a:off x="96" y="144"/>
              <a:ext cx="1632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 b="1"/>
                <a:t>Try to read and remember</a:t>
              </a:r>
            </a:p>
          </p:txBody>
        </p:sp>
      </p:grpSp>
      <p:pic>
        <p:nvPicPr>
          <p:cNvPr id="30726" name="Picture 6" descr="D`XL[5V4P[Z8JIZWW0U4Y5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350" y="692150"/>
            <a:ext cx="5976938" cy="590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图片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747" name="Group 3"/>
          <p:cNvGrpSpPr/>
          <p:nvPr/>
        </p:nvGrpSpPr>
        <p:grpSpPr bwMode="auto">
          <a:xfrm>
            <a:off x="0" y="0"/>
            <a:ext cx="5113338" cy="674688"/>
            <a:chOff x="0" y="0"/>
            <a:chExt cx="2064" cy="626"/>
          </a:xfrm>
        </p:grpSpPr>
        <p:pic>
          <p:nvPicPr>
            <p:cNvPr id="31748" name="Picture 4" descr="D:\E\英语教学\插图\d1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2064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49" name="Rectangle 5"/>
            <p:cNvSpPr>
              <a:spLocks noChangeArrowheads="1"/>
            </p:cNvSpPr>
            <p:nvPr/>
          </p:nvSpPr>
          <p:spPr bwMode="auto">
            <a:xfrm>
              <a:off x="96" y="144"/>
              <a:ext cx="1632" cy="4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 b="1"/>
                <a:t>Try to think and say</a:t>
              </a:r>
            </a:p>
          </p:txBody>
        </p:sp>
      </p:grpSp>
      <p:pic>
        <p:nvPicPr>
          <p:cNvPr id="31750" name="Picture 6" descr="WCT9[I9B%0)20I@0ZHURZU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765175"/>
            <a:ext cx="3168650" cy="1804988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1" name="Picture 7" descr="%@{}3~5[C9O5CUFVN63SZ~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2708275"/>
            <a:ext cx="5327650" cy="19812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2" name="Picture 8" descr="RO]MHHN[B)__CZAO81466F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313" y="4868863"/>
            <a:ext cx="3024187" cy="7048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1403350" y="5734050"/>
            <a:ext cx="6553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latin typeface="Times New Roman" panose="02020603050405020304" pitchFamily="18" charset="0"/>
              </a:rPr>
              <a:t>What’s the same feature of them?</a:t>
            </a: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2484438" y="6165850"/>
            <a:ext cx="3313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latin typeface="Times New Roman" panose="02020603050405020304" pitchFamily="18" charset="0"/>
              </a:rPr>
              <a:t>他们的共同点是什么</a:t>
            </a:r>
            <a:r>
              <a:rPr lang="en-US" altLang="zh-CN" sz="240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1758" name="AutoShape 14"/>
          <p:cNvSpPr/>
          <p:nvPr/>
        </p:nvSpPr>
        <p:spPr bwMode="auto">
          <a:xfrm>
            <a:off x="5940425" y="908050"/>
            <a:ext cx="431800" cy="4465638"/>
          </a:xfrm>
          <a:prstGeom prst="rightBrace">
            <a:avLst>
              <a:gd name="adj1" fmla="val 86183"/>
              <a:gd name="adj2" fmla="val 50000"/>
            </a:avLst>
          </a:prstGeom>
          <a:noFill/>
          <a:ln w="38100">
            <a:solidFill>
              <a:srgbClr val="8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6443663" y="2708275"/>
            <a:ext cx="2376487" cy="1066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Times New Roman" panose="02020603050405020304" pitchFamily="18" charset="0"/>
              </a:rPr>
              <a:t>不规则动词的过去式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31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8" grpId="0" animBg="1"/>
      <p:bldP spid="3175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图片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203" name="Group 3"/>
          <p:cNvGrpSpPr/>
          <p:nvPr/>
        </p:nvGrpSpPr>
        <p:grpSpPr bwMode="auto">
          <a:xfrm>
            <a:off x="250825" y="0"/>
            <a:ext cx="3816350" cy="692150"/>
            <a:chOff x="0" y="0"/>
            <a:chExt cx="2064" cy="576"/>
          </a:xfrm>
        </p:grpSpPr>
        <p:pic>
          <p:nvPicPr>
            <p:cNvPr id="51204" name="Picture 4" descr="D:\E\英语教学\插图\d1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2064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05" name="Rectangle 5"/>
            <p:cNvSpPr>
              <a:spLocks noChangeArrowheads="1"/>
            </p:cNvSpPr>
            <p:nvPr/>
          </p:nvSpPr>
          <p:spPr bwMode="auto">
            <a:xfrm>
              <a:off x="96" y="144"/>
              <a:ext cx="1632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 b="1"/>
                <a:t>Quick respond</a:t>
              </a:r>
            </a:p>
          </p:txBody>
        </p:sp>
      </p:grpSp>
      <p:sp>
        <p:nvSpPr>
          <p:cNvPr id="51207" name="AutoShape 7"/>
          <p:cNvSpPr>
            <a:spLocks noChangeArrowheads="1"/>
          </p:cNvSpPr>
          <p:nvPr/>
        </p:nvSpPr>
        <p:spPr bwMode="auto">
          <a:xfrm>
            <a:off x="2411413" y="1628775"/>
            <a:ext cx="1512887" cy="682625"/>
          </a:xfrm>
          <a:prstGeom prst="cloudCallout">
            <a:avLst>
              <a:gd name="adj1" fmla="val -76023"/>
              <a:gd name="adj2" fmla="val 4744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zh-CN" altLang="zh-CN"/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2916238" y="1628775"/>
            <a:ext cx="647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is</a:t>
            </a:r>
          </a:p>
        </p:txBody>
      </p:sp>
      <p:sp>
        <p:nvSpPr>
          <p:cNvPr id="51210" name="AutoShape 10"/>
          <p:cNvSpPr>
            <a:spLocks noChangeArrowheads="1"/>
          </p:cNvSpPr>
          <p:nvPr/>
        </p:nvSpPr>
        <p:spPr bwMode="auto">
          <a:xfrm rot="21426364" flipH="1">
            <a:off x="4787900" y="1628775"/>
            <a:ext cx="1727200" cy="681038"/>
          </a:xfrm>
          <a:prstGeom prst="cloudCallout">
            <a:avLst>
              <a:gd name="adj1" fmla="val -90398"/>
              <a:gd name="adj2" fmla="val 72370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zh-CN" altLang="zh-CN"/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5148263" y="1628775"/>
            <a:ext cx="10080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was</a:t>
            </a:r>
          </a:p>
        </p:txBody>
      </p:sp>
      <p:sp>
        <p:nvSpPr>
          <p:cNvPr id="51214" name="AutoShape 14"/>
          <p:cNvSpPr>
            <a:spLocks noChangeArrowheads="1"/>
          </p:cNvSpPr>
          <p:nvPr/>
        </p:nvSpPr>
        <p:spPr bwMode="auto">
          <a:xfrm>
            <a:off x="2411413" y="1628775"/>
            <a:ext cx="1512887" cy="682625"/>
          </a:xfrm>
          <a:prstGeom prst="cloudCallout">
            <a:avLst>
              <a:gd name="adj1" fmla="val -76023"/>
              <a:gd name="adj2" fmla="val 4744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zh-CN" altLang="zh-CN"/>
          </a:p>
        </p:txBody>
      </p:sp>
      <p:sp>
        <p:nvSpPr>
          <p:cNvPr id="51215" name="Text Box 15"/>
          <p:cNvSpPr txBox="1">
            <a:spLocks noChangeArrowheads="1"/>
          </p:cNvSpPr>
          <p:nvPr/>
        </p:nvSpPr>
        <p:spPr bwMode="auto">
          <a:xfrm>
            <a:off x="2916238" y="1628775"/>
            <a:ext cx="647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is</a:t>
            </a:r>
          </a:p>
        </p:txBody>
      </p:sp>
      <p:sp>
        <p:nvSpPr>
          <p:cNvPr id="51217" name="Text Box 17"/>
          <p:cNvSpPr txBox="1">
            <a:spLocks noChangeArrowheads="1"/>
          </p:cNvSpPr>
          <p:nvPr/>
        </p:nvSpPr>
        <p:spPr bwMode="auto">
          <a:xfrm>
            <a:off x="2916238" y="2565400"/>
            <a:ext cx="647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51218" name="Text Box 18"/>
          <p:cNvSpPr txBox="1">
            <a:spLocks noChangeArrowheads="1"/>
          </p:cNvSpPr>
          <p:nvPr/>
        </p:nvSpPr>
        <p:spPr bwMode="auto">
          <a:xfrm>
            <a:off x="5364163" y="2565400"/>
            <a:ext cx="647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…</a:t>
            </a:r>
          </a:p>
        </p:txBody>
      </p:sp>
      <p:grpSp>
        <p:nvGrpSpPr>
          <p:cNvPr id="51228" name="Group 28"/>
          <p:cNvGrpSpPr/>
          <p:nvPr/>
        </p:nvGrpSpPr>
        <p:grpSpPr bwMode="auto">
          <a:xfrm>
            <a:off x="755650" y="4868863"/>
            <a:ext cx="7705725" cy="1655762"/>
            <a:chOff x="385" y="3022"/>
            <a:chExt cx="4536" cy="1043"/>
          </a:xfrm>
        </p:grpSpPr>
        <p:sp>
          <p:nvSpPr>
            <p:cNvPr id="51225" name="AutoShape 25"/>
            <p:cNvSpPr>
              <a:spLocks noChangeArrowheads="1"/>
            </p:cNvSpPr>
            <p:nvPr/>
          </p:nvSpPr>
          <p:spPr bwMode="auto">
            <a:xfrm>
              <a:off x="385" y="3067"/>
              <a:ext cx="4536" cy="99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226" name="Text Box 26"/>
            <p:cNvSpPr txBox="1">
              <a:spLocks noChangeArrowheads="1"/>
            </p:cNvSpPr>
            <p:nvPr/>
          </p:nvSpPr>
          <p:spPr bwMode="auto">
            <a:xfrm>
              <a:off x="431" y="3022"/>
              <a:ext cx="172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latin typeface="Times New Roman" panose="02020603050405020304" pitchFamily="18" charset="0"/>
                </a:rPr>
                <a:t>Rules:</a:t>
              </a:r>
            </a:p>
          </p:txBody>
        </p:sp>
        <p:sp>
          <p:nvSpPr>
            <p:cNvPr id="51227" name="Text Box 27"/>
            <p:cNvSpPr txBox="1">
              <a:spLocks noChangeArrowheads="1"/>
            </p:cNvSpPr>
            <p:nvPr/>
          </p:nvSpPr>
          <p:spPr bwMode="auto">
            <a:xfrm>
              <a:off x="476" y="3430"/>
              <a:ext cx="4309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>
                  <a:latin typeface="Times New Roman" panose="02020603050405020304" pitchFamily="18" charset="0"/>
                </a:rPr>
                <a:t>一人说出动词的原形或过去式，另一人快速说出相应的过去式或原形。</a:t>
              </a:r>
            </a:p>
          </p:txBody>
        </p:sp>
      </p:grpSp>
      <p:pic>
        <p:nvPicPr>
          <p:cNvPr id="51229" name="Picture 29" descr="N81HVGY81I)6MFJP{IS}3R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5825" y="2060575"/>
            <a:ext cx="1444625" cy="16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0" name="Picture 30" descr="O$_8X99QI)A1_H~)6W(MD5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1246816" flipH="1">
            <a:off x="900113" y="2060575"/>
            <a:ext cx="1006475" cy="150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51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729</Words>
  <Application>Microsoft Office PowerPoint</Application>
  <PresentationFormat>全屏显示(4:3)</PresentationFormat>
  <Paragraphs>144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3" baseType="lpstr">
      <vt:lpstr>宋体</vt:lpstr>
      <vt:lpstr>微软雅黑</vt:lpstr>
      <vt:lpstr>Arial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2015-10-25T06:53:00Z</dcterms:created>
  <dcterms:modified xsi:type="dcterms:W3CDTF">2023-01-16T21:20:04Z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9568662E50514A5EB0F780E28BE0E7A4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