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8" r:id="rId2"/>
    <p:sldId id="280" r:id="rId3"/>
    <p:sldId id="281" r:id="rId4"/>
    <p:sldId id="282" r:id="rId5"/>
    <p:sldId id="284" r:id="rId6"/>
    <p:sldId id="275" r:id="rId7"/>
    <p:sldId id="263" r:id="rId8"/>
    <p:sldId id="285" r:id="rId9"/>
    <p:sldId id="277" r:id="rId10"/>
    <p:sldId id="265" r:id="rId11"/>
    <p:sldId id="278" r:id="rId12"/>
    <p:sldId id="266" r:id="rId13"/>
    <p:sldId id="267" r:id="rId14"/>
    <p:sldId id="268" r:id="rId15"/>
    <p:sldId id="269" r:id="rId16"/>
    <p:sldId id="270" r:id="rId17"/>
    <p:sldId id="274" r:id="rId18"/>
    <p:sldId id="279" r:id="rId19"/>
    <p:sldId id="286" r:id="rId20"/>
    <p:sldId id="287" r:id="rId21"/>
  </p:sldIdLst>
  <p:sldSz cx="12192000" cy="6858000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ao Tao" initials="TT" lastIdx="28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33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167998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9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167998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9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1584" y="1279287"/>
            <a:ext cx="6140577" cy="345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375" y="4925254"/>
            <a:ext cx="5682996" cy="40297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81013" y="1279525"/>
            <a:ext cx="6140450" cy="34544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81013" y="1279525"/>
            <a:ext cx="6140450" cy="34544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>
                <a:solidFill>
                  <a:prstClr val="black"/>
                </a:solidFill>
              </a:rPr>
              <a:t>4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81013" y="1279525"/>
            <a:ext cx="6140450" cy="34544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>
                <a:solidFill>
                  <a:prstClr val="black"/>
                </a:solidFill>
              </a:rPr>
              <a:t>5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81013" y="1279525"/>
            <a:ext cx="6140450" cy="34544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81013" y="1279525"/>
            <a:ext cx="6140450" cy="34544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81013" y="1279525"/>
            <a:ext cx="6140450" cy="34544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81013" y="1279525"/>
            <a:ext cx="6140450" cy="34544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4" y="1778438"/>
            <a:ext cx="4873574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4" y="2665379"/>
            <a:ext cx="4873574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8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8" y="2665379"/>
            <a:ext cx="4897576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五边形 7"/>
          <p:cNvSpPr>
            <a:spLocks noChangeArrowheads="1"/>
          </p:cNvSpPr>
          <p:nvPr/>
        </p:nvSpPr>
        <p:spPr bwMode="auto">
          <a:xfrm>
            <a:off x="-10160" y="489585"/>
            <a:ext cx="5775960" cy="662305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/>
            <a:r>
              <a:rPr lang="zh-CN" altLang="en-US" sz="2800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第四单元  </a:t>
            </a:r>
            <a:r>
              <a:rPr lang="en-US" altLang="zh-CN" sz="2800" dirty="0">
                <a:solidFill>
                  <a:schemeClr val="bg1"/>
                </a:solidFill>
              </a:rPr>
              <a:t>100</a:t>
            </a:r>
            <a:r>
              <a:rPr lang="zh-CN" altLang="en-US" sz="2800" dirty="0">
                <a:solidFill>
                  <a:schemeClr val="bg1"/>
                </a:solidFill>
              </a:rPr>
              <a:t>以内的加法和减法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0" y="1813259"/>
            <a:ext cx="12192000" cy="10673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  <a:defRPr/>
            </a:pPr>
            <a:r>
              <a:rPr lang="zh-CN" altLang="en-US" sz="5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求两数相差多少的实际问题</a:t>
            </a: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636542" y="3286155"/>
            <a:ext cx="7482795" cy="2545549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-10160" y="6002519"/>
            <a:ext cx="12202160" cy="56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五边形 7"/>
          <p:cNvSpPr>
            <a:spLocks noChangeArrowheads="1"/>
          </p:cNvSpPr>
          <p:nvPr/>
        </p:nvSpPr>
        <p:spPr bwMode="auto">
          <a:xfrm>
            <a:off x="0" y="501650"/>
            <a:ext cx="2565485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>
                <a:solidFill>
                  <a:srgbClr val="FFFFFF"/>
                </a:solidFill>
                <a:latin typeface="微软雅黑" panose="020B0503020204020204" pitchFamily="34" charset="-122"/>
              </a:rPr>
              <a:t>知识梳理</a:t>
            </a:r>
            <a:endParaRPr lang="zh-CN" altLang="en-US" sz="3200" dirty="0" smtClean="0">
              <a:solidFill>
                <a:srgbClr val="FFFFFF"/>
              </a:solidFill>
              <a:latin typeface="微软雅黑" panose="020B0503020204020204" pitchFamily="34" charset="-12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16641" y="1593228"/>
            <a:ext cx="1034868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87425" indent="-987425">
              <a:lnSpc>
                <a:spcPct val="150000"/>
              </a:lnSpc>
            </a:pP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例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：路公共汽车到南京路下去了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人，车上还有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26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人，车上原来有多少人？</a:t>
            </a:r>
            <a:endParaRPr lang="en-US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7" name="TextBox 9"/>
          <p:cNvSpPr txBox="1"/>
          <p:nvPr/>
        </p:nvSpPr>
        <p:spPr>
          <a:xfrm>
            <a:off x="1320620" y="4576254"/>
            <a:ext cx="9790091" cy="16677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【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解析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】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车上还有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26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人，是下去了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人后剩下的人数，求原来的人数，原来是指没有到站，人好没有下去的时候。求车上到站前的人数，要把下车的人数和车上的人数合起来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  <a:endParaRPr lang="zh-CN" altLang="en-US" sz="24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45034" y="3207456"/>
            <a:ext cx="52981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26+3=29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（人）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052" name="Picture 4" descr="http://p0.so.qhmsg.com/bdr/_240_/t01d240dbb9b549e1ca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590714" y="2447089"/>
            <a:ext cx="3141565" cy="1843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9818" y="1546397"/>
            <a:ext cx="106964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知识点</a:t>
            </a:r>
            <a:r>
              <a:rPr lang="en-US" altLang="zh-CN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五边形 7"/>
          <p:cNvSpPr>
            <a:spLocks noChangeArrowheads="1"/>
          </p:cNvSpPr>
          <p:nvPr/>
        </p:nvSpPr>
        <p:spPr bwMode="auto">
          <a:xfrm>
            <a:off x="1" y="501650"/>
            <a:ext cx="2723740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>
                <a:solidFill>
                  <a:srgbClr val="FFFFFF"/>
                </a:solidFill>
                <a:latin typeface="微软雅黑" panose="020B0503020204020204" pitchFamily="34" charset="-122"/>
              </a:rPr>
              <a:t>知识梳理</a:t>
            </a:r>
            <a:endParaRPr lang="zh-CN" altLang="en-US" sz="3200" dirty="0" smtClean="0">
              <a:solidFill>
                <a:srgbClr val="FFFFFF"/>
              </a:solidFill>
              <a:latin typeface="微软雅黑" panose="020B0503020204020204" pitchFamily="34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80990" y="2811359"/>
            <a:ext cx="1069646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87425" indent="-987425">
              <a:lnSpc>
                <a:spcPct val="150000"/>
              </a:lnSpc>
            </a:pP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例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：双星商店有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89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双运动鞋，卖出一些后还剩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7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双，卖出了多少双？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22819" y="4365601"/>
            <a:ext cx="6105516" cy="16677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【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解析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】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将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89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双运动鞋分成了剩下的和卖出的两部分，从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89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双里面去掉剩下的就是卖出的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运动鞋。</a:t>
            </a:r>
            <a:endParaRPr lang="en-US" altLang="zh-CN" sz="2400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01704" y="1377119"/>
            <a:ext cx="1062249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87425" indent="-987425">
              <a:lnSpc>
                <a:spcPct val="150000"/>
              </a:lnSpc>
            </a:pP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求减数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实际问题的解决方法：当已经知道被减数和差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的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987425" indent="-987425"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时候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，用被减数减去差就可以求出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减数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855694" y="4786055"/>
            <a:ext cx="33752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89-7=82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zh-CN" altLang="en-US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双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8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Box 34"/>
          <p:cNvSpPr txBox="1"/>
          <p:nvPr/>
        </p:nvSpPr>
        <p:spPr>
          <a:xfrm>
            <a:off x="769818" y="1546397"/>
            <a:ext cx="80527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知识</a:t>
            </a:r>
            <a:r>
              <a:rPr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点</a:t>
            </a:r>
            <a:r>
              <a:rPr lang="en-US" altLang="zh-CN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两位数减整十数的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计算方法（不退位）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五边形 7"/>
          <p:cNvSpPr>
            <a:spLocks noChangeArrowheads="1"/>
          </p:cNvSpPr>
          <p:nvPr/>
        </p:nvSpPr>
        <p:spPr bwMode="auto">
          <a:xfrm>
            <a:off x="1" y="501650"/>
            <a:ext cx="2657572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>
                <a:solidFill>
                  <a:srgbClr val="FFFFFF"/>
                </a:solidFill>
                <a:latin typeface="微软雅黑" panose="020B0503020204020204" pitchFamily="34" charset="-122"/>
              </a:rPr>
              <a:t>知识梳理</a:t>
            </a:r>
            <a:endParaRPr lang="zh-CN" altLang="en-US" sz="3200" dirty="0" smtClean="0">
              <a:solidFill>
                <a:srgbClr val="FFFFFF"/>
              </a:solidFill>
              <a:latin typeface="微软雅黑" panose="020B0503020204020204" pitchFamily="34" charset="-122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866579" y="2521605"/>
            <a:ext cx="9221139" cy="662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800" dirty="0" smtClean="0">
                <a:solidFill>
                  <a:schemeClr val="accent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减</a:t>
            </a:r>
            <a:r>
              <a:rPr lang="zh-CN" altLang="en-US" sz="2800" dirty="0">
                <a:solidFill>
                  <a:schemeClr val="accent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几十就从十位数里减去几，个位上的数不变。</a:t>
            </a:r>
          </a:p>
        </p:txBody>
      </p:sp>
      <p:grpSp>
        <p:nvGrpSpPr>
          <p:cNvPr id="26" name="组合 25"/>
          <p:cNvGrpSpPr/>
          <p:nvPr/>
        </p:nvGrpSpPr>
        <p:grpSpPr>
          <a:xfrm>
            <a:off x="2337224" y="5668527"/>
            <a:ext cx="557212" cy="830997"/>
            <a:chOff x="1978497" y="4835995"/>
            <a:chExt cx="557212" cy="830997"/>
          </a:xfrm>
        </p:grpSpPr>
        <p:sp>
          <p:nvSpPr>
            <p:cNvPr id="30" name="TextBox 29"/>
            <p:cNvSpPr txBox="1"/>
            <p:nvPr/>
          </p:nvSpPr>
          <p:spPr>
            <a:xfrm>
              <a:off x="1978497" y="4835995"/>
              <a:ext cx="55721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</a:t>
              </a:r>
            </a:p>
            <a:p>
              <a:r>
                <a:rPr lang="en-US" altLang="zh-CN" sz="2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9</a:t>
              </a:r>
              <a:endParaRPr lang="en-US" altLang="zh-CN" sz="2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cxnSp>
          <p:nvCxnSpPr>
            <p:cNvPr id="31" name="直接连接符 30"/>
            <p:cNvCxnSpPr/>
            <p:nvPr/>
          </p:nvCxnSpPr>
          <p:spPr>
            <a:xfrm>
              <a:off x="2021587" y="5250190"/>
              <a:ext cx="307182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22582" y="3435953"/>
            <a:ext cx="2555665" cy="316947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337224" y="3859306"/>
            <a:ext cx="6172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两位数减一位数的计算方法（不退位）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909669" y="4899664"/>
            <a:ext cx="69653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zh-CN" altLang="en-US" sz="2800" dirty="0">
                <a:solidFill>
                  <a:schemeClr val="accent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被减数十位上的数不变，从被减数的个位上减去减数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6" grpId="0"/>
      <p:bldP spid="3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五边形 7"/>
          <p:cNvSpPr>
            <a:spLocks noChangeArrowheads="1"/>
          </p:cNvSpPr>
          <p:nvPr/>
        </p:nvSpPr>
        <p:spPr bwMode="auto">
          <a:xfrm>
            <a:off x="0" y="501650"/>
            <a:ext cx="2475787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>
                <a:solidFill>
                  <a:srgbClr val="FFFFFF"/>
                </a:solidFill>
                <a:latin typeface="微软雅黑" panose="020B0503020204020204" pitchFamily="34" charset="-122"/>
              </a:rPr>
              <a:t>知识梳理</a:t>
            </a:r>
            <a:endParaRPr lang="zh-CN" altLang="en-US" sz="3200" dirty="0" smtClean="0">
              <a:solidFill>
                <a:srgbClr val="FFFFFF"/>
              </a:solidFill>
              <a:latin typeface="微软雅黑" panose="020B0503020204020204" pitchFamily="34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93105" y="1478280"/>
            <a:ext cx="1069321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87425" indent="-987425">
              <a:lnSpc>
                <a:spcPct val="150000"/>
              </a:lnSpc>
            </a:pPr>
            <a:r>
              <a:rPr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例 </a:t>
            </a:r>
            <a:r>
              <a:rPr lang="en-US" altLang="zh-CN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：王大伯养绵羊</a:t>
            </a:r>
            <a:r>
              <a:rPr lang="en-US" altLang="zh-CN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38</a:t>
            </a:r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只，山羊</a:t>
            </a:r>
            <a:r>
              <a:rPr lang="en-US" altLang="zh-CN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20</a:t>
            </a:r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只，绵羊比山羊多多少只？</a:t>
            </a:r>
            <a:endParaRPr lang="en-US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" name="TextBox 9"/>
          <p:cNvSpPr txBox="1"/>
          <p:nvPr/>
        </p:nvSpPr>
        <p:spPr>
          <a:xfrm>
            <a:off x="1658416" y="4046954"/>
            <a:ext cx="6837566" cy="16677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【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解析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】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根据题意，这是绵羊只数和山羊只数相比较。绵羊有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38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只，山羊有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20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只，绵羊比山羊多，求多的只数，就用多的减去少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的。</a:t>
            </a:r>
            <a:endParaRPr lang="zh-CN" altLang="en-US" sz="24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51457" y="2870339"/>
            <a:ext cx="37651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38</a:t>
            </a:r>
            <a:r>
              <a:rPr lang="zh-CN" altLang="en-US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－</a:t>
            </a:r>
            <a:r>
              <a:rPr lang="en-US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18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（只）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4098" name="Picture 2" descr="http://p4.so.qhmsg.com/bdr/_240_/t01a9eb0d9e675e332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008046" y="2870339"/>
            <a:ext cx="2609850" cy="2286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五边形 7"/>
          <p:cNvSpPr>
            <a:spLocks noChangeArrowheads="1"/>
          </p:cNvSpPr>
          <p:nvPr/>
        </p:nvSpPr>
        <p:spPr bwMode="auto">
          <a:xfrm>
            <a:off x="1" y="501650"/>
            <a:ext cx="2641262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>
                <a:solidFill>
                  <a:srgbClr val="FFFFFF"/>
                </a:solidFill>
                <a:latin typeface="微软雅黑" panose="020B0503020204020204" pitchFamily="34" charset="-122"/>
              </a:rPr>
              <a:t>知识梳理</a:t>
            </a:r>
            <a:endParaRPr lang="zh-CN" altLang="en-US" sz="3200" dirty="0" smtClean="0">
              <a:solidFill>
                <a:srgbClr val="FFFFFF"/>
              </a:solidFill>
              <a:latin typeface="微软雅黑" panose="020B0503020204020204" pitchFamily="34" charset="-122"/>
            </a:endParaRPr>
          </a:p>
        </p:txBody>
      </p:sp>
      <p:grpSp>
        <p:nvGrpSpPr>
          <p:cNvPr id="96" name="组合 95"/>
          <p:cNvGrpSpPr/>
          <p:nvPr/>
        </p:nvGrpSpPr>
        <p:grpSpPr>
          <a:xfrm>
            <a:off x="789138" y="1525637"/>
            <a:ext cx="10704042" cy="1384995"/>
            <a:chOff x="1489791" y="1709340"/>
            <a:chExt cx="9250779" cy="1384995"/>
          </a:xfrm>
        </p:grpSpPr>
        <p:sp>
          <p:nvSpPr>
            <p:cNvPr id="3" name="TextBox 2"/>
            <p:cNvSpPr txBox="1"/>
            <p:nvPr/>
          </p:nvSpPr>
          <p:spPr>
            <a:xfrm>
              <a:off x="1489791" y="1709340"/>
              <a:ext cx="9250779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437005" indent="-1437005">
                <a:lnSpc>
                  <a:spcPct val="150000"/>
                </a:lnSpc>
              </a:pPr>
              <a:r>
                <a:rPr lang="zh-CN" altLang="en-US" sz="2800" b="1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例 </a:t>
              </a:r>
              <a:r>
                <a:rPr lang="en-US" altLang="zh-CN" sz="28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3</a:t>
              </a:r>
              <a:r>
                <a:rPr lang="zh-CN" altLang="en-US" sz="2800" b="1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：</a:t>
              </a:r>
              <a:r>
                <a:rPr lang="zh-CN" altLang="en-US" sz="28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小明看一本故事书，计划用</a:t>
              </a:r>
              <a:r>
                <a:rPr lang="en-US" altLang="zh-CN" sz="28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45</a:t>
              </a:r>
              <a:r>
                <a:rPr lang="zh-CN" altLang="en-US" sz="28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天看完，已经看了</a:t>
              </a:r>
              <a:r>
                <a:rPr lang="en-US" altLang="zh-CN" sz="28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4</a:t>
              </a:r>
              <a:r>
                <a:rPr lang="zh-CN" altLang="en-US" sz="28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天，</a:t>
              </a:r>
              <a:r>
                <a:rPr lang="zh-CN" altLang="en-US" sz="28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还要看</a:t>
              </a:r>
              <a:r>
                <a:rPr lang="zh-CN" altLang="en-US" sz="28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多少天才能看完？</a:t>
              </a:r>
              <a:endPara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8259730" y="1854734"/>
              <a:ext cx="40694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1</a:t>
              </a:r>
              <a:endPara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1884687" y="4969891"/>
            <a:ext cx="8454634" cy="328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12" name="TextBox 9"/>
          <p:cNvSpPr txBox="1"/>
          <p:nvPr/>
        </p:nvSpPr>
        <p:spPr>
          <a:xfrm>
            <a:off x="1518258" y="4722968"/>
            <a:ext cx="8932129" cy="1113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【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解析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】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根据题意我们知道，计划用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45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天看完，已经看了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4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天，求还要看的天数。应用计划的天数减去看了的天数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7895814" y="4866483"/>
            <a:ext cx="604456" cy="3247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CN" altLang="en-US" sz="2000" dirty="0">
              <a:solidFill>
                <a:schemeClr val="bg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608636" y="5290659"/>
            <a:ext cx="275771" cy="3247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CN" altLang="en-US" sz="2000" dirty="0">
              <a:solidFill>
                <a:schemeClr val="bg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361758" y="3502351"/>
            <a:ext cx="39963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45</a:t>
            </a:r>
            <a:r>
              <a:rPr lang="zh-CN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－</a:t>
            </a:r>
            <a:r>
              <a:rPr lang="en-US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41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（天）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5122" name="Picture 2" descr="http://p1.so.qhmsg.com/bdr/_240_/t01b933800704287811.jpg"/>
          <p:cNvPicPr>
            <a:picLocks noChangeAspect="1" noChangeArrowheads="1"/>
          </p:cNvPicPr>
          <p:nvPr/>
        </p:nvPicPr>
        <p:blipFill rotWithShape="1">
          <a:blip r:embed="rId2" cstate="email"/>
          <a:srcRect/>
          <a:stretch>
            <a:fillRect/>
          </a:stretch>
        </p:blipFill>
        <p:spPr bwMode="auto">
          <a:xfrm>
            <a:off x="7485017" y="2194251"/>
            <a:ext cx="3048000" cy="1974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3971" y="1374507"/>
            <a:ext cx="9272313" cy="49141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6200"/>
              </a:lnSpc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1.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在（   ）里填上合适的数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6200"/>
              </a:lnSpc>
            </a:pP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34 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－（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）＝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30  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(          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)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－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24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30 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</a:p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65 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－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(           )  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25 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(          )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－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15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40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</a:p>
          <a:p>
            <a:pPr>
              <a:lnSpc>
                <a:spcPct val="150000"/>
              </a:lnSpc>
            </a:pP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(           ) 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＋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20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50                      64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－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(         )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44</a:t>
            </a:r>
            <a:endParaRPr lang="zh-CN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五边形 7"/>
          <p:cNvSpPr>
            <a:spLocks noChangeArrowheads="1"/>
          </p:cNvSpPr>
          <p:nvPr/>
        </p:nvSpPr>
        <p:spPr bwMode="auto">
          <a:xfrm>
            <a:off x="1" y="501650"/>
            <a:ext cx="2637166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课堂练习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855986" y="3119717"/>
            <a:ext cx="4535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2064925" y="5707671"/>
            <a:ext cx="9658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70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2815645" y="4412266"/>
            <a:ext cx="1006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40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8046552" y="5688523"/>
            <a:ext cx="6805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7284700" y="4384550"/>
            <a:ext cx="7317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55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7235246" y="3143763"/>
            <a:ext cx="8113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54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8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7" grpId="0"/>
      <p:bldP spid="68" grpId="0"/>
      <p:bldP spid="71" grpId="0"/>
      <p:bldP spid="73" grpId="0"/>
      <p:bldP spid="7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11651" y="1574314"/>
            <a:ext cx="10394977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．计算。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2800" dirty="0"/>
              <a:t>80</a:t>
            </a:r>
            <a:r>
              <a:rPr lang="zh-CN" altLang="zh-CN" sz="2800" dirty="0"/>
              <a:t>－</a:t>
            </a:r>
            <a:r>
              <a:rPr lang="en-US" altLang="zh-CN" sz="2800" dirty="0"/>
              <a:t>30</a:t>
            </a:r>
            <a:r>
              <a:rPr lang="zh-CN" altLang="zh-CN" sz="2800" dirty="0"/>
              <a:t>＝</a:t>
            </a:r>
            <a:r>
              <a:rPr lang="en-US" altLang="zh-CN" sz="2800" dirty="0"/>
              <a:t>  </a:t>
            </a:r>
            <a:r>
              <a:rPr lang="en-US" altLang="zh-CN" sz="2800" dirty="0" smtClean="0"/>
              <a:t>                      30</a:t>
            </a:r>
            <a:r>
              <a:rPr lang="zh-CN" altLang="zh-CN" sz="2800" dirty="0"/>
              <a:t>＋</a:t>
            </a:r>
            <a:r>
              <a:rPr lang="en-US" altLang="zh-CN" sz="2800" dirty="0"/>
              <a:t>6</a:t>
            </a:r>
            <a:r>
              <a:rPr lang="zh-CN" altLang="zh-CN" sz="2800" dirty="0"/>
              <a:t>＝</a:t>
            </a:r>
            <a:r>
              <a:rPr lang="en-US" altLang="zh-CN" sz="2800" dirty="0"/>
              <a:t>  </a:t>
            </a:r>
            <a:r>
              <a:rPr lang="en-US" altLang="zh-CN" sz="2800" dirty="0" smtClean="0"/>
              <a:t>            45</a:t>
            </a:r>
            <a:r>
              <a:rPr lang="zh-CN" altLang="zh-CN" sz="2800" dirty="0"/>
              <a:t>＋</a:t>
            </a:r>
            <a:r>
              <a:rPr lang="en-US" altLang="zh-CN" sz="2800" dirty="0"/>
              <a:t>20</a:t>
            </a:r>
            <a:r>
              <a:rPr lang="zh-CN" altLang="zh-CN" sz="2800" dirty="0" smtClean="0"/>
              <a:t>＝</a:t>
            </a:r>
            <a:endParaRPr lang="en-US" altLang="zh-CN" sz="2800" dirty="0" smtClean="0"/>
          </a:p>
          <a:p>
            <a:r>
              <a:rPr lang="en-US" altLang="zh-CN" sz="2800" dirty="0" smtClean="0"/>
              <a:t>       </a:t>
            </a:r>
          </a:p>
          <a:p>
            <a:r>
              <a:rPr lang="en-US" altLang="zh-CN" sz="2800" dirty="0" smtClean="0"/>
              <a:t>31</a:t>
            </a:r>
            <a:r>
              <a:rPr lang="zh-CN" altLang="zh-CN" sz="2800" dirty="0"/>
              <a:t>＋</a:t>
            </a:r>
            <a:r>
              <a:rPr lang="en-US" altLang="zh-CN" sz="2800" dirty="0"/>
              <a:t>40</a:t>
            </a:r>
            <a:r>
              <a:rPr lang="zh-CN" altLang="zh-CN" sz="2800" dirty="0"/>
              <a:t>＝</a:t>
            </a:r>
            <a:r>
              <a:rPr lang="en-US" altLang="zh-CN" sz="2800" dirty="0"/>
              <a:t>   </a:t>
            </a:r>
            <a:r>
              <a:rPr lang="en-US" altLang="zh-CN" sz="2800" dirty="0" smtClean="0"/>
              <a:t>                    70</a:t>
            </a:r>
            <a:r>
              <a:rPr lang="zh-CN" altLang="zh-CN" sz="2800" dirty="0"/>
              <a:t>－</a:t>
            </a:r>
            <a:r>
              <a:rPr lang="en-US" altLang="zh-CN" sz="2800" dirty="0"/>
              <a:t>30</a:t>
            </a:r>
            <a:r>
              <a:rPr lang="zh-CN" altLang="zh-CN" sz="2800" dirty="0"/>
              <a:t>＝</a:t>
            </a:r>
            <a:r>
              <a:rPr lang="en-US" altLang="zh-CN" sz="2800" dirty="0"/>
              <a:t>  </a:t>
            </a:r>
            <a:r>
              <a:rPr lang="en-US" altLang="zh-CN" sz="2800" dirty="0" smtClean="0"/>
              <a:t>            50</a:t>
            </a:r>
            <a:r>
              <a:rPr lang="zh-CN" altLang="zh-CN" sz="2800" dirty="0"/>
              <a:t>＋</a:t>
            </a:r>
            <a:r>
              <a:rPr lang="en-US" altLang="zh-CN" sz="2800" dirty="0"/>
              <a:t>4</a:t>
            </a:r>
            <a:r>
              <a:rPr lang="zh-CN" altLang="zh-CN" sz="2800" dirty="0" smtClean="0"/>
              <a:t>＝</a:t>
            </a:r>
            <a:endParaRPr lang="en-US" altLang="zh-CN" sz="2800" dirty="0" smtClean="0"/>
          </a:p>
          <a:p>
            <a:r>
              <a:rPr lang="en-US" altLang="zh-CN" sz="2800" dirty="0" smtClean="0"/>
              <a:t> </a:t>
            </a:r>
          </a:p>
          <a:p>
            <a:r>
              <a:rPr lang="en-US" altLang="zh-CN" sz="2800" dirty="0" smtClean="0"/>
              <a:t>45</a:t>
            </a:r>
            <a:r>
              <a:rPr lang="zh-CN" altLang="zh-CN" sz="2800" dirty="0"/>
              <a:t>＋</a:t>
            </a:r>
            <a:r>
              <a:rPr lang="en-US" altLang="zh-CN" sz="2800" dirty="0" smtClean="0"/>
              <a:t>2 </a:t>
            </a:r>
            <a:r>
              <a:rPr lang="zh-CN" altLang="zh-CN" sz="2800" dirty="0" smtClean="0"/>
              <a:t>＝</a:t>
            </a:r>
            <a:r>
              <a:rPr lang="en-US" altLang="zh-CN" sz="2800" dirty="0" smtClean="0"/>
              <a:t>                          31</a:t>
            </a:r>
            <a:r>
              <a:rPr lang="zh-CN" altLang="zh-CN" sz="2800" dirty="0"/>
              <a:t>＋</a:t>
            </a:r>
            <a:r>
              <a:rPr lang="en-US" altLang="zh-CN" sz="2800" dirty="0"/>
              <a:t>4</a:t>
            </a:r>
            <a:r>
              <a:rPr lang="zh-CN" altLang="zh-CN" sz="2800" dirty="0" smtClean="0"/>
              <a:t>＝</a:t>
            </a:r>
            <a:r>
              <a:rPr lang="en-US" altLang="zh-CN" sz="2800" dirty="0" smtClean="0"/>
              <a:t>     </a:t>
            </a:r>
            <a:endParaRPr lang="zh-CN" altLang="zh-CN" sz="2800" dirty="0"/>
          </a:p>
          <a:p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</a:t>
            </a:r>
            <a:endParaRPr lang="zh-CN" altLang="en-US" dirty="0"/>
          </a:p>
        </p:txBody>
      </p:sp>
      <p:sp>
        <p:nvSpPr>
          <p:cNvPr id="3" name="五边形 7"/>
          <p:cNvSpPr>
            <a:spLocks noChangeArrowheads="1"/>
          </p:cNvSpPr>
          <p:nvPr/>
        </p:nvSpPr>
        <p:spPr bwMode="auto">
          <a:xfrm>
            <a:off x="1" y="501650"/>
            <a:ext cx="2572948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课堂练习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572949" y="2393576"/>
            <a:ext cx="8606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50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8189417" y="3256178"/>
            <a:ext cx="8606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54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5696454" y="3345884"/>
            <a:ext cx="8606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40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2474416" y="3360548"/>
            <a:ext cx="8606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71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8265538" y="2393576"/>
            <a:ext cx="8606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65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5678833" y="2462026"/>
            <a:ext cx="8606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36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2487863" y="4267200"/>
            <a:ext cx="8606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47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5696454" y="4150658"/>
            <a:ext cx="8606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35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五边形 7"/>
          <p:cNvSpPr>
            <a:spLocks noChangeArrowheads="1"/>
          </p:cNvSpPr>
          <p:nvPr/>
        </p:nvSpPr>
        <p:spPr bwMode="auto">
          <a:xfrm>
            <a:off x="1" y="501650"/>
            <a:ext cx="2585298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课后习题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97363" y="1287423"/>
            <a:ext cx="2606250" cy="887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62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．解决问题。</a:t>
            </a:r>
          </a:p>
        </p:txBody>
      </p:sp>
      <p:grpSp>
        <p:nvGrpSpPr>
          <p:cNvPr id="12" name="组合 11"/>
          <p:cNvGrpSpPr/>
          <p:nvPr/>
        </p:nvGrpSpPr>
        <p:grpSpPr>
          <a:xfrm>
            <a:off x="1248233" y="2184800"/>
            <a:ext cx="9405253" cy="1200329"/>
            <a:chOff x="1248233" y="2358968"/>
            <a:chExt cx="9405253" cy="1200329"/>
          </a:xfrm>
        </p:grpSpPr>
        <p:sp>
          <p:nvSpPr>
            <p:cNvPr id="4" name="TextBox 3"/>
            <p:cNvSpPr txBox="1"/>
            <p:nvPr/>
          </p:nvSpPr>
          <p:spPr>
            <a:xfrm>
              <a:off x="1248233" y="2358968"/>
              <a:ext cx="9405253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24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（</a:t>
              </a:r>
              <a:r>
                <a:rPr lang="en-US" altLang="zh-CN" sz="2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2</a:t>
              </a:r>
              <a:r>
                <a:rPr lang="zh-CN" altLang="en-US" sz="24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）</a:t>
              </a:r>
              <a:r>
                <a:rPr lang="zh-CN" altLang="en-US" sz="2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小红收集塑料瓶</a:t>
              </a:r>
              <a:r>
                <a:rPr lang="en-US" altLang="zh-CN" sz="2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48</a:t>
              </a:r>
              <a:r>
                <a:rPr lang="zh-CN" altLang="en-US" sz="2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个，小明再收集</a:t>
              </a:r>
              <a:r>
                <a:rPr lang="en-US" altLang="zh-CN" sz="2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20</a:t>
              </a:r>
              <a:r>
                <a:rPr lang="zh-CN" altLang="en-US" sz="2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个，就和小红一样多。你知道小明已经收集了多少个塑料瓶？</a:t>
              </a:r>
              <a:endParaRPr lang="zh-CN" altLang="en-US" dirty="0"/>
            </a:p>
          </p:txBody>
        </p:sp>
        <p:cxnSp>
          <p:nvCxnSpPr>
            <p:cNvPr id="11" name="直接连接符 10"/>
            <p:cNvCxnSpPr/>
            <p:nvPr/>
          </p:nvCxnSpPr>
          <p:spPr>
            <a:xfrm>
              <a:off x="2927100" y="3232689"/>
              <a:ext cx="262704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3" name="TextBox 12"/>
          <p:cNvSpPr txBox="1"/>
          <p:nvPr/>
        </p:nvSpPr>
        <p:spPr>
          <a:xfrm>
            <a:off x="2097581" y="3641994"/>
            <a:ext cx="42873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r>
              <a:rPr lang="zh-CN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＋</a:t>
            </a:r>
            <a:r>
              <a:rPr lang="en-US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</a:t>
            </a:r>
            <a:r>
              <a:rPr lang="zh-CN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＋</a:t>
            </a:r>
            <a:r>
              <a:rPr lang="en-US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  <a:r>
              <a:rPr lang="en-US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29(</a:t>
            </a:r>
            <a:r>
              <a:rPr lang="zh-CN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人</a:t>
            </a:r>
            <a:r>
              <a:rPr lang="en-US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)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1802555" y="5013435"/>
            <a:ext cx="8454634" cy="3622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81" name="TextBox 9"/>
          <p:cNvSpPr txBox="1"/>
          <p:nvPr/>
        </p:nvSpPr>
        <p:spPr>
          <a:xfrm>
            <a:off x="1436126" y="4741074"/>
            <a:ext cx="8932129" cy="1113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【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解析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】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求这一队总人数包括小明前面的人数、小明、小明后面的人数三个部分，求总人数时不能将小明本人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忘记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.</a:t>
            </a:r>
            <a:endParaRPr lang="zh-CN" altLang="en-US" sz="24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7813682" y="4899374"/>
            <a:ext cx="604456" cy="3582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CN" altLang="en-US" sz="2000" dirty="0">
              <a:solidFill>
                <a:schemeClr val="bg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1526504" y="5367249"/>
            <a:ext cx="275771" cy="3582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CN" altLang="en-US" sz="2000" dirty="0">
              <a:solidFill>
                <a:schemeClr val="bg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p1.so.qhmsg.com/bdr/_240_/t01494c919efb8d88f6.jpg"/>
          <p:cNvPicPr>
            <a:picLocks noChangeAspect="1" noChangeArrowheads="1"/>
          </p:cNvPicPr>
          <p:nvPr/>
        </p:nvPicPr>
        <p:blipFill rotWithShape="1">
          <a:blip r:embed="rId2" cstate="email"/>
          <a:srcRect/>
          <a:stretch>
            <a:fillRect/>
          </a:stretch>
        </p:blipFill>
        <p:spPr bwMode="auto">
          <a:xfrm>
            <a:off x="9700792" y="2766557"/>
            <a:ext cx="2071448" cy="1896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五边形 7"/>
          <p:cNvSpPr>
            <a:spLocks noChangeArrowheads="1"/>
          </p:cNvSpPr>
          <p:nvPr/>
        </p:nvSpPr>
        <p:spPr bwMode="auto">
          <a:xfrm>
            <a:off x="1" y="501650"/>
            <a:ext cx="2585298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课后习题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97363" y="1287423"/>
            <a:ext cx="2606250" cy="887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62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．解决问题。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82703" y="4457343"/>
            <a:ext cx="94052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）计算</a:t>
            </a:r>
            <a:endParaRPr lang="zh-CN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980165" y="3749571"/>
            <a:ext cx="42873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48</a:t>
            </a:r>
            <a:r>
              <a:rPr lang="zh-CN" altLang="en-US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－</a:t>
            </a:r>
            <a:r>
              <a:rPr lang="en-US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</a:t>
            </a:r>
            <a:r>
              <a:rPr lang="zh-CN" altLang="en-US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  <a:r>
              <a:rPr lang="en-US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28</a:t>
            </a:r>
            <a:r>
              <a:rPr lang="zh-CN" altLang="en-US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（个）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400633" y="2337200"/>
            <a:ext cx="94052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）小朋友们排成一队，小明的前面有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人，小明的后面有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20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人，这一队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一共有多少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个小朋友？ </a:t>
            </a:r>
            <a:endParaRPr lang="zh-CN" altLang="en-US" dirty="0"/>
          </a:p>
        </p:txBody>
      </p:sp>
      <p:sp>
        <p:nvSpPr>
          <p:cNvPr id="9" name="矩形 8"/>
          <p:cNvSpPr/>
          <p:nvPr/>
        </p:nvSpPr>
        <p:spPr>
          <a:xfrm>
            <a:off x="2074312" y="5103675"/>
            <a:ext cx="907329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4 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      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2 5          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7 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8       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5 9</a:t>
            </a:r>
            <a:endParaRPr lang="zh-CN" altLang="zh-CN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2400" u="sng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zh-CN" sz="2400" u="sng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＋</a:t>
            </a:r>
            <a:r>
              <a:rPr lang="en-US" altLang="zh-CN" sz="2400" u="sng" dirty="0">
                <a:latin typeface="微软雅黑" panose="020B0503020204020204" pitchFamily="34" charset="-122"/>
                <a:ea typeface="微软雅黑" panose="020B0503020204020204" pitchFamily="34" charset="-122"/>
              </a:rPr>
              <a:t> 3 4 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</a:t>
            </a:r>
            <a:r>
              <a:rPr lang="en-US" altLang="zh-CN" sz="2400" u="sng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zh-CN" sz="2400" u="sng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＋</a:t>
            </a:r>
            <a:r>
              <a:rPr lang="en-US" altLang="zh-CN" sz="2400" u="sng" dirty="0">
                <a:latin typeface="微软雅黑" panose="020B0503020204020204" pitchFamily="34" charset="-122"/>
                <a:ea typeface="微软雅黑" panose="020B0503020204020204" pitchFamily="34" charset="-122"/>
              </a:rPr>
              <a:t>5 3 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</a:t>
            </a:r>
            <a:r>
              <a:rPr lang="zh-CN" altLang="zh-CN" sz="2400" u="sng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－</a:t>
            </a:r>
            <a:r>
              <a:rPr lang="en-US" altLang="zh-CN" sz="2400" u="sng" dirty="0">
                <a:latin typeface="微软雅黑" panose="020B0503020204020204" pitchFamily="34" charset="-122"/>
                <a:ea typeface="微软雅黑" panose="020B0503020204020204" pitchFamily="34" charset="-122"/>
              </a:rPr>
              <a:t> 2 4 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</a:t>
            </a:r>
            <a:r>
              <a:rPr lang="en-US" altLang="zh-CN" sz="2400" u="sng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zh-CN" sz="2400" u="sng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－</a:t>
            </a:r>
            <a:r>
              <a:rPr lang="en-US" altLang="zh-CN" sz="2400" u="sng" dirty="0">
                <a:latin typeface="微软雅黑" panose="020B0503020204020204" pitchFamily="34" charset="-122"/>
                <a:ea typeface="微软雅黑" panose="020B0503020204020204" pitchFamily="34" charset="-122"/>
              </a:rPr>
              <a:t>5 1 </a:t>
            </a:r>
            <a:endParaRPr lang="zh-CN" altLang="zh-CN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2498774" y="5827096"/>
            <a:ext cx="6463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7 9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5004409" y="5889888"/>
            <a:ext cx="6463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7 8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7348680" y="5889888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5 4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9733292" y="5889888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0</a:t>
            </a: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8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13" grpId="0"/>
      <p:bldP spid="14" grpId="0"/>
      <p:bldP spid="1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五边形 7"/>
          <p:cNvSpPr>
            <a:spLocks noChangeArrowheads="1"/>
          </p:cNvSpPr>
          <p:nvPr/>
        </p:nvSpPr>
        <p:spPr bwMode="auto">
          <a:xfrm>
            <a:off x="1" y="501650"/>
            <a:ext cx="2585298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课后习题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97363" y="1287423"/>
            <a:ext cx="2606250" cy="887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62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．解决问题。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052571" y="3179874"/>
            <a:ext cx="7965488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24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＋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32○32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＋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24   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65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－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24○30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＋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11  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32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＋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12○65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－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25   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66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－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30○36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＋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60</a:t>
            </a:r>
          </a:p>
          <a:p>
            <a:pPr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35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＋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50○51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＋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34 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65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＋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20○65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＋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   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59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－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40○18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＋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40    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67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－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50○85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－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400633" y="2337200"/>
            <a:ext cx="94052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）在○里填上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“＞”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、“＜”或“＝”。</a:t>
            </a:r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3077816" y="3318062"/>
            <a:ext cx="4187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=</a:t>
            </a:r>
            <a:endParaRPr lang="zh-CN" altLang="en-US" sz="2400" b="1" dirty="0"/>
          </a:p>
        </p:txBody>
      </p:sp>
      <p:sp>
        <p:nvSpPr>
          <p:cNvPr id="17" name="矩形 16"/>
          <p:cNvSpPr/>
          <p:nvPr/>
        </p:nvSpPr>
        <p:spPr>
          <a:xfrm>
            <a:off x="7254591" y="5875573"/>
            <a:ext cx="4187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&lt;</a:t>
            </a:r>
            <a:endParaRPr lang="zh-CN" altLang="en-US" sz="2400" b="1" dirty="0"/>
          </a:p>
        </p:txBody>
      </p:sp>
      <p:sp>
        <p:nvSpPr>
          <p:cNvPr id="18" name="矩形 17"/>
          <p:cNvSpPr/>
          <p:nvPr/>
        </p:nvSpPr>
        <p:spPr>
          <a:xfrm>
            <a:off x="7278341" y="3308537"/>
            <a:ext cx="4187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=</a:t>
            </a:r>
            <a:endParaRPr lang="zh-CN" altLang="en-US" sz="2400" b="1" dirty="0"/>
          </a:p>
        </p:txBody>
      </p:sp>
      <p:sp>
        <p:nvSpPr>
          <p:cNvPr id="19" name="矩形 18"/>
          <p:cNvSpPr/>
          <p:nvPr/>
        </p:nvSpPr>
        <p:spPr>
          <a:xfrm>
            <a:off x="3074670" y="4164311"/>
            <a:ext cx="4187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&gt;</a:t>
            </a:r>
            <a:endParaRPr lang="zh-CN" altLang="en-US" sz="2400" b="1" dirty="0"/>
          </a:p>
        </p:txBody>
      </p:sp>
      <p:sp>
        <p:nvSpPr>
          <p:cNvPr id="20" name="矩形 19"/>
          <p:cNvSpPr/>
          <p:nvPr/>
        </p:nvSpPr>
        <p:spPr>
          <a:xfrm>
            <a:off x="7277525" y="4174717"/>
            <a:ext cx="4187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&lt;</a:t>
            </a:r>
            <a:endParaRPr lang="zh-CN" altLang="en-US" sz="2400" b="1" dirty="0"/>
          </a:p>
        </p:txBody>
      </p:sp>
      <p:sp>
        <p:nvSpPr>
          <p:cNvPr id="21" name="矩形 20"/>
          <p:cNvSpPr/>
          <p:nvPr/>
        </p:nvSpPr>
        <p:spPr>
          <a:xfrm>
            <a:off x="3061999" y="5027502"/>
            <a:ext cx="4187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=</a:t>
            </a:r>
            <a:endParaRPr lang="zh-CN" altLang="en-US" sz="2400" b="1" dirty="0"/>
          </a:p>
        </p:txBody>
      </p:sp>
      <p:sp>
        <p:nvSpPr>
          <p:cNvPr id="22" name="矩形 21"/>
          <p:cNvSpPr/>
          <p:nvPr/>
        </p:nvSpPr>
        <p:spPr>
          <a:xfrm>
            <a:off x="7277525" y="5027502"/>
            <a:ext cx="4187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&gt;</a:t>
            </a:r>
            <a:endParaRPr lang="zh-CN" altLang="en-US" sz="2400" b="1" dirty="0"/>
          </a:p>
        </p:txBody>
      </p:sp>
      <p:sp>
        <p:nvSpPr>
          <p:cNvPr id="23" name="矩形 22"/>
          <p:cNvSpPr/>
          <p:nvPr/>
        </p:nvSpPr>
        <p:spPr>
          <a:xfrm>
            <a:off x="3055818" y="5884973"/>
            <a:ext cx="4187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&lt;</a:t>
            </a:r>
            <a:endParaRPr lang="zh-CN" alt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7" grpId="0"/>
      <p:bldP spid="18" grpId="0"/>
      <p:bldP spid="19" grpId="0"/>
      <p:bldP spid="21" grpId="0"/>
      <p:bldP spid="22" grpId="0"/>
      <p:bldP spid="2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五边形 7"/>
          <p:cNvSpPr>
            <a:spLocks noChangeArrowheads="1"/>
          </p:cNvSpPr>
          <p:nvPr/>
        </p:nvSpPr>
        <p:spPr bwMode="auto">
          <a:xfrm>
            <a:off x="0" y="501650"/>
            <a:ext cx="2612571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课题引入</a:t>
            </a: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6836" y="3818962"/>
            <a:ext cx="2286000" cy="2286000"/>
          </a:xfrm>
          <a:prstGeom prst="rect">
            <a:avLst/>
          </a:prstGeom>
        </p:spPr>
      </p:pic>
      <p:sp>
        <p:nvSpPr>
          <p:cNvPr id="7" name="云形标注 6"/>
          <p:cNvSpPr/>
          <p:nvPr/>
        </p:nvSpPr>
        <p:spPr>
          <a:xfrm>
            <a:off x="2393574" y="1371600"/>
            <a:ext cx="6750426" cy="2985243"/>
          </a:xfrm>
          <a:prstGeom prst="cloudCallout">
            <a:avLst>
              <a:gd name="adj1" fmla="val -39268"/>
              <a:gd name="adj2" fmla="val 6788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</a:t>
            </a:r>
            <a:r>
              <a:rPr lang="zh-CN" altLang="en-US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同</a:t>
            </a:r>
            <a:r>
              <a: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桌的两个小朋友分别在红、蓝两个学具盒内抓一把花片，猜一猜同桌抓了几个花片，再将自己抓的花片告诉同桌，比一比，谁抓的多。</a:t>
            </a:r>
          </a:p>
        </p:txBody>
      </p:sp>
      <p:sp>
        <p:nvSpPr>
          <p:cNvPr id="8" name="云形标注 7"/>
          <p:cNvSpPr/>
          <p:nvPr/>
        </p:nvSpPr>
        <p:spPr>
          <a:xfrm>
            <a:off x="8157883" y="4208928"/>
            <a:ext cx="3742764" cy="1156443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比一比，谁的小手大</a:t>
            </a:r>
          </a:p>
        </p:txBody>
      </p:sp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flipH="1">
            <a:off x="6923311" y="5148970"/>
            <a:ext cx="1691864" cy="14711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 descr="http://p0.so.qhmsg.com/bdr/_240_/t01403b6fd1f779305f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639767" y="1613641"/>
            <a:ext cx="2105025" cy="2286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矩形 29"/>
          <p:cNvSpPr/>
          <p:nvPr/>
        </p:nvSpPr>
        <p:spPr>
          <a:xfrm>
            <a:off x="1993983" y="5344215"/>
            <a:ext cx="477246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4800" dirty="0"/>
              <a:t>□○□＝</a:t>
            </a:r>
            <a:r>
              <a:rPr lang="zh-CN" altLang="zh-CN" sz="4800" dirty="0" smtClean="0"/>
              <a:t>□（</a:t>
            </a:r>
            <a:r>
              <a:rPr lang="en-US" altLang="zh-CN" sz="4800" dirty="0" smtClean="0"/>
              <a:t>  </a:t>
            </a:r>
            <a:r>
              <a:rPr lang="zh-CN" altLang="zh-CN" sz="4800" dirty="0" smtClean="0"/>
              <a:t>）</a:t>
            </a:r>
            <a:endParaRPr lang="zh-CN" altLang="zh-CN" sz="4800" dirty="0"/>
          </a:p>
        </p:txBody>
      </p:sp>
      <p:sp>
        <p:nvSpPr>
          <p:cNvPr id="2" name="五边形 7"/>
          <p:cNvSpPr>
            <a:spLocks noChangeArrowheads="1"/>
          </p:cNvSpPr>
          <p:nvPr/>
        </p:nvSpPr>
        <p:spPr bwMode="auto">
          <a:xfrm>
            <a:off x="1" y="501650"/>
            <a:ext cx="2585298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>
              <a:defRPr/>
            </a:pPr>
            <a:r>
              <a:rPr lang="zh-CN" altLang="en-US" sz="3200" dirty="0">
                <a:solidFill>
                  <a:srgbClr val="FFFFFF"/>
                </a:solidFill>
                <a:latin typeface="微软雅黑" panose="020B0503020204020204" pitchFamily="34" charset="-122"/>
              </a:rPr>
              <a:t>拓展提高</a:t>
            </a:r>
            <a:endParaRPr lang="zh-CN" altLang="en-US" sz="3200" dirty="0" smtClean="0">
              <a:solidFill>
                <a:srgbClr val="FFFFFF"/>
              </a:solidFill>
              <a:latin typeface="微软雅黑" panose="020B0503020204020204" pitchFamily="34" charset="-12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97362" y="1287423"/>
            <a:ext cx="11547977" cy="7741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6200"/>
              </a:lnSpc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．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小红有连环画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44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本，小芳有连环画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30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本。小芳比小红少几本连环画？</a:t>
            </a:r>
          </a:p>
        </p:txBody>
      </p:sp>
      <p:sp>
        <p:nvSpPr>
          <p:cNvPr id="4" name="矩形 3"/>
          <p:cNvSpPr/>
          <p:nvPr/>
        </p:nvSpPr>
        <p:spPr>
          <a:xfrm>
            <a:off x="3290948" y="2441175"/>
            <a:ext cx="5629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44</a:t>
            </a:r>
            <a:endParaRPr lang="zh-CN" altLang="en-US" sz="2400" b="1" dirty="0"/>
          </a:p>
        </p:txBody>
      </p:sp>
      <p:sp>
        <p:nvSpPr>
          <p:cNvPr id="18" name="矩形 17"/>
          <p:cNvSpPr/>
          <p:nvPr/>
        </p:nvSpPr>
        <p:spPr>
          <a:xfrm>
            <a:off x="6811339" y="2395415"/>
            <a:ext cx="4924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本</a:t>
            </a:r>
            <a:endParaRPr lang="zh-CN" altLang="en-US" sz="2400" b="1" dirty="0"/>
          </a:p>
        </p:txBody>
      </p:sp>
      <p:sp>
        <p:nvSpPr>
          <p:cNvPr id="19" name="矩形 18"/>
          <p:cNvSpPr/>
          <p:nvPr/>
        </p:nvSpPr>
        <p:spPr>
          <a:xfrm>
            <a:off x="4499709" y="2431480"/>
            <a:ext cx="5629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30</a:t>
            </a:r>
            <a:endParaRPr lang="zh-CN" altLang="en-US" sz="2400" b="1" dirty="0"/>
          </a:p>
        </p:txBody>
      </p:sp>
      <p:sp>
        <p:nvSpPr>
          <p:cNvPr id="21" name="矩形 20"/>
          <p:cNvSpPr/>
          <p:nvPr/>
        </p:nvSpPr>
        <p:spPr>
          <a:xfrm>
            <a:off x="5724779" y="2423844"/>
            <a:ext cx="5629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13</a:t>
            </a:r>
            <a:endParaRPr lang="zh-CN" altLang="en-US" sz="2400" b="1" dirty="0"/>
          </a:p>
        </p:txBody>
      </p:sp>
      <p:sp>
        <p:nvSpPr>
          <p:cNvPr id="6" name="矩形 5"/>
          <p:cNvSpPr/>
          <p:nvPr/>
        </p:nvSpPr>
        <p:spPr>
          <a:xfrm>
            <a:off x="3183458" y="2246815"/>
            <a:ext cx="477246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4800" dirty="0"/>
              <a:t>□○□＝</a:t>
            </a:r>
            <a:r>
              <a:rPr lang="zh-CN" altLang="zh-CN" sz="4800" dirty="0" smtClean="0"/>
              <a:t>□（</a:t>
            </a:r>
            <a:r>
              <a:rPr lang="en-US" altLang="zh-CN" sz="4800" dirty="0" smtClean="0"/>
              <a:t>  </a:t>
            </a:r>
            <a:r>
              <a:rPr lang="zh-CN" altLang="zh-CN" sz="4800" dirty="0" smtClean="0"/>
              <a:t>）</a:t>
            </a:r>
            <a:endParaRPr lang="zh-CN" altLang="zh-CN" sz="4800" dirty="0"/>
          </a:p>
        </p:txBody>
      </p:sp>
      <p:sp>
        <p:nvSpPr>
          <p:cNvPr id="24" name="矩形 23"/>
          <p:cNvSpPr/>
          <p:nvPr/>
        </p:nvSpPr>
        <p:spPr>
          <a:xfrm>
            <a:off x="4025223" y="2296700"/>
            <a:ext cx="3225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_</a:t>
            </a:r>
            <a:endParaRPr lang="zh-CN" altLang="en-US" sz="24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894850" y="3485233"/>
            <a:ext cx="11547977" cy="16825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6200"/>
              </a:lnSpc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．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小明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分钟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跳绳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43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下，小红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分钟比小明多跳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13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下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6200"/>
              </a:lnSpc>
            </a:pP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问：小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红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分钟跳绳多少下？</a:t>
            </a:r>
            <a:endParaRPr lang="zh-CN" altLang="en-US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2101473" y="5538575"/>
            <a:ext cx="5629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43</a:t>
            </a:r>
            <a:endParaRPr lang="zh-CN" altLang="en-US" sz="2400" b="1" dirty="0"/>
          </a:p>
        </p:txBody>
      </p:sp>
      <p:sp>
        <p:nvSpPr>
          <p:cNvPr id="27" name="矩形 26"/>
          <p:cNvSpPr/>
          <p:nvPr/>
        </p:nvSpPr>
        <p:spPr>
          <a:xfrm>
            <a:off x="5621864" y="5528440"/>
            <a:ext cx="4924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下</a:t>
            </a:r>
            <a:endParaRPr lang="zh-CN" altLang="en-US" sz="2400" b="1" dirty="0"/>
          </a:p>
        </p:txBody>
      </p:sp>
      <p:sp>
        <p:nvSpPr>
          <p:cNvPr id="28" name="矩形 27"/>
          <p:cNvSpPr/>
          <p:nvPr/>
        </p:nvSpPr>
        <p:spPr>
          <a:xfrm>
            <a:off x="3310234" y="5528880"/>
            <a:ext cx="5629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13</a:t>
            </a:r>
            <a:endParaRPr lang="zh-CN" altLang="en-US" sz="2400" b="1" dirty="0"/>
          </a:p>
        </p:txBody>
      </p:sp>
      <p:sp>
        <p:nvSpPr>
          <p:cNvPr id="29" name="矩形 28"/>
          <p:cNvSpPr/>
          <p:nvPr/>
        </p:nvSpPr>
        <p:spPr>
          <a:xfrm>
            <a:off x="4535304" y="5521244"/>
            <a:ext cx="5629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56</a:t>
            </a:r>
            <a:endParaRPr lang="zh-CN" altLang="en-US" sz="2400" b="1" dirty="0"/>
          </a:p>
        </p:txBody>
      </p:sp>
      <p:sp>
        <p:nvSpPr>
          <p:cNvPr id="31" name="矩形 30"/>
          <p:cNvSpPr/>
          <p:nvPr/>
        </p:nvSpPr>
        <p:spPr>
          <a:xfrm>
            <a:off x="2776373" y="5512850"/>
            <a:ext cx="4187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+</a:t>
            </a:r>
            <a:endParaRPr lang="zh-CN" altLang="en-US" sz="2400" b="1" dirty="0"/>
          </a:p>
        </p:txBody>
      </p:sp>
      <p:pic>
        <p:nvPicPr>
          <p:cNvPr id="8194" name="Picture 2" descr="http://p4.so.qhmsg.com/bdr/_240_/t018b2af6f151a05994.jpg"/>
          <p:cNvPicPr>
            <a:picLocks noChangeAspect="1" noChangeArrowheads="1"/>
          </p:cNvPicPr>
          <p:nvPr/>
        </p:nvPicPr>
        <p:blipFill rotWithShape="1">
          <a:blip r:embed="rId2" cstate="email"/>
          <a:srcRect/>
          <a:stretch>
            <a:fillRect/>
          </a:stretch>
        </p:blipFill>
        <p:spPr bwMode="auto">
          <a:xfrm>
            <a:off x="8736209" y="3837797"/>
            <a:ext cx="3157641" cy="2836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8" grpId="0"/>
      <p:bldP spid="19" grpId="0"/>
      <p:bldP spid="21" grpId="0"/>
      <p:bldP spid="24" grpId="0"/>
      <p:bldP spid="26" grpId="0"/>
      <p:bldP spid="27" grpId="0"/>
      <p:bldP spid="28" grpId="0"/>
      <p:bldP spid="29" grpId="0"/>
      <p:bldP spid="3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五边形 7"/>
          <p:cNvSpPr>
            <a:spLocks noChangeArrowheads="1"/>
          </p:cNvSpPr>
          <p:nvPr/>
        </p:nvSpPr>
        <p:spPr bwMode="auto">
          <a:xfrm>
            <a:off x="0" y="501650"/>
            <a:ext cx="2612571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教学新知</a:t>
            </a: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6836" y="3818962"/>
            <a:ext cx="2286000" cy="2286000"/>
          </a:xfrm>
          <a:prstGeom prst="rect">
            <a:avLst/>
          </a:prstGeom>
        </p:spPr>
      </p:pic>
      <p:sp>
        <p:nvSpPr>
          <p:cNvPr id="7" name="云形标注 6"/>
          <p:cNvSpPr/>
          <p:nvPr/>
        </p:nvSpPr>
        <p:spPr>
          <a:xfrm>
            <a:off x="2393574" y="2178424"/>
            <a:ext cx="6064626" cy="2178419"/>
          </a:xfrm>
          <a:prstGeom prst="cloudCallout">
            <a:avLst>
              <a:gd name="adj1" fmla="val -39268"/>
              <a:gd name="adj2" fmla="val 6788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zh-CN" altLang="en-US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小</a:t>
            </a:r>
            <a:r>
              <a: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红和小明也进行了抓花片的游戏。从图中你读到了哪些信息？（请看</a:t>
            </a:r>
            <a:r>
              <a:rPr lang="zh-CN" altLang="zh-CN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教材第</a:t>
            </a:r>
            <a:r>
              <a:rPr lang="en-US" altLang="zh-CN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59</a:t>
            </a:r>
            <a:r>
              <a:rPr lang="zh-CN" altLang="zh-CN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页例</a:t>
            </a:r>
            <a:r>
              <a:rPr lang="en-US" altLang="zh-CN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7</a:t>
            </a:r>
            <a:r>
              <a:rPr lang="zh-CN" altLang="zh-CN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主题图</a:t>
            </a:r>
            <a:r>
              <a: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</a:p>
        </p:txBody>
      </p:sp>
      <p:sp>
        <p:nvSpPr>
          <p:cNvPr id="8" name="云形标注 7"/>
          <p:cNvSpPr/>
          <p:nvPr/>
        </p:nvSpPr>
        <p:spPr>
          <a:xfrm>
            <a:off x="8157883" y="4208928"/>
            <a:ext cx="3742764" cy="1156443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蓝花片有</a:t>
            </a:r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个、红花片有</a:t>
            </a:r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13</a:t>
            </a:r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个</a:t>
            </a:r>
          </a:p>
        </p:txBody>
      </p:sp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flipH="1">
            <a:off x="6923311" y="5148970"/>
            <a:ext cx="1691864" cy="14711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4" descr="http://p0.so.qhmsg.com/bdr/_240_/t01403b6fd1f779305f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639767" y="1613641"/>
            <a:ext cx="2105025" cy="2286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1633" y="2303760"/>
            <a:ext cx="7860648" cy="4195514"/>
          </a:xfrm>
          <a:prstGeom prst="rect">
            <a:avLst/>
          </a:prstGeom>
        </p:spPr>
      </p:pic>
      <p:sp>
        <p:nvSpPr>
          <p:cNvPr id="3" name="五边形 7"/>
          <p:cNvSpPr>
            <a:spLocks noChangeArrowheads="1"/>
          </p:cNvSpPr>
          <p:nvPr/>
        </p:nvSpPr>
        <p:spPr bwMode="auto">
          <a:xfrm>
            <a:off x="0" y="501650"/>
            <a:ext cx="3503613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教学新知</a:t>
            </a:r>
          </a:p>
        </p:txBody>
      </p:sp>
      <p:sp>
        <p:nvSpPr>
          <p:cNvPr id="11" name="矩形 10"/>
          <p:cNvSpPr/>
          <p:nvPr/>
        </p:nvSpPr>
        <p:spPr>
          <a:xfrm>
            <a:off x="1533999" y="2725948"/>
            <a:ext cx="6710289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spcAft>
                <a:spcPts val="1800"/>
              </a:spcAft>
            </a:pPr>
            <a:r>
              <a:rPr lang="zh-CN" altLang="en-US" sz="2400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提问：</a:t>
            </a:r>
            <a:endParaRPr lang="en-US" altLang="zh-CN" sz="2400" dirty="0" smtClean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spcBef>
                <a:spcPts val="600"/>
              </a:spcBef>
              <a:spcAft>
                <a:spcPts val="1800"/>
              </a:spcAft>
            </a:pPr>
            <a:r>
              <a:rPr lang="en-US" altLang="zh-CN" sz="2400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400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</a:t>
            </a:r>
            <a:r>
              <a:rPr lang="zh-CN" altLang="en-US" sz="2400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400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400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）他们一共抓了多少个花片</a:t>
            </a:r>
            <a:r>
              <a:rPr lang="zh-CN" altLang="en-US" sz="2400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？</a:t>
            </a:r>
            <a:endParaRPr lang="en-US" altLang="zh-CN" sz="2400" dirty="0" smtClean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spcBef>
                <a:spcPts val="600"/>
              </a:spcBef>
              <a:spcAft>
                <a:spcPts val="1800"/>
              </a:spcAft>
            </a:pPr>
            <a:r>
              <a:rPr lang="en-US" altLang="zh-CN" sz="2400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400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</a:t>
            </a:r>
            <a:r>
              <a:rPr lang="zh-CN" altLang="en-US" sz="2400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400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400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）谁抓的花片多，多多少个</a:t>
            </a:r>
            <a:r>
              <a:rPr lang="zh-CN" altLang="en-US" sz="2400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？</a:t>
            </a:r>
            <a:endParaRPr lang="en-US" altLang="zh-CN" sz="2400" dirty="0" smtClean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spcBef>
                <a:spcPts val="600"/>
              </a:spcBef>
              <a:spcAft>
                <a:spcPts val="1800"/>
              </a:spcAft>
            </a:pPr>
            <a:r>
              <a:rPr lang="en-US" altLang="zh-CN" sz="2400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zh-CN" altLang="en-US" sz="2400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AutoShape 2" descr="http://img3.imgtn.bdimg.com/it/u=260390871,1761150276&amp;fm=21&amp;gp=0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8926689" y="3522070"/>
            <a:ext cx="2594751" cy="1948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510524" y="1565096"/>
            <a:ext cx="10406890" cy="662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交流后回答：</a:t>
            </a:r>
            <a:r>
              <a:rPr lang="en-US" altLang="zh-CN" sz="2800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</a:t>
            </a:r>
            <a:endParaRPr lang="en-US" altLang="zh-CN" sz="280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flipH="1">
            <a:off x="656981" y="4487964"/>
            <a:ext cx="1691864" cy="14711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五边形 7"/>
          <p:cNvSpPr>
            <a:spLocks noChangeArrowheads="1"/>
          </p:cNvSpPr>
          <p:nvPr/>
        </p:nvSpPr>
        <p:spPr bwMode="auto">
          <a:xfrm>
            <a:off x="0" y="501650"/>
            <a:ext cx="3503613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教学新知</a:t>
            </a:r>
          </a:p>
        </p:txBody>
      </p:sp>
      <p:sp>
        <p:nvSpPr>
          <p:cNvPr id="8" name="TextBox 9"/>
          <p:cNvSpPr txBox="1"/>
          <p:nvPr/>
        </p:nvSpPr>
        <p:spPr>
          <a:xfrm>
            <a:off x="238885" y="1635436"/>
            <a:ext cx="10406890" cy="662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</a:t>
            </a:r>
            <a:endParaRPr lang="en-US" altLang="zh-CN" sz="280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164239" y="2393772"/>
            <a:ext cx="10160001" cy="5810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</a:t>
            </a:r>
            <a:endParaRPr lang="en-US" altLang="zh-CN" sz="240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43" name="组合 42"/>
          <p:cNvGrpSpPr/>
          <p:nvPr/>
        </p:nvGrpSpPr>
        <p:grpSpPr>
          <a:xfrm>
            <a:off x="1907178" y="4153989"/>
            <a:ext cx="5473336" cy="1606729"/>
            <a:chOff x="304466" y="2392680"/>
            <a:chExt cx="4557095" cy="1245984"/>
          </a:xfrm>
        </p:grpSpPr>
        <p:sp>
          <p:nvSpPr>
            <p:cNvPr id="44" name="云形 43"/>
            <p:cNvSpPr/>
            <p:nvPr/>
          </p:nvSpPr>
          <p:spPr>
            <a:xfrm>
              <a:off x="304466" y="2392680"/>
              <a:ext cx="4557095" cy="1245984"/>
            </a:xfrm>
            <a:prstGeom prst="cloud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659986" y="2635688"/>
              <a:ext cx="4023360" cy="7454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2000" dirty="0" smtClean="0">
                  <a:solidFill>
                    <a:prstClr val="black">
                      <a:lumMod val="85000"/>
                      <a:lumOff val="15000"/>
                    </a:prst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   从</a:t>
              </a:r>
              <a:r>
                <a:rPr lang="en-US" altLang="zh-CN" sz="2000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13</a:t>
              </a:r>
              <a:r>
                <a:rPr lang="zh-CN" altLang="en-US" sz="2000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个里面去掉</a:t>
              </a:r>
              <a:r>
                <a:rPr lang="en-US" altLang="zh-CN" sz="2000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8</a:t>
              </a:r>
              <a:r>
                <a:rPr lang="zh-CN" altLang="en-US" sz="2000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个，剩下的</a:t>
              </a:r>
              <a:r>
                <a:rPr lang="en-US" altLang="zh-CN" sz="2000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5</a:t>
              </a:r>
              <a:r>
                <a:rPr lang="zh-CN" altLang="en-US" sz="2000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个就是红花片比蓝花片多的，用减法计算。</a:t>
              </a:r>
            </a:p>
          </p:txBody>
        </p:sp>
      </p:grpSp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 flipH="1">
            <a:off x="9356182" y="3522928"/>
            <a:ext cx="2090738" cy="2097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9" name="组合 48"/>
          <p:cNvGrpSpPr/>
          <p:nvPr/>
        </p:nvGrpSpPr>
        <p:grpSpPr>
          <a:xfrm>
            <a:off x="5078438" y="1725277"/>
            <a:ext cx="6245802" cy="1792628"/>
            <a:chOff x="444644" y="1871224"/>
            <a:chExt cx="4906252" cy="1613906"/>
          </a:xfrm>
        </p:grpSpPr>
        <p:sp>
          <p:nvSpPr>
            <p:cNvPr id="50" name="云形 49"/>
            <p:cNvSpPr/>
            <p:nvPr/>
          </p:nvSpPr>
          <p:spPr>
            <a:xfrm>
              <a:off x="444644" y="1871224"/>
              <a:ext cx="4906252" cy="1613906"/>
            </a:xfrm>
            <a:prstGeom prst="cloud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779638" y="2240611"/>
              <a:ext cx="4392608" cy="9144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2000" dirty="0" smtClean="0">
                  <a:solidFill>
                    <a:prstClr val="black">
                      <a:lumMod val="85000"/>
                      <a:lumOff val="15000"/>
                    </a:prst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    哪</a:t>
              </a:r>
              <a:r>
                <a:rPr lang="zh-CN" altLang="en-US" sz="2000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种花片多？你有办法知道红花片比蓝花片多多少吗？</a:t>
              </a: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604653" y="1565096"/>
            <a:ext cx="10406890" cy="662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</a:t>
            </a:r>
            <a:endParaRPr lang="en-US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49530" y="3984171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小明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0365212" y="5774484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老师</a:t>
            </a:r>
            <a:endParaRPr lang="zh-CN" altLang="en-US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990881" y="2808976"/>
            <a:ext cx="310854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答：</a:t>
            </a: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13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－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8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＝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5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（个</a:t>
            </a:r>
            <a:r>
              <a:rPr lang="zh-CN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）</a:t>
            </a:r>
            <a:endParaRPr lang="en-US" altLang="zh-CN" sz="2400" dirty="0" smtClean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 </a:t>
            </a:r>
            <a:r>
              <a:rPr lang="zh-CN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红花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片多，多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5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个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84757" y="1530772"/>
            <a:ext cx="10182173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．计算下列各题。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en-US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dirty="0" smtClean="0"/>
          </a:p>
          <a:p>
            <a:endParaRPr lang="en-US" altLang="zh-CN" dirty="0"/>
          </a:p>
          <a:p>
            <a:r>
              <a:rPr lang="en-US" altLang="zh-CN" dirty="0"/>
              <a:t> </a:t>
            </a:r>
            <a:r>
              <a:rPr lang="en-US" altLang="zh-CN" dirty="0" smtClean="0"/>
              <a:t>     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30 – 2=</a:t>
            </a:r>
          </a:p>
          <a:p>
            <a:endParaRPr lang="en-US" altLang="zh-CN" dirty="0"/>
          </a:p>
          <a:p>
            <a:r>
              <a:rPr lang="en-US" altLang="zh-CN" dirty="0"/>
              <a:t> </a:t>
            </a:r>
            <a:endParaRPr lang="en-US" altLang="zh-CN" dirty="0" smtClean="0"/>
          </a:p>
        </p:txBody>
      </p:sp>
      <p:sp>
        <p:nvSpPr>
          <p:cNvPr id="3" name="五边形 7"/>
          <p:cNvSpPr>
            <a:spLocks noChangeArrowheads="1"/>
          </p:cNvSpPr>
          <p:nvPr/>
        </p:nvSpPr>
        <p:spPr bwMode="auto">
          <a:xfrm>
            <a:off x="0" y="501650"/>
            <a:ext cx="2612571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教学新知</a:t>
            </a:r>
            <a:endParaRPr lang="en-US" altLang="zh-CN" sz="3200" dirty="0">
              <a:solidFill>
                <a:srgbClr val="FFFFFF"/>
              </a:solidFill>
              <a:latin typeface="微软雅黑" panose="020B0503020204020204" pitchFamily="34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77050" y="4054539"/>
            <a:ext cx="6828115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．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说出两位数加、减两位数的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计算方法。</a:t>
            </a:r>
            <a:endParaRPr lang="en-US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zh-CN" altLang="en-US" dirty="0"/>
          </a:p>
        </p:txBody>
      </p:sp>
      <p:sp>
        <p:nvSpPr>
          <p:cNvPr id="5" name="TextBox 9"/>
          <p:cNvSpPr txBox="1"/>
          <p:nvPr/>
        </p:nvSpPr>
        <p:spPr>
          <a:xfrm>
            <a:off x="1057091" y="4586870"/>
            <a:ext cx="9339187" cy="2245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</a:t>
            </a:r>
            <a:r>
              <a:rPr lang="zh-CN" altLang="en-US" sz="24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计算方法</a:t>
            </a: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】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两位数加整十数、两位数加一位数（不进位）的计算方法是：加的是几十，就把两位数的几个十相加（十位相加）；要加的是几个一，就把两位数的几个一相加（个位相加），在加法计算中，十位只能和十位加，个位只能和个位加。</a:t>
            </a:r>
          </a:p>
        </p:txBody>
      </p:sp>
      <p:sp>
        <p:nvSpPr>
          <p:cNvPr id="6" name="矩形 5"/>
          <p:cNvSpPr/>
          <p:nvPr/>
        </p:nvSpPr>
        <p:spPr>
          <a:xfrm>
            <a:off x="1306285" y="2361769"/>
            <a:ext cx="18130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0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＋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10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4810523" y="2430061"/>
            <a:ext cx="18323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10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＋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7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0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84199" y="2361769"/>
            <a:ext cx="6046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90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517187" y="2439651"/>
            <a:ext cx="6816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16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8067886" y="2430061"/>
            <a:ext cx="149271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50+9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385099" y="2449241"/>
            <a:ext cx="6046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59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884199" y="3378434"/>
            <a:ext cx="6723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en-US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867835" y="3240742"/>
            <a:ext cx="16493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80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－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60=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459225" y="3240742"/>
            <a:ext cx="7395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017903" y="3240742"/>
            <a:ext cx="16695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90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－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30=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560602" y="3240742"/>
            <a:ext cx="7597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60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8" grpId="0"/>
      <p:bldP spid="9" grpId="0"/>
      <p:bldP spid="11" grpId="0"/>
      <p:bldP spid="12" grpId="0"/>
      <p:bldP spid="14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0226" y="1380634"/>
            <a:ext cx="10418880" cy="5005647"/>
          </a:xfrm>
          <a:prstGeom prst="rect">
            <a:avLst/>
          </a:prstGeom>
        </p:spPr>
      </p:pic>
      <p:sp>
        <p:nvSpPr>
          <p:cNvPr id="2" name="五边形 7"/>
          <p:cNvSpPr>
            <a:spLocks noChangeArrowheads="1"/>
          </p:cNvSpPr>
          <p:nvPr/>
        </p:nvSpPr>
        <p:spPr bwMode="auto">
          <a:xfrm>
            <a:off x="0" y="501650"/>
            <a:ext cx="2569029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教学新知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795348" y="2300393"/>
            <a:ext cx="8263042" cy="2797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 smtClean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</a:t>
            </a:r>
            <a:r>
              <a:rPr lang="zh-CN" altLang="en-US" sz="2400" dirty="0" smtClean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方法小结</a:t>
            </a:r>
            <a:r>
              <a:rPr lang="en-US" altLang="zh-CN" sz="2400" dirty="0" smtClean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】</a:t>
            </a:r>
            <a:r>
              <a:rPr lang="zh-CN" altLang="en-US" sz="2400" dirty="0" smtClean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两</a:t>
            </a:r>
            <a:r>
              <a:rPr lang="zh-CN" altLang="en-US" sz="2400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位数减整十数和两位数减一位数的</a:t>
            </a:r>
            <a:r>
              <a:rPr lang="zh-CN" altLang="en-US" sz="2400" dirty="0" smtClean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计算方法（不退位）：</a:t>
            </a:r>
            <a:endParaRPr lang="en-US" altLang="zh-CN" sz="2400" dirty="0" smtClean="0">
              <a:solidFill>
                <a:schemeClr val="bg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400" dirty="0" smtClean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十位</a:t>
            </a:r>
            <a:r>
              <a:rPr lang="zh-CN" altLang="en-US" sz="2400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上的数和十位上的数相减，个位上的数和个位上的数相减；两位数减整十数，十位减来个位不变</a:t>
            </a:r>
            <a:r>
              <a:rPr lang="zh-CN" altLang="en-US" sz="2400" dirty="0" smtClean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；</a:t>
            </a:r>
            <a:endParaRPr lang="en-US" altLang="zh-CN" sz="2400" dirty="0" smtClean="0">
              <a:solidFill>
                <a:schemeClr val="bg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400" dirty="0" smtClean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两</a:t>
            </a:r>
            <a:r>
              <a:rPr lang="zh-CN" altLang="en-US" sz="2400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位数减一位数，个位减来十位不变。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0226" y="1380634"/>
            <a:ext cx="10418880" cy="5005647"/>
          </a:xfrm>
          <a:prstGeom prst="rect">
            <a:avLst/>
          </a:prstGeom>
        </p:spPr>
      </p:pic>
      <p:sp>
        <p:nvSpPr>
          <p:cNvPr id="2" name="五边形 7"/>
          <p:cNvSpPr>
            <a:spLocks noChangeArrowheads="1"/>
          </p:cNvSpPr>
          <p:nvPr/>
        </p:nvSpPr>
        <p:spPr bwMode="auto">
          <a:xfrm>
            <a:off x="0" y="501650"/>
            <a:ext cx="2569029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>
                <a:solidFill>
                  <a:srgbClr val="FFFFFF"/>
                </a:solidFill>
                <a:latin typeface="微软雅黑" panose="020B0503020204020204" pitchFamily="34" charset="-122"/>
              </a:rPr>
              <a:t>知识要点</a:t>
            </a:r>
            <a:endParaRPr lang="zh-CN" altLang="en-US" sz="3200" dirty="0" smtClean="0">
              <a:solidFill>
                <a:srgbClr val="FFFFFF"/>
              </a:solidFill>
              <a:latin typeface="微软雅黑" panose="020B0503020204020204" pitchFamily="34" charset="-122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795348" y="2300393"/>
            <a:ext cx="82630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 smtClean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求</a:t>
            </a:r>
            <a:r>
              <a:rPr lang="zh-CN" altLang="en-US" sz="2400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被减数实际问题的方法：求原来有多少就要反过去想，把剩下的和已经的合起来，用加法计算。</a:t>
            </a:r>
            <a:endParaRPr lang="zh-CN" altLang="en-US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95349" y="3870143"/>
            <a:ext cx="8263042" cy="1135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求减数实际问题的解决方法：当已经知道被减数和差的时候，用被减数减去差就可以求出减数。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9818" y="1546397"/>
            <a:ext cx="106964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知识点</a:t>
            </a:r>
            <a:r>
              <a:rPr lang="en-US" altLang="zh-CN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五边形 7"/>
          <p:cNvSpPr>
            <a:spLocks noChangeArrowheads="1"/>
          </p:cNvSpPr>
          <p:nvPr/>
        </p:nvSpPr>
        <p:spPr bwMode="auto">
          <a:xfrm>
            <a:off x="1" y="501650"/>
            <a:ext cx="2723740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>
                <a:solidFill>
                  <a:srgbClr val="FFFFFF"/>
                </a:solidFill>
                <a:latin typeface="微软雅黑" panose="020B0503020204020204" pitchFamily="34" charset="-122"/>
              </a:rPr>
              <a:t>知识梳理</a:t>
            </a:r>
            <a:endParaRPr lang="zh-CN" altLang="en-US" sz="3200" dirty="0" smtClean="0">
              <a:solidFill>
                <a:srgbClr val="FFFFFF"/>
              </a:solidFill>
              <a:latin typeface="微软雅黑" panose="020B0503020204020204" pitchFamily="34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80990" y="2811359"/>
            <a:ext cx="1069646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87425" indent="-987425">
              <a:lnSpc>
                <a:spcPct val="150000"/>
              </a:lnSpc>
            </a:pP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例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：商店已经卖出了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38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个文具盒，还剩下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20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个文具盒，商店原来有多少个文具盒？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579160" y="4815864"/>
            <a:ext cx="603981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【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解析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】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将卖出的和剩下的合起来就是原来文具盒的个数。</a:t>
            </a:r>
            <a:endParaRPr lang="zh-CN" altLang="en-US" sz="2400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endParaRPr lang="zh-CN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401704" y="1377119"/>
            <a:ext cx="1062249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87425" indent="-987425">
              <a:lnSpc>
                <a:spcPct val="150000"/>
              </a:lnSpc>
            </a:pP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求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被减数实际问题的方法：求原来有多少就要反过去想，                                                                       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把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剩下的和已经的合起来，用加法计算。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855694" y="5194220"/>
            <a:ext cx="33752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38+20=58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（个）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8" grpId="0"/>
      <p:bldP spid="9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1426</Words>
  <Application>Microsoft Office PowerPoint</Application>
  <PresentationFormat>宽屏</PresentationFormat>
  <Paragraphs>174</Paragraphs>
  <Slides>20</Slides>
  <Notes>7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27" baseType="lpstr">
      <vt:lpstr>楷体</vt:lpstr>
      <vt:lpstr>宋体</vt:lpstr>
      <vt:lpstr>微软雅黑</vt:lpstr>
      <vt:lpstr>Arial</vt:lpstr>
      <vt:lpstr>Calibri</vt:lpstr>
      <vt:lpstr>Calibri Light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2017-01-09T12:20:00Z</dcterms:created>
  <dcterms:modified xsi:type="dcterms:W3CDTF">2023-01-16T21:20:10Z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026169CF0FB746889C988CD6A4B54AA6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