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77" r:id="rId3"/>
    <p:sldId id="278" r:id="rId4"/>
    <p:sldId id="302" r:id="rId5"/>
    <p:sldId id="305" r:id="rId6"/>
    <p:sldId id="290" r:id="rId7"/>
    <p:sldId id="306" r:id="rId8"/>
    <p:sldId id="279" r:id="rId9"/>
    <p:sldId id="311" r:id="rId10"/>
    <p:sldId id="280" r:id="rId11"/>
    <p:sldId id="281" r:id="rId12"/>
    <p:sldId id="303" r:id="rId13"/>
    <p:sldId id="30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90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D653-CF96-4017-BCE2-EFEE5859395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3912B-F36D-47F0-AA1D-441D211198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8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4088607" y="2172971"/>
            <a:ext cx="456390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6000" b="1" dirty="0">
                <a:latin typeface="Times New Roman" panose="02020603050405020304" pitchFamily="18" charset="0"/>
              </a:rPr>
              <a:t>Birthdays</a:t>
            </a:r>
            <a:endParaRPr lang="zh-CN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644" y="2720340"/>
            <a:ext cx="3513534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510216" y="5005680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1083" y="3661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/>
              <a:t>第一课时</a:t>
            </a:r>
            <a:endParaRPr lang="zh-CN" altLang="en-US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253603" y="1873251"/>
            <a:ext cx="7061597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933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1191" y="3430588"/>
            <a:ext cx="1522809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矩形 1"/>
          <p:cNvSpPr>
            <a:spLocks noChangeArrowheads="1"/>
          </p:cNvSpPr>
          <p:nvPr/>
        </p:nvSpPr>
        <p:spPr bwMode="auto">
          <a:xfrm>
            <a:off x="561975" y="2870200"/>
            <a:ext cx="936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2046685" y="2914650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buy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5" name="矩形 3"/>
          <p:cNvSpPr>
            <a:spLocks noChangeArrowheads="1"/>
          </p:cNvSpPr>
          <p:nvPr/>
        </p:nvSpPr>
        <p:spPr bwMode="auto">
          <a:xfrm>
            <a:off x="3417094" y="2914650"/>
            <a:ext cx="7312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fun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6" name="矩形 4"/>
          <p:cNvSpPr>
            <a:spLocks noChangeArrowheads="1"/>
          </p:cNvSpPr>
          <p:nvPr/>
        </p:nvSpPr>
        <p:spPr bwMode="auto">
          <a:xfrm>
            <a:off x="513160" y="3867151"/>
            <a:ext cx="4231671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always have a party at home.</a:t>
            </a:r>
          </a:p>
        </p:txBody>
      </p:sp>
      <p:sp>
        <p:nvSpPr>
          <p:cNvPr id="12297" name="矩形 5"/>
          <p:cNvSpPr>
            <a:spLocks noChangeArrowheads="1"/>
          </p:cNvSpPr>
          <p:nvPr/>
        </p:nvSpPr>
        <p:spPr bwMode="auto">
          <a:xfrm>
            <a:off x="513160" y="4748213"/>
            <a:ext cx="6542560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Tim and I go to buy a birthday cake in the morning.</a:t>
            </a:r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7616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336948" y="1163638"/>
            <a:ext cx="7725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根据句意将下列字母组合成新单词填在横线上。</a:t>
            </a:r>
          </a:p>
        </p:txBody>
      </p:sp>
      <p:sp>
        <p:nvSpPr>
          <p:cNvPr id="13316" name="矩形 2"/>
          <p:cNvSpPr>
            <a:spLocks noChangeArrowheads="1"/>
          </p:cNvSpPr>
          <p:nvPr/>
        </p:nvSpPr>
        <p:spPr bwMode="auto">
          <a:xfrm>
            <a:off x="458153" y="1603376"/>
            <a:ext cx="868584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1.We 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w l a s y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 a party at home.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2.Tom often goes to buy a ______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 r i t d h d y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cake.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3.We eat cake ______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 g o e t e h r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4.We have a lot of 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 n u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5.My friends come in the ______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t f e n r o n o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6.It’s on the 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 g i t h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of April.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7" name="矩形 3"/>
          <p:cNvSpPr>
            <a:spLocks noChangeArrowheads="1"/>
          </p:cNvSpPr>
          <p:nvPr/>
        </p:nvSpPr>
        <p:spPr bwMode="auto">
          <a:xfrm>
            <a:off x="1252538" y="1905001"/>
            <a:ext cx="1180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always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8" name="矩形 4"/>
          <p:cNvSpPr>
            <a:spLocks noChangeArrowheads="1"/>
          </p:cNvSpPr>
          <p:nvPr/>
        </p:nvSpPr>
        <p:spPr bwMode="auto">
          <a:xfrm>
            <a:off x="4261576" y="2686051"/>
            <a:ext cx="14702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birthday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9" name="矩形 5"/>
          <p:cNvSpPr>
            <a:spLocks noChangeArrowheads="1"/>
          </p:cNvSpPr>
          <p:nvPr/>
        </p:nvSpPr>
        <p:spPr bwMode="auto">
          <a:xfrm>
            <a:off x="2518001" y="3449639"/>
            <a:ext cx="1449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together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0" name="矩形 6"/>
          <p:cNvSpPr>
            <a:spLocks noChangeArrowheads="1"/>
          </p:cNvSpPr>
          <p:nvPr/>
        </p:nvSpPr>
        <p:spPr bwMode="auto">
          <a:xfrm>
            <a:off x="3303473" y="4371659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fun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1" name="矩形 7"/>
          <p:cNvSpPr>
            <a:spLocks noChangeArrowheads="1"/>
          </p:cNvSpPr>
          <p:nvPr/>
        </p:nvSpPr>
        <p:spPr bwMode="auto">
          <a:xfrm>
            <a:off x="3967437" y="5253990"/>
            <a:ext cx="1649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afternoon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2" name="矩形 8"/>
          <p:cNvSpPr>
            <a:spLocks noChangeArrowheads="1"/>
          </p:cNvSpPr>
          <p:nvPr/>
        </p:nvSpPr>
        <p:spPr bwMode="auto">
          <a:xfrm>
            <a:off x="2222728" y="6081714"/>
            <a:ext cx="1080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eighth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229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7186" y="4497388"/>
            <a:ext cx="1486814" cy="23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8485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169069" y="1203326"/>
            <a:ext cx="86741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从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栏中选出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栏中相应的答语，并连线。</a:t>
            </a: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180498" y="2013750"/>
            <a:ext cx="897493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When’s your birthday?                 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a.Yes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, it is.                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your birthday on the first of April?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b.It’s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on the first of April.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do you spend your birthday?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 We play games in the afternoon.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Do you have a good time?             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d.It’s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Monday.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do you eat on your birthday?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e.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OK,let’s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go.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day is it today?                     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f.Some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noodles.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Let’s go and have a look.                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g.Yes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, we do.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4341" name="直接连接符 5"/>
          <p:cNvCxnSpPr>
            <a:cxnSpLocks noChangeShapeType="1"/>
          </p:cNvCxnSpPr>
          <p:nvPr/>
        </p:nvCxnSpPr>
        <p:spPr bwMode="auto">
          <a:xfrm>
            <a:off x="3165872" y="2268538"/>
            <a:ext cx="2018109" cy="582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直接连接符 20"/>
          <p:cNvCxnSpPr>
            <a:cxnSpLocks noChangeShapeType="1"/>
          </p:cNvCxnSpPr>
          <p:nvPr/>
        </p:nvCxnSpPr>
        <p:spPr bwMode="auto">
          <a:xfrm flipV="1">
            <a:off x="4175522" y="2560638"/>
            <a:ext cx="1008459" cy="2905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直接连接符 22"/>
          <p:cNvCxnSpPr>
            <a:cxnSpLocks noChangeShapeType="1"/>
          </p:cNvCxnSpPr>
          <p:nvPr/>
        </p:nvCxnSpPr>
        <p:spPr bwMode="auto">
          <a:xfrm>
            <a:off x="3883819" y="3595689"/>
            <a:ext cx="1318022" cy="52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直接连接符 24"/>
          <p:cNvCxnSpPr>
            <a:cxnSpLocks noChangeShapeType="1"/>
          </p:cNvCxnSpPr>
          <p:nvPr/>
        </p:nvCxnSpPr>
        <p:spPr bwMode="auto">
          <a:xfrm>
            <a:off x="3208735" y="4217988"/>
            <a:ext cx="2115740" cy="18605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直接连接符 26"/>
          <p:cNvCxnSpPr>
            <a:cxnSpLocks noChangeShapeType="1"/>
          </p:cNvCxnSpPr>
          <p:nvPr/>
        </p:nvCxnSpPr>
        <p:spPr bwMode="auto">
          <a:xfrm>
            <a:off x="3930253" y="4900613"/>
            <a:ext cx="1394222" cy="55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直接连接符 28"/>
          <p:cNvCxnSpPr>
            <a:cxnSpLocks noChangeShapeType="1"/>
          </p:cNvCxnSpPr>
          <p:nvPr/>
        </p:nvCxnSpPr>
        <p:spPr bwMode="auto">
          <a:xfrm flipV="1">
            <a:off x="2938462" y="4356101"/>
            <a:ext cx="2386013" cy="1173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直接连接符 30"/>
          <p:cNvCxnSpPr>
            <a:cxnSpLocks noChangeShapeType="1"/>
          </p:cNvCxnSpPr>
          <p:nvPr/>
        </p:nvCxnSpPr>
        <p:spPr bwMode="auto">
          <a:xfrm flipV="1">
            <a:off x="3065860" y="4900614"/>
            <a:ext cx="2350294" cy="1323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23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2357" y="4530726"/>
            <a:ext cx="1721644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8491"/>
            <a:ext cx="307252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903684" y="2092326"/>
            <a:ext cx="7954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Ask your best friends’ birthday</a:t>
            </a:r>
            <a:r>
              <a:rPr lang="en-US" altLang="zh-CN" sz="3600" b="1" dirty="0" smtClean="0"/>
              <a:t>. 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2393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358140" y="2168209"/>
            <a:ext cx="483997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--When’s your birthday ?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--It’s on the ...of...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1831976"/>
            <a:ext cx="230505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50" name="矩形 13"/>
          <p:cNvSpPr>
            <a:spLocks noChangeArrowheads="1"/>
          </p:cNvSpPr>
          <p:nvPr/>
        </p:nvSpPr>
        <p:spPr bwMode="auto">
          <a:xfrm>
            <a:off x="358378" y="1385888"/>
            <a:ext cx="8328422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[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jɔ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形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容词性物主代词，后接名词，意为“你的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This is your pen.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这是你的钢笔。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That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_____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school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1" name="矩形 14"/>
          <p:cNvSpPr>
            <a:spLocks noChangeArrowheads="1"/>
          </p:cNvSpPr>
          <p:nvPr/>
        </p:nvSpPr>
        <p:spPr bwMode="auto">
          <a:xfrm>
            <a:off x="2299097" y="5165725"/>
            <a:ext cx="8435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874056" y="1909406"/>
            <a:ext cx="5132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b="1" i="1" dirty="0">
                <a:latin typeface="微软雅黑" panose="020B0503020204020204" pitchFamily="34" charset="-122"/>
              </a:rPr>
              <a:t>大家还能背出人称代词表吗？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4" name="矩形 11"/>
          <p:cNvSpPr>
            <a:spLocks noChangeArrowheads="1"/>
          </p:cNvSpPr>
          <p:nvPr/>
        </p:nvSpPr>
        <p:spPr bwMode="auto">
          <a:xfrm>
            <a:off x="148590" y="1373505"/>
            <a:ext cx="899541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buy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bai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词，意为“买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固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定搭配：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buy sb.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= buy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for sb.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买某物给某人。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want to buy a card for my teacher.= I want to buy my teacher a card.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我想买一张贺卡送给我的老师。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buys some flowers for his mother.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他买了一些花给他妈妈。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买一个洋娃娃给我。</a:t>
            </a:r>
            <a:r>
              <a:rPr lang="en-US" altLang="zh-CN" sz="2400" u="sng" dirty="0">
                <a:sym typeface="+mn-ea"/>
              </a:rPr>
              <a:t>      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12"/>
          <p:cNvSpPr>
            <a:spLocks noChangeArrowheads="1"/>
          </p:cNvSpPr>
          <p:nvPr/>
        </p:nvSpPr>
        <p:spPr bwMode="auto">
          <a:xfrm>
            <a:off x="4308873" y="5665788"/>
            <a:ext cx="27462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buy a doll for me.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6885" y="127000"/>
            <a:ext cx="1558528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948928" y="14287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948928" y="18526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6148" name="矩形 3"/>
          <p:cNvSpPr>
            <a:spLocks noChangeArrowheads="1"/>
          </p:cNvSpPr>
          <p:nvPr/>
        </p:nvSpPr>
        <p:spPr bwMode="auto">
          <a:xfrm>
            <a:off x="948928" y="2343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292894" y="1073151"/>
            <a:ext cx="8851106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fun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fʌn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名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词，意为“乐趣，享乐”。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make fun of sb.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意为“取笑某人”。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always makes fun of us.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他经常拿我们寻开心。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party is great fun.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聚会太有趣了。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玩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得很愉快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199" name="矩形 6"/>
          <p:cNvSpPr>
            <a:spLocks noChangeArrowheads="1"/>
          </p:cNvSpPr>
          <p:nvPr/>
        </p:nvSpPr>
        <p:spPr bwMode="auto">
          <a:xfrm>
            <a:off x="2138253" y="5054442"/>
            <a:ext cx="51603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 a lot of fun = have lots of fun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1" name="矩形 7"/>
          <p:cNvSpPr>
            <a:spLocks noChangeArrowheads="1"/>
          </p:cNvSpPr>
          <p:nvPr/>
        </p:nvSpPr>
        <p:spPr bwMode="auto">
          <a:xfrm>
            <a:off x="1032272" y="39814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/>
          </a:p>
        </p:txBody>
      </p:sp>
      <p:pic>
        <p:nvPicPr>
          <p:cNvPr id="615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83041" y="3568701"/>
            <a:ext cx="1732359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1350"/>
            <a:ext cx="287440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228600" y="1123950"/>
            <a:ext cx="8915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always have a party at home.  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我们一直在家举行聚会。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作动词，意为“做某事”。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固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定词组：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 a party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举办一场聚会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to do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不得不做某事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often have breakfast at home.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我们经常在家吃早餐。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 to go to school now.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我们现在不得不去学校了。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have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an English lesson in the morning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1446423" y="5749452"/>
            <a:ext cx="6623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17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6440" y="1916102"/>
            <a:ext cx="1427560" cy="237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3255"/>
            <a:ext cx="270295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194" name="矩形 1"/>
          <p:cNvSpPr>
            <a:spLocks noChangeArrowheads="1"/>
          </p:cNvSpPr>
          <p:nvPr/>
        </p:nvSpPr>
        <p:spPr bwMode="auto">
          <a:xfrm>
            <a:off x="420291" y="161766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346473" y="1225550"/>
            <a:ext cx="841771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Tim and I go to buy a birthday cake in the morning.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提姆和我上午去买了一个生日蛋糕。</a:t>
            </a:r>
            <a:endParaRPr lang="zh-CN" altLang="zh-CN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go to do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为固定词组，意为“去做某事”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go to sp.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为固定词组，意为“去某地”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 to Beijing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去北京。</a:t>
            </a:r>
            <a:endParaRPr lang="en-US" altLang="zh-CN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She goes to visit her parents.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她去看望她的父母。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We often go to _____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worker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on a farm.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2952274" y="4669175"/>
            <a:ext cx="9236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work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819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6125" y="4375150"/>
            <a:ext cx="20478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038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0" y="1459866"/>
            <a:ext cx="8958263" cy="501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Miss Li: When’s your birthday, Mike?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李老师：迈克，何时是你的生日？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Mike: It’s on the eighth of April. We always have a party at home. Helen, Tim and I go to buy a birthday cake in the morning. Then, my friends come in the afternoon. We eat the birthday cake together and play some games. We have a lot of fun.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迈克：我的生日在四月八日。我们一直在家举行聚会。海伦，提姆和我上午去买了一个生日蛋糕。然后下午我的朋友都来了。我们在一起吃蛋糕玩游戏，我们玩得很愉快。</a:t>
            </a:r>
          </a:p>
        </p:txBody>
      </p:sp>
      <p:pic>
        <p:nvPicPr>
          <p:cNvPr id="921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6560" y="108904"/>
            <a:ext cx="2191702" cy="202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440181" y="1136650"/>
            <a:ext cx="734949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美国人过周末的几种主流方式</a:t>
            </a:r>
            <a:r>
              <a:rPr lang="en-US" altLang="zh-CN" sz="4000" b="1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43340" y="2407603"/>
            <a:ext cx="8997790" cy="36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    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  全家到外省旅行</a:t>
            </a:r>
            <a:r>
              <a:rPr lang="en-US" altLang="en-US" sz="2000" dirty="0">
                <a:latin typeface="Times New Roman" panose="02020603050405020304" pitchFamily="18" charset="0"/>
              </a:rPr>
              <a:t>。当然，不可能是太远的地方，只要有新开放的游乐场，或是什么风景区，美国人民一定率先知道，拍马赶到，绝不落后。他们渴望刺激的情怀使他们的心态永远年轻，这是我们应该学习的地方。    二、全家公园野餐。美国的公园都非常大，景色怡人，有山有水，全家来此度周末，也是个绝佳选择。吃吃喝喝，弄点烧烤，在海上玩玩帆船，或是租艘快艇过把瘾，多么惬意。 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三、全家出席音乐会或舞会；美国人周末的社交活动很多，一起high一下，也是乐事</a:t>
            </a:r>
            <a:r>
              <a:rPr lang="en-US" altLang="en-US" sz="2000" dirty="0">
                <a:latin typeface="Times New Roman" panose="02020603050405020304" pitchFamily="18" charset="0"/>
              </a:rPr>
              <a:t>。   四、全家观看重要的棒球、篮球、橄榄球比赛；这三大球可谓美国人怕国球，周末各个赛事激战正酣，一家老小共同为热爱的球队加油，这是美国人民的最爱。  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全屏显示(4:3)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Unit 8 </vt:lpstr>
      <vt:lpstr>Introduce</vt:lpstr>
      <vt:lpstr>Words</vt:lpstr>
      <vt:lpstr>Words</vt:lpstr>
      <vt:lpstr>Words</vt:lpstr>
      <vt:lpstr>Expressions</vt:lpstr>
      <vt:lpstr>Expressions</vt:lpstr>
      <vt:lpstr>Dialogue</vt:lpstr>
      <vt:lpstr>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AE9431E72EDE4C97A09A9E9545FFB0A2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