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81" r:id="rId5"/>
    <p:sldId id="283" r:id="rId6"/>
    <p:sldId id="267" r:id="rId7"/>
    <p:sldId id="268" r:id="rId8"/>
    <p:sldId id="269" r:id="rId9"/>
    <p:sldId id="296" r:id="rId10"/>
    <p:sldId id="272" r:id="rId11"/>
    <p:sldId id="284" r:id="rId12"/>
    <p:sldId id="289" r:id="rId13"/>
    <p:sldId id="297" r:id="rId14"/>
    <p:sldId id="290" r:id="rId15"/>
    <p:sldId id="295" r:id="rId16"/>
    <p:sldId id="276" r:id="rId1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  <a:srgbClr val="BFD27B"/>
    <a:srgbClr val="8D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7" autoAdjust="0"/>
    <p:restoredTop sz="86392" autoAdjust="0"/>
  </p:normalViewPr>
  <p:slideViewPr>
    <p:cSldViewPr snapToGrid="0" snapToObjects="1">
      <p:cViewPr>
        <p:scale>
          <a:sx n="100" d="100"/>
          <a:sy n="100" d="100"/>
        </p:scale>
        <p:origin x="-354" y="-804"/>
      </p:cViewPr>
      <p:guideLst>
        <p:guide orient="horz" pos="1649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D8016-CC50-4F3B-881A-1EA8C5FF8E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2FDCB-C8A8-4B60-9087-07D14EA1D5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2FDCB-C8A8-4B60-9087-07D14EA1D58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2FDCB-C8A8-4B60-9087-07D14EA1D58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4" Type="http://schemas.openxmlformats.org/officeDocument/2006/relationships/image" Target="../media/image5.png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508" y="2"/>
            <a:ext cx="9135879" cy="51434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2" y="808599"/>
            <a:ext cx="913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第二章</a:t>
            </a:r>
            <a:r>
              <a:rPr kumimoji="1"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</a:t>
            </a:r>
            <a:r>
              <a:rPr kumimoji="1"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一元二次方程</a:t>
            </a:r>
            <a:endParaRPr kumimoji="1"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1" y="2041659"/>
            <a:ext cx="715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用配方法求解一元二次方程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7151" y="2986683"/>
            <a:ext cx="611141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1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课时</a:t>
            </a:r>
            <a:endParaRPr kumimoji="1"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516095"/>
            <a:ext cx="913994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412379" y="1019715"/>
            <a:ext cx="5858999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019715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11" y="88047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2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81" y="1003093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52153" y="994185"/>
            <a:ext cx="54922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形如</a:t>
            </a:r>
            <a:r>
              <a:rPr lang="en-US" altLang="zh-CN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mx</a:t>
            </a:r>
            <a:r>
              <a:rPr lang="en-US" altLang="zh-CN" sz="2600" b="1" dirty="0" err="1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)²=</a:t>
            </a:r>
            <a:r>
              <a:rPr lang="en-US" altLang="zh-CN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≥</a:t>
            </a:r>
            <a:r>
              <a:rPr lang="en-US" altLang="zh-CN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0)</a:t>
            </a:r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型方程的解法</a:t>
            </a:r>
            <a:endParaRPr lang="en-US" altLang="zh-CN" sz="2600" b="1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05562" y="156900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探究</a:t>
            </a:r>
            <a:endParaRPr kumimoji="1"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－导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52518" y="1805413"/>
            <a:ext cx="6976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对照上面解方程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(Ⅰ)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的过程，你认为应怎样解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5?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在解方程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(Ⅰ)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时，由方程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±5.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由此想到：由方程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endParaRPr lang="zh-CN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，或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endParaRPr lang="zh-CN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于是，方程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的两个根为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963972" y="3301160"/>
          <a:ext cx="428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1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972" y="3301160"/>
                        <a:ext cx="4286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5919278" y="3655622"/>
          <a:ext cx="428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" name="Equation" r:id="rId7" imgW="241300" imgH="228600" progId="Equation.DSMT4">
                  <p:embed/>
                </p:oleObj>
              </mc:Choice>
              <mc:Fallback>
                <p:oleObj name="Equation" r:id="rId7" imgW="2413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278" y="3655622"/>
                        <a:ext cx="4286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714533" y="3680347"/>
          <a:ext cx="428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3" name="Equation" r:id="rId8" imgW="241300" imgH="228600" progId="Equation.DSMT4">
                  <p:embed/>
                </p:oleObj>
              </mc:Choice>
              <mc:Fallback>
                <p:oleObj name="Equation" r:id="rId8" imgW="2413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533" y="3680347"/>
                        <a:ext cx="4286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5311246" y="4370111"/>
          <a:ext cx="428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4" name="Equation" r:id="rId9" imgW="241300" imgH="228600" progId="Equation.DSMT4">
                  <p:embed/>
                </p:oleObj>
              </mc:Choice>
              <mc:Fallback>
                <p:oleObj name="Equation" r:id="rId9" imgW="2413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246" y="4370111"/>
                        <a:ext cx="4286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298421" y="4381935"/>
          <a:ext cx="428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5" name="Equation" r:id="rId10" imgW="241300" imgH="228600" progId="Equation.DSMT4">
                  <p:embed/>
                </p:oleObj>
              </mc:Choice>
              <mc:Fallback>
                <p:oleObj name="Equation" r:id="rId10" imgW="2413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421" y="4381935"/>
                        <a:ext cx="4286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－导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3" name="组 7"/>
          <p:cNvGrpSpPr/>
          <p:nvPr/>
        </p:nvGrpSpPr>
        <p:grpSpPr>
          <a:xfrm>
            <a:off x="3653958" y="1056418"/>
            <a:ext cx="2035657" cy="553998"/>
            <a:chOff x="3437515" y="1408557"/>
            <a:chExt cx="2035657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5392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归</a:t>
              </a:r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纳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 38"/>
          <p:cNvGrpSpPr/>
          <p:nvPr/>
        </p:nvGrpSpPr>
        <p:grpSpPr>
          <a:xfrm>
            <a:off x="984246" y="151571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257877" y="2165709"/>
            <a:ext cx="6720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上面的解法中，由方程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得到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，实质上是把一个一元二次方程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降次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，转化为两个一元一次方程，这样就把方程②转化为我们会解的方程了．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035125" y="1190892"/>
            <a:ext cx="6896866" cy="2557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用直接开平方法解下列方程．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(1)(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(2)(2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，于是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(2)2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，于是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Wingdings" panose="05000000000000000000" charset="0"/>
              <a:buNone/>
            </a:pP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00118" y="784692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22240" y="78469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354109" y="2560031"/>
          <a:ext cx="285710" cy="55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5" imgW="152400" imgH="393700" progId="Equation.DSMT4">
                  <p:embed/>
                </p:oleObj>
              </mc:Choice>
              <mc:Fallback>
                <p:oleObj name="Equation" r:id="rId5" imgW="1524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109" y="2560031"/>
                        <a:ext cx="285710" cy="55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870188" y="2562872"/>
          <a:ext cx="285750" cy="55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Equation" r:id="rId7" imgW="152400" imgH="393700" progId="Equation.DSMT4">
                  <p:embed/>
                </p:oleObj>
              </mc:Choice>
              <mc:Fallback>
                <p:oleObj name="Equation" r:id="rId7" imgW="152400" imgH="393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188" y="2562872"/>
                        <a:ext cx="285750" cy="553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3" name="组 7"/>
          <p:cNvGrpSpPr/>
          <p:nvPr/>
        </p:nvGrpSpPr>
        <p:grpSpPr>
          <a:xfrm>
            <a:off x="3653959" y="1056418"/>
            <a:ext cx="2035657" cy="553998"/>
            <a:chOff x="3437515" y="1408557"/>
            <a:chExt cx="2035657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5392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dobe 黑体 Std R"/>
                </a:rPr>
                <a:t>总   结</a:t>
              </a:r>
              <a:endParaRPr kumimoji="1" lang="zh-CN" altLang="en-US" sz="30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 38"/>
          <p:cNvGrpSpPr/>
          <p:nvPr/>
        </p:nvGrpSpPr>
        <p:grpSpPr>
          <a:xfrm>
            <a:off x="984246" y="151571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368878" y="2065418"/>
            <a:ext cx="6775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解形如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)²=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的方程时，先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将方程利用平方根性质降次，转化为两个一元一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次方程，再求解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61699" y="1279760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634035" y="1261933"/>
            <a:ext cx="6082801" cy="31577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，关于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的一元二次方程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的根的情况是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．有两个不相等的实数根</a:t>
            </a:r>
          </a:p>
          <a:p>
            <a:pPr algn="just"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．有两个相等的实数根</a:t>
            </a:r>
          </a:p>
          <a:p>
            <a:pPr algn="just"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．没有实数根</a:t>
            </a:r>
          </a:p>
          <a:p>
            <a:pPr algn="just"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．有两个实数根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542" y="1043270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266109" y="1023143"/>
            <a:ext cx="6537822" cy="415498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可化为两个一元一次方程，其中一个一元一次方程是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，则另一个一元一次方程是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B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D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的根是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   B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D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93776" y="2936843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4757" y="405128"/>
            <a:ext cx="2574486" cy="449777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1256545" y="1286411"/>
            <a:ext cx="6420682" cy="5578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直接开平方法解一元二次方程的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三步法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679122" y="3006914"/>
            <a:ext cx="961901" cy="4453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 smtClean="0">
                <a:solidFill>
                  <a:srgbClr val="0000FF"/>
                </a:solidFill>
              </a:rPr>
              <a:t>开方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67244" y="3810119"/>
            <a:ext cx="1372829" cy="44532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 smtClean="0">
                <a:solidFill>
                  <a:srgbClr val="0000FF"/>
                </a:solidFill>
              </a:rPr>
              <a:t>求解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679122" y="2142344"/>
            <a:ext cx="961901" cy="4453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 smtClean="0">
                <a:solidFill>
                  <a:srgbClr val="0000FF"/>
                </a:solidFill>
              </a:rPr>
              <a:t>变形</a:t>
            </a:r>
            <a:endParaRPr lang="zh-CN" altLang="en-US" sz="2400" b="1" dirty="0" smtClean="0">
              <a:solidFill>
                <a:srgbClr val="0000FF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2173185" y="2663048"/>
            <a:ext cx="0" cy="282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211169" y="3477525"/>
            <a:ext cx="0" cy="286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980698" y="2365006"/>
            <a:ext cx="879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2980698" y="3229576"/>
            <a:ext cx="879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3225382" y="4032781"/>
            <a:ext cx="6345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圆角矩形 42"/>
          <p:cNvSpPr/>
          <p:nvPr/>
        </p:nvSpPr>
        <p:spPr>
          <a:xfrm>
            <a:off x="3919339" y="2040637"/>
            <a:ext cx="4189343" cy="6487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zh-CN" b="1" dirty="0" smtClean="0">
                <a:solidFill>
                  <a:schemeClr val="tx1"/>
                </a:solidFill>
              </a:rPr>
              <a:t>将方程化为含未知数的完全平方式＝非负常</a:t>
            </a:r>
            <a:r>
              <a:rPr lang="en-US" altLang="zh-CN" b="1" dirty="0" smtClean="0">
                <a:solidFill>
                  <a:schemeClr val="tx1"/>
                </a:solidFill>
              </a:rPr>
              <a:t> </a:t>
            </a:r>
            <a:r>
              <a:rPr lang="zh-CN" altLang="zh-CN" b="1" dirty="0" smtClean="0">
                <a:solidFill>
                  <a:schemeClr val="tx1"/>
                </a:solidFill>
              </a:rPr>
              <a:t>数的形式；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3919339" y="2963817"/>
            <a:ext cx="4189343" cy="5315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zh-CN" b="1" dirty="0" smtClean="0">
                <a:solidFill>
                  <a:schemeClr val="tx1"/>
                </a:solidFill>
              </a:rPr>
              <a:t>利用平方根的定义，将方程转化为两个一元一次方程；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3919336" y="3767022"/>
            <a:ext cx="4036942" cy="531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zh-CN" b="1" dirty="0" smtClean="0">
                <a:solidFill>
                  <a:schemeClr val="tx1"/>
                </a:solidFill>
              </a:rPr>
              <a:t>解一元一次方程，得出方程的根．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2"/>
          <p:cNvSpPr>
            <a:spLocks noChangeArrowheads="1"/>
          </p:cNvSpPr>
          <p:nvPr/>
        </p:nvSpPr>
        <p:spPr bwMode="gray">
          <a:xfrm>
            <a:off x="1212536" y="1695946"/>
            <a:ext cx="20181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864238" y="1556704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>
                <a:solidFill>
                  <a:srgbClr val="FFFFFF"/>
                </a:solidFill>
                <a:ea typeface="Gulim" charset="0"/>
                <a:cs typeface="Gulim" charset="0"/>
              </a:rPr>
              <a:t>1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46238" y="1676508"/>
            <a:ext cx="1524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课堂讲解</a:t>
            </a:r>
            <a:endParaRPr kumimoji="1" lang="zh-CN" altLang="en-US" sz="2600" b="1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30725" y="1614163"/>
            <a:ext cx="549220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600" b="1" dirty="0" smtClean="0">
                <a:latin typeface="+mn-ea"/>
              </a:rPr>
              <a:t>形如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latin typeface="+mn-ea"/>
              </a:rPr>
              <a:t>²=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dirty="0" smtClean="0">
                <a:latin typeface="+mn-ea"/>
              </a:rPr>
              <a:t>(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600" b="1" dirty="0" smtClean="0">
                <a:latin typeface="+mn-ea"/>
              </a:rPr>
              <a:t>≥</a:t>
            </a:r>
            <a:r>
              <a:rPr lang="en-US" altLang="zh-CN" sz="2600" b="1" dirty="0" smtClean="0">
                <a:latin typeface="+mn-ea"/>
              </a:rPr>
              <a:t>0)</a:t>
            </a:r>
            <a:r>
              <a:rPr lang="zh-CN" altLang="en-US" sz="2600" b="1" dirty="0" smtClean="0">
                <a:latin typeface="+mn-ea"/>
              </a:rPr>
              <a:t>型方程的解法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600" b="1" dirty="0" smtClean="0">
                <a:latin typeface="+mn-ea"/>
              </a:rPr>
              <a:t>形如</a:t>
            </a:r>
            <a:r>
              <a:rPr lang="en-US" altLang="zh-CN" sz="2600" b="1" dirty="0" smtClean="0">
                <a:latin typeface="+mn-ea"/>
              </a:rPr>
              <a:t>(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en-US" altLang="zh-CN" sz="2600" b="1" dirty="0" err="1" smtClean="0">
                <a:latin typeface="+mn-ea"/>
              </a:rPr>
              <a:t>+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 smtClean="0">
                <a:latin typeface="+mn-ea"/>
              </a:rPr>
              <a:t>)²=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dirty="0" smtClean="0">
                <a:latin typeface="+mn-ea"/>
              </a:rPr>
              <a:t>(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600" b="1" dirty="0" smtClean="0">
                <a:latin typeface="+mn-ea"/>
              </a:rPr>
              <a:t>≥</a:t>
            </a:r>
            <a:r>
              <a:rPr lang="en-US" altLang="zh-CN" sz="2600" b="1" dirty="0" smtClean="0">
                <a:latin typeface="+mn-ea"/>
              </a:rPr>
              <a:t>0)</a:t>
            </a:r>
            <a:r>
              <a:rPr lang="zh-CN" altLang="en-US" sz="2600" b="1" dirty="0" smtClean="0">
                <a:latin typeface="+mn-ea"/>
              </a:rPr>
              <a:t>型方程的解法</a:t>
            </a:r>
            <a:endParaRPr lang="en-US" altLang="zh-CN" sz="2600" b="1" dirty="0">
              <a:latin typeface="+mn-ea"/>
            </a:endParaRP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gray">
          <a:xfrm>
            <a:off x="1212536" y="2742715"/>
            <a:ext cx="20181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gray">
          <a:xfrm>
            <a:off x="864238" y="260347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2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46238" y="2720807"/>
            <a:ext cx="1524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课时流程</a:t>
            </a:r>
            <a:endParaRPr kumimoji="1" lang="zh-CN" altLang="en-US" sz="2600" b="1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pic>
        <p:nvPicPr>
          <p:cNvPr id="22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84758" y="405127"/>
            <a:ext cx="2574491" cy="449779"/>
          </a:xfrm>
          <a:prstGeom prst="rect">
            <a:avLst/>
          </a:prstGeom>
        </p:spPr>
      </p:pic>
      <p:pic>
        <p:nvPicPr>
          <p:cNvPr id="5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9" name="上箭头 48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0" name="上箭头 49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/>
      <p:bldP spid="38" grpId="0" animBg="1"/>
      <p:bldP spid="42" grpId="0"/>
      <p:bldP spid="45" grpId="0" animBg="1"/>
      <p:bldP spid="48" grpId="0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2"/>
          <p:cNvSpPr>
            <a:spLocks noChangeArrowheads="1"/>
          </p:cNvSpPr>
          <p:nvPr/>
        </p:nvSpPr>
        <p:spPr bwMode="gray">
          <a:xfrm flipH="1">
            <a:off x="2487780" y="1480504"/>
            <a:ext cx="4827420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AutoShape 2"/>
          <p:cNvSpPr>
            <a:spLocks noChangeArrowheads="1"/>
          </p:cNvSpPr>
          <p:nvPr/>
        </p:nvSpPr>
        <p:spPr bwMode="gray">
          <a:xfrm flipH="1">
            <a:off x="850810" y="1480504"/>
            <a:ext cx="1720943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156911" y="134126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>
                <a:solidFill>
                  <a:srgbClr val="FFFFFF"/>
                </a:solidFill>
                <a:ea typeface="Gulim" charset="0"/>
                <a:cs typeface="Gulim" charset="0"/>
              </a:rPr>
              <a:t>1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3581" y="1463882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18481" y="1437162"/>
            <a:ext cx="48411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形如</a:t>
            </a:r>
            <a:r>
              <a:rPr lang="en-US" altLang="zh-CN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²=</a:t>
            </a:r>
            <a:r>
              <a:rPr lang="en-US" altLang="zh-CN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≥</a:t>
            </a:r>
            <a:r>
              <a:rPr lang="en-US" altLang="zh-CN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0)</a:t>
            </a:r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型方程的解法</a:t>
            </a:r>
            <a:endParaRPr lang="en-US" altLang="zh-CN" sz="2600" b="1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None/>
            </a:pP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5844" y="2055779"/>
            <a:ext cx="2310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000" b="1" dirty="0" smtClean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问</a:t>
            </a:r>
            <a:r>
              <a:rPr kumimoji="1" lang="en-US" altLang="zh-CN" sz="3000" b="1" dirty="0" smtClean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 </a:t>
            </a:r>
            <a:r>
              <a:rPr kumimoji="1" lang="zh-CN" altLang="en-US" sz="3000" b="1" dirty="0" smtClean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rPr>
              <a:t>题（一）</a:t>
            </a:r>
            <a:endParaRPr kumimoji="1" lang="zh-CN" altLang="en-US" sz="3000" b="1" dirty="0">
              <a:solidFill>
                <a:srgbClr val="008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103712" y="2419886"/>
            <a:ext cx="5570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一桶某种油漆可刷的面积为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  dm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李林用这桶油漆恰好刷完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个同样的正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方体形状的盒子的全部外表面，你能算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出盒子的棱长吗？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4757" y="405126"/>
            <a:ext cx="2574486" cy="449778"/>
          </a:xfrm>
          <a:prstGeom prst="rect">
            <a:avLst/>
          </a:prstGeom>
        </p:spPr>
      </p:pic>
      <p:pic>
        <p:nvPicPr>
          <p:cNvPr id="44" name="Picture 6" descr="BS00554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37518" y="2117010"/>
            <a:ext cx="503237" cy="32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6667" y="2505350"/>
            <a:ext cx="1923776" cy="15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矩形 26"/>
          <p:cNvSpPr/>
          <p:nvPr/>
        </p:nvSpPr>
        <p:spPr>
          <a:xfrm>
            <a:off x="7804194" y="1200811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文本框 34"/>
          <p:cNvSpPr txBox="1"/>
          <p:nvPr/>
        </p:nvSpPr>
        <p:spPr>
          <a:xfrm>
            <a:off x="7923084" y="120350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－导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58005" y="711315"/>
            <a:ext cx="6854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设其中一个盒子的棱长为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，则这个盒子的表面积为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，根据一桶油漆可刷的面积，列出方程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10×6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=1500.              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整理，得      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x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=25 .</a:t>
            </a:r>
          </a:p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根据平方根的意义，得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=±5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=5,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可以验证，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是方程①的两个根，因为棱长不能是负值，所以盒子的棱长为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dm.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2"/>
            <a:ext cx="9143998" cy="612033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7711384" y="819896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34"/>
          <p:cNvSpPr txBox="1"/>
          <p:nvPr/>
        </p:nvSpPr>
        <p:spPr>
          <a:xfrm>
            <a:off x="7809756" y="81098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－导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401288" y="1553738"/>
            <a:ext cx="65307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般地，对于方程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altLang="zh-CN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(Ⅰ)</a:t>
            </a:r>
            <a:endParaRPr lang="zh-CN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时，根据平方根的意义，方程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(Ⅰ)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有两个不等的实数根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时，方程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(Ⅰ)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有两个相等的实数根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时，因为对任意实数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，都有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≥0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所以方程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(Ⅰ)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无实数根．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－导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5" name="组 7"/>
          <p:cNvGrpSpPr/>
          <p:nvPr/>
        </p:nvGrpSpPr>
        <p:grpSpPr>
          <a:xfrm>
            <a:off x="3653958" y="1056418"/>
            <a:ext cx="2035657" cy="553998"/>
            <a:chOff x="3437515" y="1408557"/>
            <a:chExt cx="2035657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5392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归</a:t>
              </a:r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纳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组 38"/>
          <p:cNvGrpSpPr/>
          <p:nvPr/>
        </p:nvGrpSpPr>
        <p:grpSpPr>
          <a:xfrm>
            <a:off x="984246" y="151571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374926" y="2480458"/>
          <a:ext cx="4794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Equation" r:id="rId6" imgW="266700" imgH="254000" progId="Equation.DSMT4">
                  <p:embed/>
                </p:oleObj>
              </mc:Choice>
              <mc:Fallback>
                <p:oleObj name="Equation" r:id="rId6" imgW="266700" imgH="2540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926" y="2480458"/>
                        <a:ext cx="4794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652093" y="2488464"/>
          <a:ext cx="4794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Equation" r:id="rId8" imgW="266700" imgH="254000" progId="Equation.DSMT4">
                  <p:embed/>
                </p:oleObj>
              </mc:Choice>
              <mc:Fallback>
                <p:oleObj name="Equation" r:id="rId8" imgW="266700" imgH="254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2093" y="2488464"/>
                        <a:ext cx="4794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877467" y="1013523"/>
            <a:ext cx="7555345" cy="3398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用直接开平方法解下列方程．</a:t>
            </a:r>
          </a:p>
          <a:p>
            <a:pPr algn="l"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(1)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(2)4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用直接开平方法解一元二次方程，先将方程化成    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≥0)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的形式，再根据平方根的意义求解．</a:t>
            </a:r>
          </a:p>
          <a:p>
            <a:pPr algn="l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移项得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，于是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(2)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移项得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，于是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buFont typeface="Wingdings" panose="05000000000000000000" charset="0"/>
              <a:buNone/>
            </a:pP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842901" y="182298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导引：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116251" y="2642368"/>
            <a:ext cx="712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解：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4" name="组 23"/>
          <p:cNvGrpSpPr/>
          <p:nvPr/>
        </p:nvGrpSpPr>
        <p:grpSpPr>
          <a:xfrm>
            <a:off x="3664541" y="1056418"/>
            <a:ext cx="2035657" cy="553998"/>
            <a:chOff x="3437515" y="1408557"/>
            <a:chExt cx="2035657" cy="738662"/>
          </a:xfrm>
        </p:grpSpPr>
        <p:sp>
          <p:nvSpPr>
            <p:cNvPr id="25" name="文本框 24"/>
            <p:cNvSpPr txBox="1"/>
            <p:nvPr/>
          </p:nvSpPr>
          <p:spPr>
            <a:xfrm>
              <a:off x="3933968" y="1408557"/>
              <a:ext cx="15392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endParaRPr>
            </a:p>
          </p:txBody>
        </p:sp>
        <p:pic>
          <p:nvPicPr>
            <p:cNvPr id="2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内容占位符 7"/>
          <p:cNvSpPr txBox="1"/>
          <p:nvPr/>
        </p:nvSpPr>
        <p:spPr>
          <a:xfrm>
            <a:off x="1266553" y="1785809"/>
            <a:ext cx="6803720" cy="2143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200"/>
              </a:lnSpc>
            </a:pPr>
            <a:r>
              <a:rPr lang="zh-CN" altLang="en-US" sz="2400" b="1" dirty="0" smtClean="0">
                <a:solidFill>
                  <a:schemeClr val="tx1"/>
                </a:solidFill>
              </a:rPr>
              <a:t>          用直接开平方法解一元二次方程时，首先将方程化成左边是含有未知数的完全平方式，右边是非负数的形式，然后根据平方根的定义求解．当整理后右边为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时，方程有两个相等的实数根．</a:t>
            </a:r>
            <a:endParaRPr lang="zh-CN" altLang="en-US" sz="2400" b="1" dirty="0" smtClean="0">
              <a:solidFill>
                <a:schemeClr val="tx1"/>
              </a:solidFill>
              <a:latin typeface="Verdana" panose="020B0604030504040204" charset="0"/>
              <a:ea typeface="宋体" panose="02010600030101010101" pitchFamily="2" charset="-122"/>
            </a:endParaRPr>
          </a:p>
        </p:txBody>
      </p:sp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4" name="矩形 43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669538" y="642796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984246" y="1515714"/>
            <a:ext cx="8170127" cy="350428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51436" y="1961543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51436" y="1291583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019361" y="1241751"/>
            <a:ext cx="5870173" cy="465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 eaLnBrk="0" fontAlgn="base" hangingPunct="0">
              <a:lnSpc>
                <a:spcPts val="3500"/>
              </a:lnSpc>
              <a:spcBef>
                <a:spcPts val="0"/>
              </a:spcBef>
              <a:spcAft>
                <a:spcPct val="0"/>
              </a:spcAft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1  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________.</a:t>
            </a:r>
            <a:endParaRPr lang="en-US" altLang="zh-CN" sz="2400" b="1" kern="0" dirty="0">
              <a:solidFill>
                <a:srgbClr val="000000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21" name="内容占位符 7"/>
          <p:cNvSpPr txBox="1"/>
          <p:nvPr/>
        </p:nvSpPr>
        <p:spPr>
          <a:xfrm>
            <a:off x="1007149" y="1860505"/>
            <a:ext cx="7358287" cy="252992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AutoNum type="arabicPlain" startAt="2"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若方程有两个不相等的实数根，则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若方程有两个相等的实数根，则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若方程无实数根，则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7" y="642796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252599" y="1560398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" name="内容占位符 7"/>
          <p:cNvSpPr txBox="1"/>
          <p:nvPr/>
        </p:nvSpPr>
        <p:spPr>
          <a:xfrm>
            <a:off x="1311143" y="1460602"/>
            <a:ext cx="6456997" cy="19020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AutoNum type="arabicPlain" startAt="3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下列方程中，没有实数根的是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C.   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7" y="642796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2279001" y="2753540"/>
          <a:ext cx="71064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Equation" r:id="rId6" imgW="8534400" imgH="9753600" progId="Equation.DSMT4">
                  <p:embed/>
                </p:oleObj>
              </mc:Choice>
              <mc:Fallback>
                <p:oleObj name="Equation" r:id="rId6" imgW="8534400" imgH="9753600" progId="Equation.DSMT4">
                  <p:embed/>
                  <p:pic>
                    <p:nvPicPr>
                      <p:cNvPr id="0" name="图片 54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001" y="2753540"/>
                        <a:ext cx="71064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Office PowerPoint</Application>
  <PresentationFormat>全屏显示(16:9)</PresentationFormat>
  <Paragraphs>115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Verdana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447F902025B54B1B89F95844C79F63C4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