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4" r:id="rId5"/>
    <p:sldId id="286" r:id="rId6"/>
    <p:sldId id="287" r:id="rId7"/>
    <p:sldId id="261" r:id="rId8"/>
    <p:sldId id="279" r:id="rId9"/>
    <p:sldId id="263" r:id="rId10"/>
    <p:sldId id="264" r:id="rId11"/>
    <p:sldId id="265" r:id="rId12"/>
    <p:sldId id="267" r:id="rId13"/>
    <p:sldId id="280" r:id="rId14"/>
    <p:sldId id="281" r:id="rId15"/>
    <p:sldId id="269" r:id="rId16"/>
    <p:sldId id="283" r:id="rId17"/>
    <p:sldId id="284" r:id="rId18"/>
    <p:sldId id="285" r:id="rId19"/>
    <p:sldId id="272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0066"/>
    <a:srgbClr val="800000"/>
    <a:srgbClr val="CC00FF"/>
    <a:srgbClr val="990000"/>
    <a:srgbClr val="CC00CC"/>
    <a:srgbClr val="FA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>
      <p:cViewPr>
        <p:scale>
          <a:sx n="100" d="100"/>
          <a:sy n="100" d="100"/>
        </p:scale>
        <p:origin x="-24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C6A81-AFE4-478F-AF98-1A01D6FE94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7F563-B327-4C0B-9B74-235E5566D3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7F563-B327-4C0B-9B74-235E5566D3A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8267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357563"/>
            <a:ext cx="6400800" cy="86518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DADC55-A022-4E2A-9F2F-AD19B033485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EFB1D-C1E5-468D-8F3A-E96B2877F57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499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499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43155-00B5-4C1D-A733-29B89D7CA0E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31154-048A-4E97-BB13-5A02C17C0F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D3E0-B863-4F9B-A704-2758B281B0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E18C5-EF26-4F17-8261-20C14B16246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1561B-E930-4694-9022-C09E8C24CE4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86A1C-15E9-4B31-B0DB-84AE909EB79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36BD2-6879-4869-B2E7-C6BD2600F36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69653-0695-4C5C-81B5-5674E2D3AA1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A89A1-6DAB-4A28-AE41-06BDDB3B4E1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BB123-559E-4241-B660-2BEB232238F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09D85-D247-4CD4-B4F8-452D812B409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BC92D6F-F5A1-45A0-A1FE-5F34B0AA0E8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C:\Documents%20and%20Settings\Administrator\&#26700;&#38754;\Unit2%20Topic3\&#35838;&#20214;\Topic3%20SectionA%20&#31934;&#21697;&#35838;&#20214;\p44-3b.mp3" TargetMode="External"/><Relationship Id="rId1" Type="http://schemas.microsoft.com/office/2007/relationships/media" Target="file:///C:\Documents%20and%20Settings\Administrator\&#26700;&#38754;\Unit2%20Topic3\&#35838;&#20214;\Topic3%20SectionA%20&#31934;&#21697;&#35838;&#20214;\p44-3b.mp3" TargetMode="Externa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istrator\&#26700;&#38754;\Unit2%20Topic3\&#35838;&#20214;\Topic3%20SectionA%20&#31934;&#21697;&#35838;&#20214;\p43-1a.mp3" TargetMode="External"/><Relationship Id="rId1" Type="http://schemas.microsoft.com/office/2007/relationships/media" Target="file:///C:\Documents%20and%20Settings\Administrator\&#26700;&#38754;\Unit2%20Topic3\&#35838;&#20214;\Topic3%20SectionA%20&#31934;&#21697;&#35838;&#20214;\p43-1a.mp3" TargetMode="Externa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audio" Target="file:///C:\Documents%20and%20Settings\Administrator\&#26700;&#38754;\Unit2%20Topic3\&#35838;&#20214;\Topic3%20SectionA%20&#31934;&#21697;&#35838;&#20214;\p43-1a.mp3" TargetMode="External"/><Relationship Id="rId1" Type="http://schemas.microsoft.com/office/2007/relationships/media" Target="file:///C:\Documents%20and%20Settings\Administrator\&#26700;&#38754;\Unit2%20Topic3\&#35838;&#20214;\Topic3%20SectionA%20&#31934;&#21697;&#35838;&#20214;\p43-1a.mp3" TargetMode="Externa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204864"/>
            <a:ext cx="8568952" cy="2016224"/>
          </a:xfrm>
        </p:spPr>
        <p:txBody>
          <a:bodyPr/>
          <a:lstStyle/>
          <a:p>
            <a:pPr eaLnBrk="1" hangingPunct="1"/>
            <a:r>
              <a:rPr lang="en-US" altLang="zh-CN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can we do at home to protect the environment?</a:t>
            </a:r>
            <a:r>
              <a:rPr lang="en-US" altLang="zh-CN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51620" y="4581128"/>
            <a:ext cx="6400800" cy="6477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</a:rPr>
              <a:t>Section A </a:t>
            </a:r>
          </a:p>
        </p:txBody>
      </p:sp>
      <p:sp>
        <p:nvSpPr>
          <p:cNvPr id="2" name="矩形 1"/>
          <p:cNvSpPr/>
          <p:nvPr/>
        </p:nvSpPr>
        <p:spPr>
          <a:xfrm>
            <a:off x="539552" y="1017788"/>
            <a:ext cx="7992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dirty="0">
                <a:solidFill>
                  <a:srgbClr val="FF0000"/>
                </a:solidFill>
              </a:rPr>
              <a:t>Unit 2 Topic3</a:t>
            </a:r>
            <a:endParaRPr lang="zh-CN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30794" y="566507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0763" cy="1143000"/>
          </a:xfrm>
          <a:solidFill>
            <a:schemeClr val="bg1">
              <a:alpha val="18039"/>
            </a:schemeClr>
          </a:solidFill>
        </p:spPr>
        <p:txBody>
          <a:bodyPr/>
          <a:lstStyle/>
          <a:p>
            <a:pPr algn="l" eaLnBrk="1" hangingPunct="1"/>
            <a:r>
              <a:rPr lang="en-US" altLang="zh-CN" sz="4000" b="1" dirty="0" smtClean="0">
                <a:solidFill>
                  <a:srgbClr val="0000FF"/>
                </a:solidFill>
              </a:rPr>
              <a:t>1c Read 1a and complete the sentences.</a:t>
            </a:r>
            <a:r>
              <a:rPr lang="en-US" altLang="zh-CN" sz="4000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93850"/>
            <a:ext cx="8424168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CN" sz="3200" dirty="0" smtClean="0"/>
              <a:t>The three R’s ---______, ______ and _______ --- are important.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CN" sz="3200" dirty="0" smtClean="0"/>
              <a:t>At home, we can, for example, use both ______ of paper and reuse _____ bags.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CN" sz="3200" dirty="0" smtClean="0"/>
              <a:t>At school, students are encouraged to _____ waste paper and ______________ because recycling can protect the ____________ and _______ money.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CN" sz="3200" dirty="0" smtClean="0"/>
              <a:t>Then we _______ them ______ they can be recycled.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779838" y="1628775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</a:rPr>
              <a:t>reduce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076825" y="1628775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reuse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019925" y="1628775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recycle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99592" y="2997201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</a:rPr>
              <a:t>sides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496669" y="3001963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plastic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308850" y="3459163"/>
            <a:ext cx="1366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</a:rPr>
              <a:t>collect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924300" y="3898900"/>
            <a:ext cx="2735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</a:rPr>
              <a:t>soft drink cans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219700" y="4305300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</a:rPr>
              <a:t>environment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227808" y="4792663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</a:rPr>
              <a:t>save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639393" y="5387976"/>
            <a:ext cx="1296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</a:rPr>
              <a:t>sort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4896644" y="5399088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0000"/>
                </a:solidFill>
              </a:rPr>
              <a:t>so that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uild="p"/>
      <p:bldP spid="10244" grpId="0"/>
      <p:bldP spid="10245" grpId="0"/>
      <p:bldP spid="10246" grpId="0"/>
      <p:bldP spid="10247" grpId="0"/>
      <p:bldP spid="10248" grpId="0"/>
      <p:bldP spid="10249" grpId="0"/>
      <p:bldP spid="10250" grpId="0"/>
      <p:bldP spid="10251" grpId="0"/>
      <p:bldP spid="10252" grpId="0"/>
      <p:bldP spid="10253" grpId="0"/>
      <p:bldP spid="102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997200"/>
            <a:ext cx="8229600" cy="3384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zh-CN" sz="2800" b="1" dirty="0" smtClean="0">
                <a:solidFill>
                  <a:srgbClr val="0000FF"/>
                </a:solidFill>
              </a:rPr>
              <a:t>(1) We should use plastic bags as few as possible.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800" b="1" dirty="0" smtClean="0">
                <a:solidFill>
                  <a:srgbClr val="0000FF"/>
                </a:solidFill>
              </a:rPr>
              <a:t>(2) We should throw the garbage in the river.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800" b="1" dirty="0" smtClean="0">
                <a:solidFill>
                  <a:srgbClr val="0000FF"/>
                </a:solidFill>
              </a:rPr>
              <a:t>(3) We should reduce the waste we produce.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800" b="1" dirty="0" smtClean="0">
                <a:solidFill>
                  <a:srgbClr val="0000FF"/>
                </a:solidFill>
              </a:rPr>
              <a:t>(4) We should use both sides of paper.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800" b="1" dirty="0" smtClean="0">
                <a:solidFill>
                  <a:srgbClr val="0000FF"/>
                </a:solidFill>
              </a:rPr>
              <a:t>(5) We should throw the plastic bags rather than reuse them.</a:t>
            </a:r>
            <a:endParaRPr lang="en-US" altLang="zh-CN" sz="2800" b="1" dirty="0" smtClean="0">
              <a:solidFill>
                <a:srgbClr val="0000FF"/>
              </a:solidFill>
            </a:endParaRPr>
          </a:p>
        </p:txBody>
      </p:sp>
      <p:pic>
        <p:nvPicPr>
          <p:cNvPr id="11269" name="Picture 5" descr="u=82936670,2992321039&amp;fm=23&amp;gp=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3375"/>
            <a:ext cx="168910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2843213" y="188913"/>
            <a:ext cx="5473700" cy="2519362"/>
          </a:xfrm>
          <a:prstGeom prst="cloudCallout">
            <a:avLst>
              <a:gd name="adj1" fmla="val -75407"/>
              <a:gd name="adj2" fmla="val -17736"/>
            </a:avLst>
          </a:prstGeom>
          <a:solidFill>
            <a:srgbClr val="FAA4D5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 sz="2400" dirty="0"/>
              <a:t>You can </a:t>
            </a:r>
            <a:r>
              <a:rPr lang="en-US" altLang="zh-CN" sz="2400" dirty="0">
                <a:solidFill>
                  <a:srgbClr val="0000FF"/>
                </a:solidFill>
              </a:rPr>
              <a:t>nod </a:t>
            </a:r>
            <a:r>
              <a:rPr lang="en-US" altLang="zh-CN" sz="2400" dirty="0"/>
              <a:t>or shake the head! Nodding the head means </a:t>
            </a:r>
            <a:r>
              <a:rPr lang="en-US" altLang="zh-CN" sz="2400" dirty="0">
                <a:solidFill>
                  <a:srgbClr val="0000FF"/>
                </a:solidFill>
              </a:rPr>
              <a:t>agreement.</a:t>
            </a:r>
            <a:r>
              <a:rPr lang="en-US" altLang="zh-CN" sz="2400" dirty="0"/>
              <a:t> Shaking the head means disagreement. </a:t>
            </a:r>
          </a:p>
        </p:txBody>
      </p:sp>
      <p:pic>
        <p:nvPicPr>
          <p:cNvPr id="11271" name="Picture 7" descr="2014-02-14_09-55-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1412875"/>
            <a:ext cx="16097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2014-02-14_09-55-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260350"/>
            <a:ext cx="7096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651500" y="260350"/>
            <a:ext cx="122396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i="1">
                <a:solidFill>
                  <a:srgbClr val="0000FF"/>
                </a:solidFill>
              </a:rPr>
              <a:t>v.</a:t>
            </a:r>
            <a:r>
              <a:rPr lang="zh-CN" altLang="en-US" sz="2000">
                <a:solidFill>
                  <a:srgbClr val="0000FF"/>
                </a:solidFill>
              </a:rPr>
              <a:t>点头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235825" y="1700213"/>
            <a:ext cx="1584325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0000FF"/>
                </a:solidFill>
              </a:rPr>
              <a:t>n. </a:t>
            </a:r>
            <a:r>
              <a:rPr lang="zh-CN" altLang="en-US" sz="2000">
                <a:solidFill>
                  <a:srgbClr val="0000FF"/>
                </a:solidFill>
              </a:rPr>
              <a:t>同意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250825" y="2997200"/>
            <a:ext cx="504825" cy="503238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50825" y="3789363"/>
            <a:ext cx="504825" cy="503237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250825" y="4292600"/>
            <a:ext cx="504825" cy="503238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250825" y="4797425"/>
            <a:ext cx="504825" cy="503238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250825" y="5300663"/>
            <a:ext cx="504825" cy="503237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70" grpId="0" animBg="1"/>
      <p:bldP spid="11273" grpId="0" animBg="1"/>
      <p:bldP spid="11274" grpId="0" animBg="1"/>
      <p:bldP spid="11275" grpId="0" animBg="1"/>
      <p:bldP spid="11276" grpId="0" animBg="1"/>
      <p:bldP spid="11277" grpId="0" animBg="1"/>
      <p:bldP spid="11278" grpId="0" animBg="1"/>
      <p:bldP spid="112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042988"/>
            <a:ext cx="8712968" cy="231400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zh-CN" sz="2800" dirty="0" smtClean="0"/>
              <a:t>(1) You nod your head </a:t>
            </a:r>
            <a:r>
              <a:rPr lang="en-GB" altLang="zh-CN" sz="2800" u="sng" dirty="0" smtClean="0">
                <a:solidFill>
                  <a:srgbClr val="0000FF"/>
                </a:solidFill>
              </a:rPr>
              <a:t>and</a:t>
            </a:r>
            <a:r>
              <a:rPr lang="en-GB" altLang="zh-CN" sz="2800" dirty="0" smtClean="0"/>
              <a:t> it means agreement. </a:t>
            </a:r>
          </a:p>
          <a:p>
            <a:pPr marL="0" indent="0" eaLnBrk="1" hangingPunct="1">
              <a:buNone/>
            </a:pPr>
            <a:r>
              <a:rPr lang="en-GB" altLang="zh-CN" sz="2800" dirty="0" smtClean="0"/>
              <a:t>(2) Hurry up, </a:t>
            </a:r>
            <a:r>
              <a:rPr lang="en-GB" altLang="zh-CN" sz="2800" u="sng" dirty="0" smtClean="0">
                <a:solidFill>
                  <a:srgbClr val="0000FF"/>
                </a:solidFill>
              </a:rPr>
              <a:t>or</a:t>
            </a:r>
            <a:r>
              <a:rPr lang="en-GB" altLang="zh-CN" sz="2800" dirty="0" smtClean="0"/>
              <a:t> you’ll miss the train.</a:t>
            </a:r>
          </a:p>
          <a:p>
            <a:pPr marL="0" indent="0" eaLnBrk="1" hangingPunct="1">
              <a:buNone/>
            </a:pPr>
            <a:r>
              <a:rPr lang="en-GB" altLang="zh-CN" sz="2800" dirty="0" smtClean="0"/>
              <a:t>(3) Water is important </a:t>
            </a:r>
            <a:r>
              <a:rPr lang="en-GB" altLang="zh-CN" sz="2800" u="sng" dirty="0" smtClean="0">
                <a:solidFill>
                  <a:srgbClr val="0000FF"/>
                </a:solidFill>
              </a:rPr>
              <a:t>but</a:t>
            </a:r>
            <a:r>
              <a:rPr lang="en-GB" altLang="zh-CN" sz="2800" dirty="0" smtClean="0"/>
              <a:t> some people don’t save it. </a:t>
            </a:r>
          </a:p>
          <a:p>
            <a:pPr marL="0" indent="0" eaLnBrk="1" hangingPunct="1">
              <a:buNone/>
            </a:pPr>
            <a:r>
              <a:rPr lang="en-GB" altLang="zh-CN" sz="2800" dirty="0" smtClean="0"/>
              <a:t>(4) Some people protect animals </a:t>
            </a:r>
            <a:r>
              <a:rPr lang="en-GB" altLang="zh-CN" sz="2800" u="sng" dirty="0" smtClean="0">
                <a:solidFill>
                  <a:srgbClr val="0000FF"/>
                </a:solidFill>
              </a:rPr>
              <a:t>while</a:t>
            </a:r>
            <a:r>
              <a:rPr lang="en-GB" altLang="zh-CN" sz="2800" dirty="0" smtClean="0">
                <a:solidFill>
                  <a:srgbClr val="0000FF"/>
                </a:solidFill>
              </a:rPr>
              <a:t> </a:t>
            </a:r>
            <a:r>
              <a:rPr lang="en-GB" altLang="zh-CN" sz="2800" dirty="0" smtClean="0"/>
              <a:t>others kill animals.</a:t>
            </a:r>
            <a:endParaRPr lang="en-US" altLang="zh-CN" sz="2800" dirty="0" smtClean="0"/>
          </a:p>
        </p:txBody>
      </p:sp>
      <p:pic>
        <p:nvPicPr>
          <p:cNvPr id="13316" name="Picture 4" descr="u=82936670,2992321039&amp;fm=23&amp;gp=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4508500"/>
            <a:ext cx="1401762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835150" y="4868863"/>
            <a:ext cx="6629400" cy="700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Discuss the words underlined 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8" name="Rectangle 16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GB" sz="4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  列  句</a:t>
            </a:r>
            <a:endParaRPr lang="zh-CN" altLang="en-US" sz="4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7" name="Text Box 5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755676"/>
            <a:ext cx="7931150" cy="7493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 smtClean="0"/>
              <a:t>连词 </a:t>
            </a:r>
            <a:r>
              <a:rPr lang="en-US" altLang="zh-CN" sz="2800" b="1" i="1" dirty="0" smtClean="0"/>
              <a:t>or, and, but</a:t>
            </a:r>
            <a:r>
              <a:rPr lang="en-US" altLang="zh-CN" sz="2800" b="1" dirty="0" smtClean="0"/>
              <a:t> </a:t>
            </a:r>
            <a:r>
              <a:rPr lang="zh-CN" altLang="en-US" sz="2800" b="1" dirty="0" smtClean="0"/>
              <a:t>和 </a:t>
            </a:r>
            <a:r>
              <a:rPr lang="en-US" altLang="zh-CN" sz="2800" b="1" i="1" dirty="0" smtClean="0"/>
              <a:t>while</a:t>
            </a:r>
            <a:r>
              <a:rPr lang="zh-CN" altLang="en-US" sz="2800" b="1" dirty="0" smtClean="0"/>
              <a:t>的用法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323528" y="2420888"/>
            <a:ext cx="78486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158750">
              <a:tabLst>
                <a:tab pos="142875" algn="l"/>
              </a:tabLst>
            </a:pPr>
            <a:endParaRPr lang="zh-CN" altLang="en-GB" sz="3200" b="0" dirty="0">
              <a:cs typeface="Times New Roman" panose="02020603050405020304" pitchFamily="18" charset="0"/>
            </a:endParaRPr>
          </a:p>
          <a:p>
            <a:pPr marL="342900" indent="-158750" eaLnBrk="0" hangingPunct="0">
              <a:tabLst>
                <a:tab pos="142875" algn="l"/>
              </a:tabLst>
            </a:pPr>
            <a:r>
              <a:rPr lang="zh-CN" altLang="en-GB" sz="3200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①</a:t>
            </a:r>
            <a:r>
              <a:rPr lang="zh-CN" altLang="en-GB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表示并列关系，用</a:t>
            </a:r>
            <a:r>
              <a:rPr lang="en-GB" altLang="zh-C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GB" altLang="zh-CN" sz="3200" dirty="0">
                <a:solidFill>
                  <a:srgbClr val="0000FF"/>
                </a:solidFill>
                <a:cs typeface="Times New Roman" panose="02020603050405020304" pitchFamily="18" charset="0"/>
              </a:rPr>
              <a:t>…</a:t>
            </a:r>
            <a:endParaRPr lang="en-GB" altLang="zh-CN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158750" eaLnBrk="0" hangingPunct="0">
              <a:tabLst>
                <a:tab pos="142875" algn="l"/>
              </a:tabLst>
            </a:pPr>
            <a:endParaRPr lang="en-GB" altLang="zh-CN" sz="3200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marL="342900" indent="-158750" eaLnBrk="0" hangingPunct="0">
              <a:tabLst>
                <a:tab pos="142875" algn="l"/>
              </a:tabLst>
            </a:pPr>
            <a:r>
              <a:rPr lang="en-GB" altLang="zh-CN" sz="3200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②</a:t>
            </a:r>
            <a:r>
              <a:rPr lang="zh-CN" altLang="en-GB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表转折，用</a:t>
            </a:r>
            <a:r>
              <a:rPr lang="en-GB" altLang="zh-C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while</a:t>
            </a:r>
            <a:r>
              <a:rPr lang="en-GB" altLang="zh-CN" sz="3200" dirty="0">
                <a:solidFill>
                  <a:srgbClr val="0000FF"/>
                </a:solidFill>
                <a:cs typeface="Times New Roman" panose="02020603050405020304" pitchFamily="18" charset="0"/>
              </a:rPr>
              <a:t>…</a:t>
            </a:r>
            <a:endParaRPr lang="en-GB" altLang="zh-CN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158750" eaLnBrk="0" hangingPunct="0">
              <a:tabLst>
                <a:tab pos="142875" algn="l"/>
              </a:tabLst>
            </a:pPr>
            <a:endParaRPr lang="en-GB" altLang="zh-CN" sz="3200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marL="342900" indent="-158750" eaLnBrk="0" hangingPunct="0">
              <a:tabLst>
                <a:tab pos="142875" algn="l"/>
              </a:tabLst>
            </a:pPr>
            <a:r>
              <a:rPr lang="en-GB" altLang="zh-CN" sz="3200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③</a:t>
            </a:r>
            <a:r>
              <a:rPr lang="zh-CN" altLang="en-GB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表选择，用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zh-CN" sz="3200" dirty="0">
                <a:solidFill>
                  <a:srgbClr val="0000FF"/>
                </a:solidFill>
                <a:cs typeface="Times New Roman" panose="02020603050405020304" pitchFamily="18" charset="0"/>
              </a:rPr>
              <a:t>…</a:t>
            </a:r>
            <a:endParaRPr lang="en-US" altLang="zh-CN" sz="3200" dirty="0">
              <a:solidFill>
                <a:srgbClr val="0000FF"/>
              </a:solidFill>
            </a:endParaRPr>
          </a:p>
        </p:txBody>
      </p:sp>
      <p:pic>
        <p:nvPicPr>
          <p:cNvPr id="28697" name="Picture 25" descr="u=1366819833,2134216549&amp;fm=21&amp;gp=0_副本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841103"/>
            <a:ext cx="2560637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8" grpId="0"/>
      <p:bldP spid="28677" grpId="0" build="p"/>
      <p:bldP spid="286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6632"/>
            <a:ext cx="8229600" cy="1143000"/>
          </a:xfrm>
          <a:solidFill>
            <a:schemeClr val="bg1">
              <a:alpha val="25098"/>
            </a:schemeClr>
          </a:solidFill>
        </p:spPr>
        <p:txBody>
          <a:bodyPr/>
          <a:lstStyle/>
          <a:p>
            <a:pPr eaLnBrk="1" hangingPunct="1"/>
            <a:r>
              <a:rPr lang="en-US" altLang="zh-CN" sz="2800" b="1" dirty="0" smtClean="0">
                <a:solidFill>
                  <a:srgbClr val="0000FF"/>
                </a:solidFill>
              </a:rPr>
              <a:t>2 Combine the sentences with </a:t>
            </a:r>
            <a:r>
              <a:rPr lang="en-US" altLang="zh-CN" sz="2800" b="1" i="1" dirty="0" smtClean="0">
                <a:solidFill>
                  <a:srgbClr val="0000FF"/>
                </a:solidFill>
              </a:rPr>
              <a:t>or, and, but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 or </a:t>
            </a:r>
            <a:r>
              <a:rPr lang="en-US" altLang="zh-CN" sz="2800" b="1" i="1" dirty="0" smtClean="0">
                <a:solidFill>
                  <a:srgbClr val="0000FF"/>
                </a:solidFill>
              </a:rPr>
              <a:t>while</a:t>
            </a:r>
            <a:r>
              <a:rPr lang="en-US" altLang="zh-CN" sz="2800" b="1" dirty="0" smtClean="0">
                <a:solidFill>
                  <a:srgbClr val="0000FF"/>
                </a:solidFill>
              </a:rPr>
              <a:t>, making some changes if necessary.</a:t>
            </a:r>
            <a:r>
              <a:rPr lang="en-US" altLang="zh-CN" sz="4000" dirty="0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412553"/>
            <a:ext cx="8820150" cy="51847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1. Noise is a kind of pollution. It’s harmful to our hearing.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 smtClean="0"/>
              <a:t>    </a:t>
            </a:r>
            <a:r>
              <a:rPr lang="en-US" altLang="zh-CN" sz="2400" b="1" dirty="0" smtClean="0">
                <a:solidFill>
                  <a:srgbClr val="CC00CC"/>
                </a:solidFill>
              </a:rPr>
              <a:t>Noise is a kind of pollution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and</a:t>
            </a:r>
            <a:r>
              <a:rPr lang="en-US" altLang="zh-CN" sz="2400" b="1" dirty="0" smtClean="0">
                <a:solidFill>
                  <a:srgbClr val="CC00CC"/>
                </a:solidFill>
              </a:rPr>
              <a:t> it’s harmful to our hearing.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2. Work hard. You will fail the exam.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 smtClean="0">
                <a:solidFill>
                  <a:srgbClr val="CC00CC"/>
                </a:solidFill>
              </a:rPr>
              <a:t>    Work hard,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or </a:t>
            </a:r>
            <a:r>
              <a:rPr lang="en-US" altLang="zh-CN" sz="2400" b="1" dirty="0" smtClean="0">
                <a:solidFill>
                  <a:srgbClr val="CC00CC"/>
                </a:solidFill>
              </a:rPr>
              <a:t>you will fail the exam</a:t>
            </a:r>
            <a:r>
              <a:rPr lang="en-US" altLang="zh-CN" sz="2400" b="1" dirty="0" smtClean="0">
                <a:solidFill>
                  <a:srgbClr val="CC00FF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3. Nodding the head means agreement. Shaking the head means disagreement.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 smtClean="0">
                <a:solidFill>
                  <a:srgbClr val="CC00CC"/>
                </a:solidFill>
              </a:rPr>
              <a:t>   Nodding the head means agreement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while/but </a:t>
            </a:r>
            <a:r>
              <a:rPr lang="en-US" altLang="zh-CN" sz="2400" b="1" dirty="0" smtClean="0">
                <a:solidFill>
                  <a:srgbClr val="CC00CC"/>
                </a:solidFill>
              </a:rPr>
              <a:t>shaking the head means disagreement.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4. Hurry up. You will miss the bus.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 smtClean="0">
                <a:solidFill>
                  <a:srgbClr val="CC00FF"/>
                </a:solidFill>
              </a:rPr>
              <a:t>    Hurry up,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or</a:t>
            </a:r>
            <a:r>
              <a:rPr lang="en-US" altLang="zh-CN" sz="2400" b="1" dirty="0" smtClean="0">
                <a:solidFill>
                  <a:srgbClr val="CC00FF"/>
                </a:solidFill>
              </a:rPr>
              <a:t> you will miss the bus.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b="1" dirty="0" smtClean="0"/>
              <a:t>5. He has failed several times . He never </a:t>
            </a:r>
            <a:r>
              <a:rPr lang="en-US" altLang="zh-CN" sz="2400" b="1" u="sng" dirty="0" smtClean="0">
                <a:solidFill>
                  <a:srgbClr val="FF0000"/>
                </a:solidFill>
              </a:rPr>
              <a:t>gives up</a:t>
            </a:r>
            <a:r>
              <a:rPr lang="en-US" altLang="zh-CN" sz="2400" b="1" dirty="0" smtClean="0"/>
              <a:t>.</a:t>
            </a:r>
            <a:r>
              <a:rPr lang="en-US" altLang="zh-CN" sz="2400" b="1" dirty="0" smtClean="0">
                <a:solidFill>
                  <a:srgbClr val="CC00F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 smtClean="0">
                <a:solidFill>
                  <a:srgbClr val="CC00FF"/>
                </a:solidFill>
              </a:rPr>
              <a:t>    He has failed several times,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but</a:t>
            </a:r>
            <a:r>
              <a:rPr lang="en-US" altLang="zh-CN" sz="2400" b="1" dirty="0" smtClean="0">
                <a:solidFill>
                  <a:srgbClr val="CC00FF"/>
                </a:solidFill>
              </a:rPr>
              <a:t> he never gives up.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7235825" y="4437063"/>
            <a:ext cx="1152525" cy="649287"/>
          </a:xfrm>
          <a:prstGeom prst="wedgeEllipseCallout">
            <a:avLst>
              <a:gd name="adj1" fmla="val -77546"/>
              <a:gd name="adj2" fmla="val 839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zh-CN" altLang="en-US" sz="2400"/>
              <a:t>放弃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build="p"/>
      <p:bldP spid="307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748713" cy="1503362"/>
          </a:xfrm>
          <a:noFill/>
          <a:ln>
            <a:solidFill>
              <a:srgbClr val="00FFFF"/>
            </a:solidFill>
            <a:miter lim="800000"/>
          </a:ln>
        </p:spPr>
        <p:txBody>
          <a:bodyPr/>
          <a:lstStyle/>
          <a:p>
            <a:pPr algn="l" eaLnBrk="1" hangingPunct="1"/>
            <a:r>
              <a:rPr lang="en-US" altLang="zh-CN" sz="2800" b="1" smtClean="0">
                <a:solidFill>
                  <a:srgbClr val="800000"/>
                </a:solidFill>
              </a:rPr>
              <a:t>3a Read the table and write the correct letter under each picture. Then sort the garbage based on your own knowledge.</a:t>
            </a:r>
            <a:r>
              <a:rPr lang="en-US" altLang="zh-CN" sz="4000" smtClean="0"/>
              <a:t> </a:t>
            </a:r>
          </a:p>
        </p:txBody>
      </p:sp>
      <p:pic>
        <p:nvPicPr>
          <p:cNvPr id="15364" name="Picture 4" descr="9-2-3-2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388" y="2852738"/>
            <a:ext cx="1301750" cy="1800225"/>
          </a:xfrm>
          <a:noFill/>
        </p:spPr>
      </p:pic>
      <p:pic>
        <p:nvPicPr>
          <p:cNvPr id="15365" name="Picture 5" descr="19-2-2-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0" y="2276475"/>
            <a:ext cx="16700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1275" y="2852738"/>
            <a:ext cx="15732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9-1-42-2a-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1500" y="2276475"/>
            <a:ext cx="1512888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0" y="5300663"/>
            <a:ext cx="180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paper cups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835150" y="4797425"/>
            <a:ext cx="1944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glass bottles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211638" y="5373688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cans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651500" y="4941888"/>
            <a:ext cx="165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</a:rPr>
              <a:t>plastic bags</a:t>
            </a:r>
          </a:p>
        </p:txBody>
      </p:sp>
      <p:pic>
        <p:nvPicPr>
          <p:cNvPr id="15373" name="Picture 13" descr="9-2-3-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51725" y="2852738"/>
            <a:ext cx="1514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631113" y="5000625"/>
            <a:ext cx="1512887" cy="36671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newspapers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9" grpId="0"/>
      <p:bldP spid="15370" grpId="0"/>
      <p:bldP spid="15371" grpId="0"/>
      <p:bldP spid="15372" grpId="0"/>
      <p:bldP spid="1537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368425"/>
          </a:xfrm>
          <a:noFill/>
          <a:ln>
            <a:solidFill>
              <a:srgbClr val="00FFFF"/>
            </a:solidFill>
            <a:miter lim="800000"/>
          </a:ln>
        </p:spPr>
        <p:txBody>
          <a:bodyPr/>
          <a:lstStyle/>
          <a:p>
            <a:pPr algn="l" eaLnBrk="1" hangingPunct="1"/>
            <a:r>
              <a:rPr lang="en-US" altLang="zh-CN" sz="2400" b="1" smtClean="0">
                <a:solidFill>
                  <a:srgbClr val="800000"/>
                </a:solidFill>
              </a:rPr>
              <a:t>3a Read the table and write the correct letter under each picture. Then sort the garbage based on your own knowledge.</a:t>
            </a:r>
            <a:r>
              <a:rPr lang="en-US" altLang="zh-CN" sz="4000" smtClean="0"/>
              <a:t> </a:t>
            </a:r>
          </a:p>
        </p:txBody>
      </p:sp>
      <p:graphicFrame>
        <p:nvGraphicFramePr>
          <p:cNvPr id="32821" name="Group 53"/>
          <p:cNvGraphicFramePr>
            <a:graphicFrameLocks noGrp="1"/>
          </p:cNvGraphicFramePr>
          <p:nvPr>
            <p:ph type="tbl" idx="1"/>
          </p:nvPr>
        </p:nvGraphicFramePr>
        <p:xfrm>
          <a:off x="457200" y="1916113"/>
          <a:ext cx="8229600" cy="4210050"/>
        </p:xfrm>
        <a:graphic>
          <a:graphicData uri="http://schemas.openxmlformats.org/drawingml/2006/table">
            <a:tbl>
              <a:tblPr/>
              <a:tblGrid>
                <a:gridCol w="2962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Type of garbage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Recycled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Reused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Reduced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plastic bags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paper cups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cans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newspapers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glass bottles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822" name="Rectangle 54"/>
          <p:cNvSpPr>
            <a:spLocks noChangeArrowheads="1"/>
          </p:cNvSpPr>
          <p:nvPr/>
        </p:nvSpPr>
        <p:spPr bwMode="auto">
          <a:xfrm>
            <a:off x="5580063" y="2133600"/>
            <a:ext cx="1303337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88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32825" name="Rectangle 57"/>
          <p:cNvSpPr>
            <a:spLocks noChangeArrowheads="1"/>
          </p:cNvSpPr>
          <p:nvPr/>
        </p:nvSpPr>
        <p:spPr bwMode="auto">
          <a:xfrm>
            <a:off x="7092950" y="2852738"/>
            <a:ext cx="13065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88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32826" name="Rectangle 58"/>
          <p:cNvSpPr>
            <a:spLocks noChangeArrowheads="1"/>
          </p:cNvSpPr>
          <p:nvPr/>
        </p:nvSpPr>
        <p:spPr bwMode="auto">
          <a:xfrm>
            <a:off x="3635375" y="3573463"/>
            <a:ext cx="13065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88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32827" name="Rectangle 59"/>
          <p:cNvSpPr>
            <a:spLocks noChangeArrowheads="1"/>
          </p:cNvSpPr>
          <p:nvPr/>
        </p:nvSpPr>
        <p:spPr bwMode="auto">
          <a:xfrm>
            <a:off x="3635375" y="4221163"/>
            <a:ext cx="13065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88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32828" name="Rectangle 60"/>
          <p:cNvSpPr>
            <a:spLocks noChangeArrowheads="1"/>
          </p:cNvSpPr>
          <p:nvPr/>
        </p:nvSpPr>
        <p:spPr bwMode="auto">
          <a:xfrm>
            <a:off x="3635375" y="5013325"/>
            <a:ext cx="13065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880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32831" name="AutoShape 63"/>
          <p:cNvSpPr>
            <a:spLocks noChangeArrowheads="1"/>
          </p:cNvSpPr>
          <p:nvPr/>
        </p:nvSpPr>
        <p:spPr bwMode="auto">
          <a:xfrm>
            <a:off x="827088" y="188913"/>
            <a:ext cx="7200900" cy="1655762"/>
          </a:xfrm>
          <a:prstGeom prst="cloudCallout">
            <a:avLst>
              <a:gd name="adj1" fmla="val 26014"/>
              <a:gd name="adj2" fmla="val 214718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 sz="2800">
                <a:solidFill>
                  <a:srgbClr val="FF6600"/>
                </a:solidFill>
              </a:rPr>
              <a:t>3b Listen to the conversation and check your answers in 3a. </a:t>
            </a:r>
          </a:p>
        </p:txBody>
      </p:sp>
      <p:pic>
        <p:nvPicPr>
          <p:cNvPr id="49" name="p44-3b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857250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2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2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3282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3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67658" fill="hold"/>
                                        <p:tgtEl>
                                          <p:spTgt spid="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audio>
              <p:cMediaNode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"/>
                </p:tgtEl>
              </p:cMediaNode>
            </p:audio>
          </p:childTnLst>
        </p:cTn>
      </p:par>
    </p:tnLst>
    <p:bldLst>
      <p:bldP spid="32773" grpId="0" animBg="1"/>
      <p:bldP spid="32773" grpId="1" animBg="1"/>
      <p:bldP spid="32773" grpId="2" animBg="1"/>
      <p:bldP spid="32822" grpId="0"/>
      <p:bldP spid="32825" grpId="0"/>
      <p:bldP spid="32826" grpId="0"/>
      <p:bldP spid="32827" grpId="0"/>
      <p:bldP spid="32828" grpId="0"/>
      <p:bldP spid="328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1692275" y="4292600"/>
            <a:ext cx="4535488" cy="2233613"/>
          </a:xfrm>
          <a:prstGeom prst="cloudCallout">
            <a:avLst>
              <a:gd name="adj1" fmla="val -53745"/>
              <a:gd name="adj2" fmla="val -6194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/>
              <a:t>Wow! We’ve got so much garbage! Soft drink cans, lunch boxes, plastic bottles, batteries, waste paper, paper bags and cups,…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276" y="980728"/>
            <a:ext cx="8460680" cy="941388"/>
          </a:xfrm>
        </p:spPr>
        <p:txBody>
          <a:bodyPr/>
          <a:lstStyle/>
          <a:p>
            <a:pPr algn="l" eaLnBrk="1" hangingPunct="1"/>
            <a:r>
              <a:rPr lang="en-US" altLang="zh-CN" sz="2800" b="1" dirty="0" smtClean="0">
                <a:solidFill>
                  <a:schemeClr val="tx1"/>
                </a:solidFill>
              </a:rPr>
              <a:t>4 Suppose you will have a Clean-up Day. Work in groups and find out the garbage. Then sort them based on 3a and talk about them.</a:t>
            </a:r>
            <a:r>
              <a:rPr lang="en-US" altLang="zh-CN" sz="4000" dirty="0" smtClean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172245"/>
            <a:ext cx="8229600" cy="154076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990000"/>
                </a:solidFill>
              </a:rPr>
              <a:t>A: I think lunch boxes should be reused. 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990000"/>
                </a:solidFill>
              </a:rPr>
              <a:t>B: What about waste paper ? 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990000"/>
                </a:solidFill>
              </a:rPr>
              <a:t>A: I think… </a:t>
            </a:r>
          </a:p>
        </p:txBody>
      </p:sp>
      <p:pic>
        <p:nvPicPr>
          <p:cNvPr id="34820" name="Picture 4" descr="2-3-3a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5904" y="2708920"/>
            <a:ext cx="3098800" cy="200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 descr="2-3-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156" y="3495849"/>
            <a:ext cx="405130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482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 animBg="1"/>
      <p:bldP spid="34818" grpId="0"/>
      <p:bldP spid="348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idx="1"/>
          </p:nvPr>
        </p:nvSpPr>
        <p:spPr>
          <a:xfrm>
            <a:off x="539552" y="1916832"/>
            <a:ext cx="8229600" cy="4525963"/>
          </a:xfrm>
          <a:solidFill>
            <a:schemeClr val="bg1">
              <a:alpha val="58823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b="1" dirty="0" smtClean="0">
                <a:solidFill>
                  <a:srgbClr val="CC00CC"/>
                </a:solidFill>
              </a:rPr>
              <a:t>We learn: </a:t>
            </a:r>
            <a:r>
              <a:rPr lang="en-GB" altLang="zh-CN" sz="2400" dirty="0" smtClean="0">
                <a:solidFill>
                  <a:srgbClr val="990000"/>
                </a:solidFill>
              </a:rPr>
              <a:t>1.Some words:  nod, agreement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 smtClean="0">
                <a:solidFill>
                  <a:srgbClr val="990000"/>
                </a:solidFill>
              </a:rPr>
              <a:t>                 2.Some phrases</a:t>
            </a:r>
            <a:r>
              <a:rPr lang="zh-CN" altLang="en-GB" sz="2400" dirty="0" smtClean="0">
                <a:solidFill>
                  <a:srgbClr val="990000"/>
                </a:solidFill>
              </a:rPr>
              <a:t>：</a:t>
            </a:r>
            <a:r>
              <a:rPr lang="en-GB" altLang="zh-CN" sz="2400" dirty="0" smtClean="0">
                <a:solidFill>
                  <a:srgbClr val="990000"/>
                </a:solidFill>
              </a:rPr>
              <a:t>give up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 smtClean="0">
                <a:solidFill>
                  <a:srgbClr val="990000"/>
                </a:solidFill>
              </a:rPr>
              <a:t>                 3. Some sentences: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 smtClean="0">
                <a:solidFill>
                  <a:srgbClr val="990000"/>
                </a:solidFill>
              </a:rPr>
              <a:t>                  </a:t>
            </a:r>
            <a:r>
              <a:rPr lang="en-GB" altLang="zh-CN" sz="2400" dirty="0" smtClean="0"/>
              <a:t>(1) We should reduce the waste we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 smtClean="0"/>
              <a:t>                      produce.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 smtClean="0"/>
              <a:t>                  (2)Recycling can protect the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 smtClean="0"/>
              <a:t>                      environment, and it can save money, too.</a:t>
            </a:r>
            <a:r>
              <a:rPr lang="en-GB" altLang="zh-CN" sz="2400" dirty="0" smtClean="0">
                <a:solidFill>
                  <a:srgbClr val="99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 smtClean="0"/>
              <a:t> </a:t>
            </a:r>
            <a:r>
              <a:rPr lang="en-GB" altLang="zh-CN" sz="2400" b="1" dirty="0" smtClean="0">
                <a:solidFill>
                  <a:srgbClr val="CC00CC"/>
                </a:solidFill>
              </a:rPr>
              <a:t>We can:</a:t>
            </a:r>
            <a:r>
              <a:rPr lang="en-GB" altLang="zh-CN" sz="2400" dirty="0" smtClean="0">
                <a:solidFill>
                  <a:srgbClr val="990000"/>
                </a:solidFill>
              </a:rPr>
              <a:t>1.Use the compound sentences with </a:t>
            </a:r>
            <a:r>
              <a:rPr lang="en-GB" altLang="zh-CN" sz="2400" i="1" dirty="0" smtClean="0">
                <a:solidFill>
                  <a:srgbClr val="990000"/>
                </a:solidFill>
              </a:rPr>
              <a:t>or, and, but</a:t>
            </a:r>
            <a:r>
              <a:rPr lang="en-GB" altLang="zh-CN" sz="2400" dirty="0" smtClean="0">
                <a:solidFill>
                  <a:srgbClr val="99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 smtClean="0">
                <a:solidFill>
                  <a:srgbClr val="990000"/>
                </a:solidFill>
              </a:rPr>
              <a:t>                  and </a:t>
            </a:r>
            <a:r>
              <a:rPr lang="en-GB" altLang="zh-CN" sz="2400" i="1" dirty="0" smtClean="0">
                <a:solidFill>
                  <a:srgbClr val="990000"/>
                </a:solidFill>
              </a:rPr>
              <a:t>while.</a:t>
            </a:r>
            <a:endParaRPr lang="zh-CN" altLang="en-GB" sz="2400" i="1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 smtClean="0">
                <a:solidFill>
                  <a:srgbClr val="990000"/>
                </a:solidFill>
              </a:rPr>
              <a:t>               2.Talk about environmental protection.</a:t>
            </a:r>
            <a:r>
              <a:rPr lang="en-GB" altLang="zh-CN" sz="2400" dirty="0" smtClean="0"/>
              <a:t> </a:t>
            </a:r>
            <a:endParaRPr lang="en-US" altLang="zh-CN" sz="2400" dirty="0" smtClean="0"/>
          </a:p>
          <a:p>
            <a:pPr eaLnBrk="1" hangingPunct="1">
              <a:lnSpc>
                <a:spcPct val="90000"/>
              </a:lnSpc>
            </a:pPr>
            <a:endParaRPr lang="en-US" altLang="zh-CN" sz="2400" dirty="0" smtClean="0">
              <a:solidFill>
                <a:srgbClr val="FF0000"/>
              </a:solidFill>
            </a:endParaRPr>
          </a:p>
        </p:txBody>
      </p:sp>
      <p:sp>
        <p:nvSpPr>
          <p:cNvPr id="35845" name="WordArt 5"/>
          <p:cNvSpPr>
            <a:spLocks noChangeArrowheads="1" noChangeShapeType="1" noTextEdit="1"/>
          </p:cNvSpPr>
          <p:nvPr/>
        </p:nvSpPr>
        <p:spPr bwMode="auto">
          <a:xfrm>
            <a:off x="2123728" y="811612"/>
            <a:ext cx="4313237" cy="738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Summary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58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 animBg="1"/>
      <p:bldP spid="358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564904"/>
            <a:ext cx="7740650" cy="26642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Read 1a.</a:t>
            </a:r>
          </a:p>
          <a:p>
            <a:pPr marL="0" indent="0" eaLnBrk="1" hangingPunct="1"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Memorize the useful expressions  and key sentences which we learn today.</a:t>
            </a:r>
          </a:p>
          <a:p>
            <a:pPr marL="0" indent="0" eaLnBrk="1" hangingPunct="1"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Finish Section A in your workbook.</a:t>
            </a:r>
          </a:p>
          <a:p>
            <a:pPr marL="0" indent="0" eaLnBrk="1" hangingPunct="1"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Preview Section B. </a:t>
            </a:r>
          </a:p>
        </p:txBody>
      </p:sp>
      <p:sp>
        <p:nvSpPr>
          <p:cNvPr id="20483" name="WordArt 5"/>
          <p:cNvSpPr>
            <a:spLocks noChangeArrowheads="1" noChangeShapeType="1" noTextEdit="1"/>
          </p:cNvSpPr>
          <p:nvPr/>
        </p:nvSpPr>
        <p:spPr bwMode="auto">
          <a:xfrm>
            <a:off x="2195736" y="908720"/>
            <a:ext cx="4379913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noFill/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Assignment</a:t>
            </a:r>
            <a:endParaRPr lang="zh-CN" altLang="en-US" sz="3600" kern="10" dirty="0">
              <a:ln w="19050">
                <a:noFill/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图片1_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484313"/>
            <a:ext cx="3273425" cy="2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zh-CN" sz="4000" b="1" dirty="0" smtClean="0"/>
              <a:t>Do you know how these kinds of pollution affect our environment?</a:t>
            </a:r>
            <a:r>
              <a:rPr lang="en-GB" altLang="zh-CN" sz="4000" dirty="0" smtClean="0"/>
              <a:t> </a:t>
            </a:r>
            <a:endParaRPr lang="en-US" altLang="zh-CN" sz="4000" dirty="0" smtClean="0"/>
          </a:p>
        </p:txBody>
      </p:sp>
      <p:pic>
        <p:nvPicPr>
          <p:cNvPr id="3079" name="Picture 7" descr="u=1328187974,2123535391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349500"/>
            <a:ext cx="3087688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u=2832666918,1275847702&amp;fm=23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3284538"/>
            <a:ext cx="33337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u=1059689210,2553172622&amp;fm=23&amp;gp=0_副本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67400" y="4365625"/>
            <a:ext cx="3097213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 descr="u=1708567237,2913957900&amp;fm=23&amp;gp=0_副本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95963" y="1412875"/>
            <a:ext cx="2881312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 descr="u=374388779,773058361&amp;fm=23&amp;gp=0_副本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9388" y="4713288"/>
            <a:ext cx="3240087" cy="214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zh-CN" sz="4000" b="1" smtClean="0"/>
              <a:t>What should we do to improve our environment?</a:t>
            </a:r>
            <a:r>
              <a:rPr lang="en-GB" altLang="zh-CN" sz="4000" smtClean="0"/>
              <a:t> </a:t>
            </a:r>
            <a:endParaRPr lang="en-US" altLang="zh-CN" sz="4000" smtClean="0"/>
          </a:p>
        </p:txBody>
      </p:sp>
      <p:pic>
        <p:nvPicPr>
          <p:cNvPr id="4101" name="Picture 5" descr="u=702295488,2957155201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569" y="1537494"/>
            <a:ext cx="36004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u=1373690119,2563814891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7" y="4014267"/>
            <a:ext cx="3241675" cy="24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u=706062168,1258022131&amp;fm=21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1484313"/>
            <a:ext cx="3673475" cy="23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 descr="u=2793508410,1730026267&amp;fm=23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313" y="4005263"/>
            <a:ext cx="3382962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u=28272369,947217700&amp;fm=0&amp;gp=1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476375" y="1472059"/>
            <a:ext cx="2160588" cy="1812925"/>
          </a:xfrm>
          <a:noFill/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476375" y="3419698"/>
            <a:ext cx="46815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33CC"/>
                </a:solidFill>
              </a:rPr>
              <a:t>What do they mean?</a:t>
            </a:r>
          </a:p>
        </p:txBody>
      </p:sp>
      <p:pic>
        <p:nvPicPr>
          <p:cNvPr id="20487" name="Picture 7" descr="u=1030800108,540376262&amp;fm=23&amp;gp=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1269430"/>
            <a:ext cx="2233612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 descr="u=1354226328,2658868150&amp;fm=23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4005263"/>
            <a:ext cx="2447925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755650" y="650776"/>
            <a:ext cx="72993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altLang="zh-CN" sz="4400" dirty="0">
                <a:solidFill>
                  <a:srgbClr val="FF6600"/>
                </a:solidFill>
              </a:rPr>
              <a:t>Are you a greener person?</a:t>
            </a:r>
            <a:endParaRPr lang="en-US" altLang="zh-CN" sz="4400" dirty="0">
              <a:solidFill>
                <a:srgbClr val="FF6600"/>
              </a:solidFill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4427538" y="4715098"/>
            <a:ext cx="43211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chemeClr val="accent2"/>
                </a:solidFill>
              </a:rPr>
              <a:t>Which day is the World Environment Day?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97" grpId="0"/>
      <p:bldP spid="204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smtClean="0">
                <a:solidFill>
                  <a:schemeClr val="accent2"/>
                </a:solidFill>
              </a:rPr>
              <a:t>Can you sort the garbage?</a:t>
            </a:r>
          </a:p>
        </p:txBody>
      </p:sp>
      <p:pic>
        <p:nvPicPr>
          <p:cNvPr id="36867" name="Picture 3" descr="u=2869088799,1864087053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84313"/>
            <a:ext cx="799147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8229600" cy="941388"/>
          </a:xfrm>
        </p:spPr>
        <p:txBody>
          <a:bodyPr/>
          <a:lstStyle/>
          <a:p>
            <a:pPr eaLnBrk="1" hangingPunct="1"/>
            <a:r>
              <a:rPr lang="en-GB" altLang="zh-CN" sz="4000" b="1" dirty="0" smtClean="0">
                <a:solidFill>
                  <a:srgbClr val="CC00FF"/>
                </a:solidFill>
              </a:rPr>
              <a:t>What can we do at home to protect the environment?</a:t>
            </a:r>
            <a:r>
              <a:rPr lang="en-GB" altLang="zh-CN" sz="4000" dirty="0" smtClean="0"/>
              <a:t> </a:t>
            </a:r>
            <a:endParaRPr lang="en-US" altLang="zh-CN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133600"/>
            <a:ext cx="8229600" cy="32686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600" b="1" dirty="0" smtClean="0">
                <a:solidFill>
                  <a:schemeClr val="hlink"/>
                </a:solidFill>
              </a:rPr>
              <a:t>We should reduce the waste we produce.</a:t>
            </a:r>
          </a:p>
          <a:p>
            <a:pPr eaLnBrk="1" hangingPunct="1">
              <a:buFontTx/>
              <a:buNone/>
            </a:pPr>
            <a:r>
              <a:rPr lang="en-US" altLang="zh-CN" sz="3600" b="1" dirty="0" smtClean="0">
                <a:solidFill>
                  <a:schemeClr val="hlink"/>
                </a:solidFill>
              </a:rPr>
              <a:t> For example, we should use both sides </a:t>
            </a:r>
          </a:p>
          <a:p>
            <a:pPr eaLnBrk="1" hangingPunct="1">
              <a:buFontTx/>
              <a:buNone/>
            </a:pPr>
            <a:r>
              <a:rPr lang="en-US" altLang="zh-CN" sz="3600" b="1" dirty="0" smtClean="0">
                <a:solidFill>
                  <a:schemeClr val="hlink"/>
                </a:solidFill>
              </a:rPr>
              <a:t>of paper and reuse plastic bags.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51160"/>
            <a:ext cx="8713788" cy="1143000"/>
          </a:xfrm>
        </p:spPr>
        <p:txBody>
          <a:bodyPr/>
          <a:lstStyle/>
          <a:p>
            <a:pPr algn="l" eaLnBrk="1" hangingPunct="1"/>
            <a:r>
              <a:rPr lang="en-US" altLang="zh-CN" sz="3600" b="1" dirty="0" smtClean="0">
                <a:solidFill>
                  <a:srgbClr val="FF0000"/>
                </a:solidFill>
              </a:rPr>
              <a:t>Listen to 1a again and answer the questions</a:t>
            </a:r>
            <a:r>
              <a:rPr lang="en-US" altLang="zh-CN" sz="3600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43597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b="1" dirty="0" smtClean="0">
                <a:solidFill>
                  <a:srgbClr val="800000"/>
                </a:solidFill>
              </a:rPr>
              <a:t>(1) Who is working for an organization that protects the environment?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b="1" dirty="0" smtClean="0">
                <a:solidFill>
                  <a:srgbClr val="800000"/>
                </a:solidFill>
              </a:rPr>
              <a:t>    </a:t>
            </a:r>
            <a:r>
              <a:rPr lang="en-GB" altLang="zh-CN" sz="2400" b="1" dirty="0" smtClean="0">
                <a:solidFill>
                  <a:srgbClr val="000066"/>
                </a:solidFill>
              </a:rPr>
              <a:t>Jane.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b="1" dirty="0" smtClean="0">
                <a:solidFill>
                  <a:srgbClr val="800000"/>
                </a:solidFill>
              </a:rPr>
              <a:t>(2) What’s her main job?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b="1" dirty="0" smtClean="0">
                <a:solidFill>
                  <a:srgbClr val="000066"/>
                </a:solidFill>
              </a:rPr>
              <a:t>    Her main job is to help spread the message about protecting the environment.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b="1" dirty="0" smtClean="0">
                <a:solidFill>
                  <a:srgbClr val="800000"/>
                </a:solidFill>
              </a:rPr>
              <a:t>(3) Should we use both sides of paper?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zh-CN" sz="2400" b="1" dirty="0" smtClean="0">
                <a:solidFill>
                  <a:srgbClr val="800000"/>
                </a:solidFill>
              </a:rPr>
              <a:t>    </a:t>
            </a:r>
            <a:r>
              <a:rPr lang="en-GB" altLang="zh-CN" sz="2400" b="1" dirty="0" smtClean="0">
                <a:solidFill>
                  <a:srgbClr val="000066"/>
                </a:solidFill>
              </a:rPr>
              <a:t>Yes, we should.</a:t>
            </a:r>
            <a:endParaRPr lang="en-US" altLang="zh-CN" sz="2400" b="1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 smtClean="0">
                <a:solidFill>
                  <a:srgbClr val="800000"/>
                </a:solidFill>
              </a:rPr>
              <a:t>(4) Why is the recycling useful?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 dirty="0" smtClean="0">
                <a:solidFill>
                  <a:srgbClr val="800000"/>
                </a:solidFill>
              </a:rPr>
              <a:t>    </a:t>
            </a:r>
            <a:r>
              <a:rPr lang="en-US" altLang="zh-CN" sz="2400" b="1" dirty="0" smtClean="0">
                <a:solidFill>
                  <a:srgbClr val="000066"/>
                </a:solidFill>
              </a:rPr>
              <a:t>It can protect the environment, and it can save money, too. </a:t>
            </a:r>
          </a:p>
        </p:txBody>
      </p:sp>
      <p:pic>
        <p:nvPicPr>
          <p:cNvPr id="6" name="p43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88" y="260648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8" dur="702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6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7170" grpId="0"/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1805" y="360364"/>
            <a:ext cx="8198668" cy="1143000"/>
          </a:xfrm>
        </p:spPr>
        <p:txBody>
          <a:bodyPr/>
          <a:lstStyle/>
          <a:p>
            <a:pPr algn="l" eaLnBrk="1" hangingPunct="1"/>
            <a:r>
              <a:rPr lang="en-US" altLang="zh-CN" sz="3600" b="1" dirty="0" smtClean="0">
                <a:solidFill>
                  <a:srgbClr val="0000FF"/>
                </a:solidFill>
              </a:rPr>
              <a:t>1b Listen to 1a and complete the  table.</a:t>
            </a:r>
            <a:r>
              <a:rPr lang="en-US" altLang="zh-CN" sz="3600" dirty="0" smtClean="0">
                <a:solidFill>
                  <a:srgbClr val="0000FF"/>
                </a:solidFill>
              </a:rPr>
              <a:t> </a:t>
            </a:r>
          </a:p>
        </p:txBody>
      </p:sp>
      <p:graphicFrame>
        <p:nvGraphicFramePr>
          <p:cNvPr id="25636" name="Group 36"/>
          <p:cNvGraphicFramePr>
            <a:graphicFrameLocks noGrp="1"/>
          </p:cNvGraphicFramePr>
          <p:nvPr>
            <p:ph type="tbl" idx="1"/>
          </p:nvPr>
        </p:nvGraphicFramePr>
        <p:xfrm>
          <a:off x="540048" y="1844824"/>
          <a:ext cx="8229600" cy="4525963"/>
        </p:xfrm>
        <a:graphic>
          <a:graphicData uri="http://schemas.openxmlformats.org/drawingml/2006/table">
            <a:tbl>
              <a:tblPr/>
              <a:tblGrid>
                <a:gridCol w="346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48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An interview with Jane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where Jane works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 an   ________________ to 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 Jane is doing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helping ________________ about protecting the environment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we can do at home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________________ we produce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students can do at school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collect __________ and soft drink cans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5447011" y="2711599"/>
            <a:ext cx="259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organization 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007148" y="3097362"/>
            <a:ext cx="3889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protect the environment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5302548" y="3673624"/>
            <a:ext cx="3240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spread the message</a:t>
            </a:r>
            <a:r>
              <a:rPr lang="en-US" altLang="zh-CN" b="0"/>
              <a:t> 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078586" y="4610249"/>
            <a:ext cx="295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reduce the waste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4942186" y="5473849"/>
            <a:ext cx="266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</a:rPr>
              <a:t>waste paper</a:t>
            </a:r>
          </a:p>
        </p:txBody>
      </p:sp>
      <p:pic>
        <p:nvPicPr>
          <p:cNvPr id="29" name="p43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189038"/>
            <a:ext cx="50958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70218" fill="hold"/>
                                        <p:tgtEl>
                                          <p:spTgt spid="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</p:childTnLst>
        </p:cTn>
      </p:par>
    </p:tnLst>
    <p:bldLst>
      <p:bldP spid="25602" grpId="0"/>
      <p:bldP spid="25632" grpId="0"/>
      <p:bldP spid="25633" grpId="0"/>
      <p:bldP spid="25634" grpId="0"/>
      <p:bldP spid="25637" grpId="0"/>
      <p:bldP spid="256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8"/>
          <p:cNvSpPr>
            <a:spLocks noChangeArrowheads="1"/>
          </p:cNvSpPr>
          <p:nvPr/>
        </p:nvSpPr>
        <p:spPr bwMode="auto">
          <a:xfrm>
            <a:off x="4859338" y="5373688"/>
            <a:ext cx="1943100" cy="936625"/>
          </a:xfrm>
          <a:prstGeom prst="cloudCallout">
            <a:avLst>
              <a:gd name="adj1" fmla="val 51144"/>
              <a:gd name="adj2" fmla="val -131185"/>
            </a:avLst>
          </a:prstGeom>
          <a:solidFill>
            <a:srgbClr val="FF0000"/>
          </a:solidFill>
          <a:ln w="9525">
            <a:solidFill>
              <a:srgbClr val="FFFF00"/>
            </a:solidFill>
            <a:round/>
          </a:ln>
        </p:spPr>
        <p:txBody>
          <a:bodyPr/>
          <a:lstStyle/>
          <a:p>
            <a:pPr algn="ctr"/>
            <a:endParaRPr lang="zh-CN" altLang="zh-CN" b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941388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00"/>
                </a:solidFill>
              </a:rPr>
              <a:t>Key words</a:t>
            </a:r>
            <a:r>
              <a:rPr lang="en-US" altLang="zh-CN" dirty="0" smtClean="0"/>
              <a:t>  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/>
              <a:t>1.work for an organization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/>
              <a:t>2.help spread the message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/>
              <a:t>3.the three R’s ---reduce, reuse and recycle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/>
              <a:t>4.reduce the waste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/>
              <a:t>5.reuse plastic bags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/>
              <a:t>6.recycle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/>
              <a:t>7.encourage sb. to do </a:t>
            </a:r>
            <a:r>
              <a:rPr lang="en-US" altLang="zh-CN" dirty="0" err="1" smtClean="0"/>
              <a:t>sth</a:t>
            </a:r>
            <a:r>
              <a:rPr lang="en-US" altLang="zh-CN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/>
              <a:t>8.sort 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292725" y="5589588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/>
              <a:t>Retell it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蓝色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蓝色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961</Words>
  <Application>Microsoft Office PowerPoint</Application>
  <PresentationFormat>全屏显示(4:3)</PresentationFormat>
  <Paragraphs>141</Paragraphs>
  <Slides>19</Slides>
  <Notes>1</Notes>
  <HiddenSlides>0</HiddenSlides>
  <MMClips>3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Times New Roman</vt:lpstr>
      <vt:lpstr>WWW.2PPT.COM
</vt:lpstr>
      <vt:lpstr>What can we do at home to protect the environment? </vt:lpstr>
      <vt:lpstr>Do you know how these kinds of pollution affect our environment? </vt:lpstr>
      <vt:lpstr>What should we do to improve our environment? </vt:lpstr>
      <vt:lpstr>PowerPoint 演示文稿</vt:lpstr>
      <vt:lpstr>Can you sort the garbage?</vt:lpstr>
      <vt:lpstr>What can we do at home to protect the environment? </vt:lpstr>
      <vt:lpstr>Listen to 1a again and answer the questions.</vt:lpstr>
      <vt:lpstr>1b Listen to 1a and complete the  table. </vt:lpstr>
      <vt:lpstr>Key words   </vt:lpstr>
      <vt:lpstr>1c Read 1a and complete the sentences. </vt:lpstr>
      <vt:lpstr>PowerPoint 演示文稿</vt:lpstr>
      <vt:lpstr>PowerPoint 演示文稿</vt:lpstr>
      <vt:lpstr>并  列  句</vt:lpstr>
      <vt:lpstr>2 Combine the sentences with or, and, but or while, making some changes if necessary. </vt:lpstr>
      <vt:lpstr>3a Read the table and write the correct letter under each picture. Then sort the garbage based on your own knowledge. </vt:lpstr>
      <vt:lpstr>3a Read the table and write the correct letter under each picture. Then sort the garbage based on your own knowledge. </vt:lpstr>
      <vt:lpstr>4 Suppose you will have a Clean-up Day. Work in groups and find out the garbage. Then sort them based on 3a and talk about them.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2014-02-13T12:11:00Z</dcterms:created>
  <dcterms:modified xsi:type="dcterms:W3CDTF">2023-01-16T21:20:33Z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F70C416BDBEB4DABA0923070E48B4EDC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