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1" r:id="rId3"/>
    <p:sldId id="278" r:id="rId4"/>
    <p:sldId id="280" r:id="rId5"/>
    <p:sldId id="260" r:id="rId6"/>
    <p:sldId id="302" r:id="rId7"/>
    <p:sldId id="308" r:id="rId8"/>
    <p:sldId id="303" r:id="rId9"/>
    <p:sldId id="287" r:id="rId10"/>
    <p:sldId id="304" r:id="rId11"/>
    <p:sldId id="288" r:id="rId12"/>
    <p:sldId id="298" r:id="rId13"/>
    <p:sldId id="289" r:id="rId14"/>
    <p:sldId id="290" r:id="rId15"/>
    <p:sldId id="305" r:id="rId16"/>
    <p:sldId id="307" r:id="rId17"/>
    <p:sldId id="271" r:id="rId18"/>
    <p:sldId id="306" r:id="rId19"/>
    <p:sldId id="272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乘法的初步认识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635646"/>
            <a:ext cx="9144000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乘法的初步认识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1385900" y="647858"/>
            <a:ext cx="265200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</a:t>
            </a:r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内乘法（</a:t>
            </a:r>
            <a:r>
              <a:rPr lang="zh-CN" altLang="en-US" sz="2800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8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30" y="569315"/>
            <a:ext cx="132581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3181339" y="439749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2" name="标题 1"/>
          <p:cNvSpPr txBox="1"/>
          <p:nvPr/>
        </p:nvSpPr>
        <p:spPr>
          <a:xfrm>
            <a:off x="1983291" y="2914286"/>
            <a:ext cx="2429296" cy="5032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（  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（  ）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朵</a:t>
            </a:r>
          </a:p>
        </p:txBody>
      </p:sp>
      <p:sp>
        <p:nvSpPr>
          <p:cNvPr id="45" name="文本框 10245"/>
          <p:cNvSpPr txBox="1">
            <a:spLocks noChangeArrowheads="1"/>
          </p:cNvSpPr>
          <p:nvPr/>
        </p:nvSpPr>
        <p:spPr bwMode="auto">
          <a:xfrm>
            <a:off x="755576" y="1678039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标题 1"/>
          <p:cNvSpPr txBox="1"/>
          <p:nvPr/>
        </p:nvSpPr>
        <p:spPr bwMode="auto">
          <a:xfrm>
            <a:off x="1331640" y="3345767"/>
            <a:ext cx="179863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加法算式：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89492" y="1720843"/>
            <a:ext cx="35047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2368790" y="2889452"/>
            <a:ext cx="358775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3371437" y="2889452"/>
            <a:ext cx="4318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2808461" y="3777814"/>
            <a:ext cx="252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2843808" y="3345767"/>
            <a:ext cx="252095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 =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8" name="标题 1"/>
          <p:cNvSpPr txBox="1"/>
          <p:nvPr/>
        </p:nvSpPr>
        <p:spPr bwMode="auto">
          <a:xfrm>
            <a:off x="1333153" y="3939134"/>
            <a:ext cx="17272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乘法算式：</a:t>
            </a:r>
          </a:p>
        </p:txBody>
      </p:sp>
      <p:sp>
        <p:nvSpPr>
          <p:cNvPr id="73" name="矩形 72"/>
          <p:cNvSpPr/>
          <p:nvPr/>
        </p:nvSpPr>
        <p:spPr>
          <a:xfrm>
            <a:off x="2850258" y="399868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3210625" y="3972068"/>
            <a:ext cx="1728489" cy="433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628133" y="399868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406008" y="399868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标题 3"/>
          <p:cNvSpPr>
            <a:spLocks noGrp="1" noChangeArrowheads="1"/>
          </p:cNvSpPr>
          <p:nvPr/>
        </p:nvSpPr>
        <p:spPr bwMode="auto">
          <a:xfrm>
            <a:off x="2859021" y="3968012"/>
            <a:ext cx="396000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3636896" y="3968012"/>
            <a:ext cx="396000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4291708" y="3968010"/>
            <a:ext cx="647700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362699" y="397828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标题 3"/>
          <p:cNvSpPr>
            <a:spLocks noGrp="1" noChangeArrowheads="1"/>
          </p:cNvSpPr>
          <p:nvPr/>
        </p:nvSpPr>
        <p:spPr bwMode="auto">
          <a:xfrm>
            <a:off x="4788024" y="3939904"/>
            <a:ext cx="2440433" cy="433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140574" y="397828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918453" y="3978288"/>
            <a:ext cx="411163" cy="4333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5362699" y="3965978"/>
            <a:ext cx="396000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6140574" y="3965978"/>
            <a:ext cx="396000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6" name="标题 3"/>
          <p:cNvSpPr>
            <a:spLocks noGrp="1" noChangeArrowheads="1"/>
          </p:cNvSpPr>
          <p:nvPr/>
        </p:nvSpPr>
        <p:spPr bwMode="auto">
          <a:xfrm>
            <a:off x="6789491" y="3965979"/>
            <a:ext cx="679450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7" grpId="0"/>
      <p:bldP spid="51" grpId="0"/>
      <p:bldP spid="52" grpId="0"/>
      <p:bldP spid="56" grpId="0"/>
      <p:bldP spid="58" grpId="0"/>
      <p:bldP spid="73" grpId="0" animBg="1"/>
      <p:bldP spid="74" grpId="0"/>
      <p:bldP spid="75" grpId="0" animBg="1"/>
      <p:bldP spid="76" grpId="0" animBg="1"/>
      <p:bldP spid="77" grpId="0"/>
      <p:bldP spid="78" grpId="0"/>
      <p:bldP spid="79" grpId="0"/>
      <p:bldP spid="80" grpId="0" animBg="1"/>
      <p:bldP spid="81" grpId="0"/>
      <p:bldP spid="82" grpId="0" animBg="1"/>
      <p:bldP spid="83" grpId="0" animBg="1"/>
      <p:bldP spid="84" grpId="0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标题 1"/>
          <p:cNvSpPr txBox="1"/>
          <p:nvPr/>
        </p:nvSpPr>
        <p:spPr bwMode="auto">
          <a:xfrm>
            <a:off x="764122" y="1824989"/>
            <a:ext cx="532859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r>
              <a:rPr lang="zh-CN" altLang="en-US" sz="2400" b="1" kern="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先用   摆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一摆，再写出算式。</a:t>
            </a:r>
          </a:p>
        </p:txBody>
      </p:sp>
      <p:sp>
        <p:nvSpPr>
          <p:cNvPr id="27" name="椭圆 26"/>
          <p:cNvSpPr/>
          <p:nvPr/>
        </p:nvSpPr>
        <p:spPr bwMode="auto">
          <a:xfrm>
            <a:off x="2123409" y="1924945"/>
            <a:ext cx="360363" cy="358775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标题 1"/>
          <p:cNvSpPr txBox="1"/>
          <p:nvPr/>
        </p:nvSpPr>
        <p:spPr bwMode="auto">
          <a:xfrm>
            <a:off x="1053047" y="2448879"/>
            <a:ext cx="4248150" cy="50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b="1" kern="0" spc="6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(</a:t>
            </a:r>
            <a:r>
              <a:rPr lang="en-US" altLang="zh-CN" sz="2400" kern="0" spc="6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b="1" kern="0" spc="6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)</a:t>
            </a:r>
            <a:r>
              <a:rPr lang="zh-CN" altLang="en-US" sz="2400" b="1" kern="0" spc="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每堆摆</a:t>
            </a:r>
            <a:r>
              <a:rPr lang="en-US" altLang="zh-CN" sz="2400" kern="0" spc="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kern="0" spc="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个，摆</a:t>
            </a:r>
            <a:r>
              <a:rPr lang="en-US" altLang="zh-CN" sz="2400" kern="0" spc="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kern="0" spc="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堆。</a:t>
            </a:r>
          </a:p>
        </p:txBody>
      </p:sp>
      <p:sp>
        <p:nvSpPr>
          <p:cNvPr id="29" name="标题 3"/>
          <p:cNvSpPr>
            <a:spLocks noGrp="1" noChangeArrowheads="1"/>
          </p:cNvSpPr>
          <p:nvPr/>
        </p:nvSpPr>
        <p:spPr bwMode="auto">
          <a:xfrm>
            <a:off x="1797584" y="3458528"/>
            <a:ext cx="158273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加法算式：</a:t>
            </a:r>
            <a:endParaRPr lang="zh-CN" altLang="en-US" sz="24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1797584" y="4083149"/>
            <a:ext cx="158273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乘法算式：</a:t>
            </a:r>
            <a:endParaRPr lang="zh-CN" altLang="en-US" sz="24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58097" y="4130039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标题 3"/>
          <p:cNvSpPr>
            <a:spLocks noGrp="1" noChangeArrowheads="1"/>
          </p:cNvSpPr>
          <p:nvPr/>
        </p:nvSpPr>
        <p:spPr bwMode="auto">
          <a:xfrm>
            <a:off x="3707904" y="4023055"/>
            <a:ext cx="4752528" cy="530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35972" y="4130039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13847" y="4130039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751097" y="411629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570985" y="4130039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3358097" y="4119113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4135972" y="4119113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4766209" y="4119113"/>
            <a:ext cx="67945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5731916" y="4119113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6573297" y="4119113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7269451" y="4119113"/>
            <a:ext cx="574675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364634" y="4130039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3429534" y="3914139"/>
            <a:ext cx="288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3500972" y="3444941"/>
            <a:ext cx="259174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 =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845213" y="3048952"/>
            <a:ext cx="358775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277013" y="3048952"/>
            <a:ext cx="360363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708813" y="3048952"/>
            <a:ext cx="360363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3535897" y="3048952"/>
            <a:ext cx="360362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3967697" y="3048952"/>
            <a:ext cx="360362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4401087" y="3048952"/>
            <a:ext cx="358775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5156738" y="3048952"/>
            <a:ext cx="360363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5588538" y="3048952"/>
            <a:ext cx="360363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6021922" y="3048952"/>
            <a:ext cx="358775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6885522" y="3048952"/>
            <a:ext cx="360362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7317322" y="3048952"/>
            <a:ext cx="360362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7749122" y="3048952"/>
            <a:ext cx="360362" cy="360362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5" grpId="0"/>
      <p:bldP spid="54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827152" y="2958473"/>
            <a:ext cx="1655763" cy="358775"/>
            <a:chOff x="1403722" y="2403772"/>
            <a:chExt cx="1655763" cy="358775"/>
          </a:xfrm>
        </p:grpSpPr>
        <p:sp>
          <p:nvSpPr>
            <p:cNvPr id="27" name="椭圆 26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1" name="标题 1"/>
          <p:cNvSpPr txBox="1"/>
          <p:nvPr/>
        </p:nvSpPr>
        <p:spPr bwMode="auto">
          <a:xfrm>
            <a:off x="683568" y="1779662"/>
            <a:ext cx="4824214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2. </a:t>
            </a:r>
            <a:r>
              <a:rPr lang="zh-CN" altLang="en-US" sz="2400" b="1" kern="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先用   摆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一摆，再写出算式。</a:t>
            </a:r>
          </a:p>
        </p:txBody>
      </p:sp>
      <p:sp>
        <p:nvSpPr>
          <p:cNvPr id="32" name="椭圆 31"/>
          <p:cNvSpPr/>
          <p:nvPr/>
        </p:nvSpPr>
        <p:spPr bwMode="auto">
          <a:xfrm>
            <a:off x="1907385" y="1889202"/>
            <a:ext cx="360363" cy="358775"/>
          </a:xfrm>
          <a:prstGeom prst="ellipse">
            <a:avLst/>
          </a:prstGeom>
          <a:solidFill>
            <a:srgbClr val="FF5050">
              <a:alpha val="50000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标题 1"/>
          <p:cNvSpPr txBox="1"/>
          <p:nvPr/>
        </p:nvSpPr>
        <p:spPr bwMode="auto">
          <a:xfrm>
            <a:off x="972493" y="2403552"/>
            <a:ext cx="4248150" cy="50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b="1" kern="0" spc="60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(</a:t>
            </a:r>
            <a:r>
              <a:rPr lang="en-US" altLang="zh-CN" sz="2400" kern="0" spc="6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kern="0" spc="60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)</a:t>
            </a:r>
            <a:r>
              <a:rPr lang="zh-CN" altLang="en-US" sz="2400" b="1" kern="0" spc="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每堆</a:t>
            </a:r>
            <a:r>
              <a:rPr lang="zh-CN" altLang="en-US" sz="2400" b="1" kern="0" spc="20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摆</a:t>
            </a:r>
            <a:r>
              <a:rPr lang="en-US" altLang="zh-CN" sz="2400" kern="0" spc="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kern="0" spc="20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</a:t>
            </a:r>
            <a:r>
              <a:rPr lang="zh-CN" altLang="en-US" sz="2400" b="1" kern="0" spc="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，</a:t>
            </a:r>
            <a:r>
              <a:rPr lang="zh-CN" altLang="en-US" sz="2400" b="1" kern="0" spc="20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摆</a:t>
            </a:r>
            <a:r>
              <a:rPr lang="en-US" altLang="zh-CN" sz="2400" kern="0" spc="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kern="0" spc="20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堆</a:t>
            </a:r>
            <a:r>
              <a:rPr lang="zh-CN" altLang="en-US" sz="2400" b="1" kern="0" spc="2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。</a:t>
            </a:r>
          </a:p>
        </p:txBody>
      </p:sp>
      <p:sp>
        <p:nvSpPr>
          <p:cNvPr id="34" name="标题 3"/>
          <p:cNvSpPr>
            <a:spLocks noGrp="1" noChangeArrowheads="1"/>
          </p:cNvSpPr>
          <p:nvPr/>
        </p:nvSpPr>
        <p:spPr bwMode="auto">
          <a:xfrm>
            <a:off x="1717030" y="3413201"/>
            <a:ext cx="158273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加法算式：</a:t>
            </a:r>
            <a:endParaRPr lang="zh-CN" altLang="en-US" sz="24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1717030" y="4037822"/>
            <a:ext cx="158273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乘法算式：</a:t>
            </a:r>
            <a:endParaRPr lang="zh-CN" altLang="en-US" sz="24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77543" y="408471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3627350" y="3977728"/>
            <a:ext cx="4752528" cy="530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055418" y="408471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833293" y="408471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670543" y="407096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490431" y="408471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3277543" y="4073786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4055418" y="4073786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4685655" y="4073786"/>
            <a:ext cx="67945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5651362" y="4073786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6492743" y="4073786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1" name="标题 3"/>
          <p:cNvSpPr>
            <a:spLocks noGrp="1" noChangeArrowheads="1"/>
          </p:cNvSpPr>
          <p:nvPr/>
        </p:nvSpPr>
        <p:spPr bwMode="auto">
          <a:xfrm>
            <a:off x="7188897" y="4073786"/>
            <a:ext cx="574675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284080" y="4084712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3348980" y="3868812"/>
            <a:ext cx="288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3420418" y="3399613"/>
            <a:ext cx="259174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= 12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915597" y="2958473"/>
            <a:ext cx="1655763" cy="358775"/>
            <a:chOff x="1403722" y="2403772"/>
            <a:chExt cx="1655763" cy="358775"/>
          </a:xfrm>
        </p:grpSpPr>
        <p:sp>
          <p:nvSpPr>
            <p:cNvPr id="66" name="椭圆 65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004039" y="2958473"/>
            <a:ext cx="1655763" cy="358775"/>
            <a:chOff x="1403722" y="2403772"/>
            <a:chExt cx="1655763" cy="358775"/>
          </a:xfrm>
        </p:grpSpPr>
        <p:sp>
          <p:nvSpPr>
            <p:cNvPr id="75" name="椭圆 74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  <p:bldP spid="37" grpId="0"/>
      <p:bldP spid="38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3600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flipV="1">
            <a:off x="1331644" y="3901020"/>
            <a:ext cx="6519923" cy="432048"/>
          </a:xfrm>
          <a:prstGeom prst="wedgeRoundRectCallout">
            <a:avLst>
              <a:gd name="adj1" fmla="val 37815"/>
              <a:gd name="adj2" fmla="val -78911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1403687" y="3862139"/>
            <a:ext cx="6553015" cy="50981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还能摆出几个几？先摆一摆，再说出乘法算式。</a:t>
            </a:r>
          </a:p>
        </p:txBody>
      </p:sp>
      <p:sp>
        <p:nvSpPr>
          <p:cNvPr id="28" name="标题 1"/>
          <p:cNvSpPr txBox="1"/>
          <p:nvPr/>
        </p:nvSpPr>
        <p:spPr bwMode="auto">
          <a:xfrm>
            <a:off x="1187301" y="1894427"/>
            <a:ext cx="12239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kern="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kern="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</a:t>
            </a:r>
            <a:r>
              <a:rPr lang="en-US" altLang="zh-CN" sz="2400" kern="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kern="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：</a:t>
            </a:r>
            <a:endParaRPr lang="zh-CN" altLang="en-US" sz="2400" kern="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9" name="标题 1"/>
          <p:cNvSpPr txBox="1"/>
          <p:nvPr/>
        </p:nvSpPr>
        <p:spPr bwMode="auto">
          <a:xfrm>
            <a:off x="1187301" y="2686589"/>
            <a:ext cx="12239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kern="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kern="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</a:t>
            </a:r>
            <a:r>
              <a:rPr lang="en-US" altLang="zh-CN" sz="2400" kern="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kern="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：</a:t>
            </a:r>
            <a:endParaRPr lang="zh-CN" altLang="en-US" sz="2400" kern="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0" name="标题 3"/>
          <p:cNvSpPr>
            <a:spLocks noGrp="1" noChangeArrowheads="1"/>
          </p:cNvSpPr>
          <p:nvPr/>
        </p:nvSpPr>
        <p:spPr bwMode="auto">
          <a:xfrm>
            <a:off x="3060554" y="3285059"/>
            <a:ext cx="3743325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195913" y="1989931"/>
            <a:ext cx="1223963" cy="360362"/>
            <a:chOff x="1629185" y="2472888"/>
            <a:chExt cx="1223963" cy="360362"/>
          </a:xfrm>
        </p:grpSpPr>
        <p:sp>
          <p:nvSpPr>
            <p:cNvPr id="32" name="椭圆 31"/>
            <p:cNvSpPr/>
            <p:nvPr/>
          </p:nvSpPr>
          <p:spPr>
            <a:xfrm>
              <a:off x="1629185" y="2472888"/>
              <a:ext cx="358775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0609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4927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756086" y="1989931"/>
            <a:ext cx="1223963" cy="360362"/>
            <a:chOff x="1629185" y="2472888"/>
            <a:chExt cx="1223963" cy="360362"/>
          </a:xfrm>
        </p:grpSpPr>
        <p:sp>
          <p:nvSpPr>
            <p:cNvPr id="39" name="椭圆 38"/>
            <p:cNvSpPr/>
            <p:nvPr/>
          </p:nvSpPr>
          <p:spPr>
            <a:xfrm>
              <a:off x="1629185" y="2472888"/>
              <a:ext cx="358775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20609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4927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316259" y="1989931"/>
            <a:ext cx="1223963" cy="360362"/>
            <a:chOff x="1629185" y="2472888"/>
            <a:chExt cx="1223963" cy="360362"/>
          </a:xfrm>
        </p:grpSpPr>
        <p:sp>
          <p:nvSpPr>
            <p:cNvPr id="43" name="椭圆 42"/>
            <p:cNvSpPr/>
            <p:nvPr/>
          </p:nvSpPr>
          <p:spPr>
            <a:xfrm>
              <a:off x="1629185" y="2472888"/>
              <a:ext cx="358775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20609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4927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876433" y="1989931"/>
            <a:ext cx="1223963" cy="360362"/>
            <a:chOff x="1629185" y="2472888"/>
            <a:chExt cx="1223963" cy="360362"/>
          </a:xfrm>
        </p:grpSpPr>
        <p:sp>
          <p:nvSpPr>
            <p:cNvPr id="47" name="椭圆 46"/>
            <p:cNvSpPr/>
            <p:nvPr/>
          </p:nvSpPr>
          <p:spPr>
            <a:xfrm>
              <a:off x="1629185" y="2472888"/>
              <a:ext cx="358775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20609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492785" y="2472888"/>
              <a:ext cx="360363" cy="360362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95913" y="2765429"/>
            <a:ext cx="1655763" cy="358775"/>
            <a:chOff x="1403722" y="2403772"/>
            <a:chExt cx="1655763" cy="358775"/>
          </a:xfrm>
        </p:grpSpPr>
        <p:sp>
          <p:nvSpPr>
            <p:cNvPr id="51" name="椭圆 50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320273" y="2765429"/>
            <a:ext cx="1655763" cy="358775"/>
            <a:chOff x="1403722" y="2403772"/>
            <a:chExt cx="1655763" cy="358775"/>
          </a:xfrm>
        </p:grpSpPr>
        <p:sp>
          <p:nvSpPr>
            <p:cNvPr id="56" name="椭圆 55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444633" y="2765429"/>
            <a:ext cx="1655763" cy="358775"/>
            <a:chOff x="1403722" y="2403772"/>
            <a:chExt cx="1655763" cy="358775"/>
          </a:xfrm>
        </p:grpSpPr>
        <p:sp>
          <p:nvSpPr>
            <p:cNvPr id="61" name="椭圆 60"/>
            <p:cNvSpPr/>
            <p:nvPr/>
          </p:nvSpPr>
          <p:spPr>
            <a:xfrm>
              <a:off x="1403722" y="2403772"/>
              <a:ext cx="358775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8355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2673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2699122" y="2403772"/>
              <a:ext cx="360363" cy="358775"/>
            </a:xfrm>
            <a:prstGeom prst="ellipse">
              <a:avLst/>
            </a:prstGeom>
            <a:solidFill>
              <a:srgbClr val="FF5050">
                <a:alpha val="50000"/>
              </a:srgbClr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755749" y="1917925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208809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标题 1"/>
          <p:cNvSpPr txBox="1"/>
          <p:nvPr/>
        </p:nvSpPr>
        <p:spPr bwMode="auto">
          <a:xfrm>
            <a:off x="755576" y="1821187"/>
            <a:ext cx="5113288" cy="57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r>
              <a:rPr lang="zh-CN" altLang="en-US" sz="2400" b="1" kern="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读</a:t>
            </a: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乘法算式，再说出乘数和积。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089647" y="2470125"/>
            <a:ext cx="18004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4×4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3256585" y="2470125"/>
            <a:ext cx="18004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5×6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5423524" y="2470125"/>
            <a:ext cx="18004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6×5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＝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标题 3"/>
          <p:cNvSpPr>
            <a:spLocks noGrp="1" noChangeArrowheads="1"/>
          </p:cNvSpPr>
          <p:nvPr/>
        </p:nvSpPr>
        <p:spPr bwMode="auto">
          <a:xfrm>
            <a:off x="1156821" y="2931791"/>
            <a:ext cx="318839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标题 3"/>
          <p:cNvSpPr>
            <a:spLocks noGrp="1" noChangeArrowheads="1"/>
          </p:cNvSpPr>
          <p:nvPr/>
        </p:nvSpPr>
        <p:spPr bwMode="auto">
          <a:xfrm>
            <a:off x="1691680" y="2965766"/>
            <a:ext cx="28733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标题 3"/>
          <p:cNvSpPr>
            <a:spLocks noGrp="1" noChangeArrowheads="1"/>
          </p:cNvSpPr>
          <p:nvPr/>
        </p:nvSpPr>
        <p:spPr bwMode="auto">
          <a:xfrm>
            <a:off x="828080" y="3219053"/>
            <a:ext cx="79159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</a:p>
        </p:txBody>
      </p:sp>
      <p:sp>
        <p:nvSpPr>
          <p:cNvPr id="39" name="标题 3"/>
          <p:cNvSpPr>
            <a:spLocks noGrp="1" noChangeArrowheads="1"/>
          </p:cNvSpPr>
          <p:nvPr/>
        </p:nvSpPr>
        <p:spPr bwMode="auto">
          <a:xfrm>
            <a:off x="1475656" y="3219053"/>
            <a:ext cx="7921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</a:p>
        </p:txBody>
      </p:sp>
      <p:sp>
        <p:nvSpPr>
          <p:cNvPr id="40" name="标题 3"/>
          <p:cNvSpPr>
            <a:spLocks noGrp="1" noChangeArrowheads="1"/>
          </p:cNvSpPr>
          <p:nvPr/>
        </p:nvSpPr>
        <p:spPr bwMode="auto">
          <a:xfrm>
            <a:off x="2267744" y="3219053"/>
            <a:ext cx="36004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</a:t>
            </a:r>
          </a:p>
        </p:txBody>
      </p:sp>
      <p:sp>
        <p:nvSpPr>
          <p:cNvPr id="41" name="标题 3"/>
          <p:cNvSpPr>
            <a:spLocks noGrp="1" noChangeArrowheads="1"/>
          </p:cNvSpPr>
          <p:nvPr/>
        </p:nvSpPr>
        <p:spPr bwMode="auto">
          <a:xfrm>
            <a:off x="2339752" y="2931791"/>
            <a:ext cx="288454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3275860" y="2931791"/>
            <a:ext cx="318839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3851920" y="2931791"/>
            <a:ext cx="28733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3007308" y="3219053"/>
            <a:ext cx="79159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3635896" y="3219053"/>
            <a:ext cx="7921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4427984" y="3219053"/>
            <a:ext cx="36004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</a:t>
            </a: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4499992" y="2931791"/>
            <a:ext cx="288454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5416614" y="2931791"/>
            <a:ext cx="318839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5992676" y="2931791"/>
            <a:ext cx="28733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5148064" y="3219053"/>
            <a:ext cx="79159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5776652" y="3219053"/>
            <a:ext cx="7921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6568740" y="3219053"/>
            <a:ext cx="36004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</a:t>
            </a:r>
          </a:p>
        </p:txBody>
      </p:sp>
      <p:sp>
        <p:nvSpPr>
          <p:cNvPr id="73" name="标题 3"/>
          <p:cNvSpPr>
            <a:spLocks noGrp="1" noChangeArrowheads="1"/>
          </p:cNvSpPr>
          <p:nvPr/>
        </p:nvSpPr>
        <p:spPr bwMode="auto">
          <a:xfrm>
            <a:off x="6640748" y="2931791"/>
            <a:ext cx="288454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0" grpId="0"/>
      <p:bldP spid="4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113589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标题 1"/>
          <p:cNvSpPr txBox="1"/>
          <p:nvPr/>
        </p:nvSpPr>
        <p:spPr bwMode="auto">
          <a:xfrm>
            <a:off x="755576" y="1923679"/>
            <a:ext cx="684148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kern="0" spc="1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kern="0" spc="1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乘</a:t>
            </a:r>
            <a:r>
              <a:rPr lang="en-US" altLang="zh-CN" sz="2400" kern="0" spc="1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kern="0" spc="1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写作</a:t>
            </a:r>
            <a:r>
              <a:rPr lang="zh-CN" altLang="en-US" sz="2400" kern="0" spc="1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      </a:t>
            </a:r>
            <a:r>
              <a:rPr lang="zh-CN" altLang="en-US" sz="2400" b="1" kern="0" spc="10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，</a:t>
            </a:r>
            <a:r>
              <a:rPr lang="en-US" altLang="zh-CN" sz="2400" kern="0" spc="1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kern="0" spc="1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乘</a:t>
            </a:r>
            <a:r>
              <a:rPr lang="en-US" altLang="zh-CN" sz="2400" kern="0" spc="1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kern="0" spc="10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写</a:t>
            </a:r>
            <a:r>
              <a:rPr lang="zh-CN" altLang="en-US" sz="2400" b="1" kern="0" spc="10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作</a:t>
            </a:r>
            <a:r>
              <a:rPr lang="zh-CN" altLang="en-US" sz="2400" kern="0" spc="10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      </a:t>
            </a:r>
            <a:r>
              <a:rPr lang="zh-CN" altLang="en-US" sz="2400" b="1" kern="0" spc="10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。</a:t>
            </a:r>
            <a:endParaRPr lang="zh-CN" altLang="en-US" sz="2400" b="1" kern="0" spc="1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627806" y="2391360"/>
            <a:ext cx="1368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5437579" y="2391360"/>
            <a:ext cx="1368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800961" y="1962350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2×6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682214" y="1962350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6×2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113589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标题 1"/>
          <p:cNvSpPr txBox="1"/>
          <p:nvPr/>
        </p:nvSpPr>
        <p:spPr bwMode="auto">
          <a:xfrm>
            <a:off x="755576" y="1671960"/>
            <a:ext cx="684148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buFontTx/>
              <a:buNone/>
              <a:defRPr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下面哪些算式能写成乘法，写一写</a:t>
            </a:r>
            <a:r>
              <a:rPr lang="zh-CN" altLang="en-US" sz="2400" b="1" kern="0" spc="10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。</a:t>
            </a:r>
            <a:endParaRPr lang="zh-CN" altLang="en-US" sz="2400" b="1" kern="0" spc="10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2807895" y="2571750"/>
            <a:ext cx="1368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026547" y="2110087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2×5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55576" y="2211712"/>
            <a:ext cx="156966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2+2+2+2+2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2807895" y="3262213"/>
            <a:ext cx="1368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843808" y="2794103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不能写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55580" y="2902175"/>
            <a:ext cx="6463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2+3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843539" y="3910285"/>
            <a:ext cx="136842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062191" y="3448622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4×4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91220" y="3550247"/>
            <a:ext cx="12618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4+4+4+4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12" grpId="0"/>
      <p:bldP spid="14" grpId="0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2071686"/>
            <a:ext cx="487146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我们认识了乘法。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2720846"/>
            <a:ext cx="6624736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求几个相同加数的和，用乘法计算比较简便。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1331640" y="2098108"/>
            <a:ext cx="5183188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相加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，可以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计算，写成：</a:t>
            </a:r>
          </a:p>
        </p:txBody>
      </p:sp>
      <p:sp>
        <p:nvSpPr>
          <p:cNvPr id="10" name="标题 3"/>
          <p:cNvSpPr>
            <a:spLocks noGrp="1" noChangeArrowheads="1"/>
          </p:cNvSpPr>
          <p:nvPr/>
        </p:nvSpPr>
        <p:spPr bwMode="auto">
          <a:xfrm>
            <a:off x="1835696" y="2518180"/>
            <a:ext cx="47511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4    2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×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2195839" y="2518178"/>
            <a:ext cx="3603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2195839" y="2528480"/>
            <a:ext cx="3603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2195518" y="2817281"/>
            <a:ext cx="3603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1908498" y="3033305"/>
            <a:ext cx="8636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乘号</a:t>
            </a: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4411812" y="2783456"/>
            <a:ext cx="318839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5218937" y="2745677"/>
            <a:ext cx="28733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4132095" y="3033305"/>
            <a:ext cx="79159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4984464" y="3033305"/>
            <a:ext cx="7921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5935426" y="3033305"/>
            <a:ext cx="36004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</a:t>
            </a: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5984650" y="2783456"/>
            <a:ext cx="288454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标题 3"/>
          <p:cNvSpPr>
            <a:spLocks noGrp="1" noChangeArrowheads="1"/>
          </p:cNvSpPr>
          <p:nvPr/>
        </p:nvSpPr>
        <p:spPr bwMode="auto">
          <a:xfrm>
            <a:off x="1331640" y="3436664"/>
            <a:ext cx="5975276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读作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乘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读作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乘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1" grpId="1"/>
      <p:bldP spid="11" grpId="2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149606" y="1673247"/>
            <a:ext cx="46085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从补充习题中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0522" y="3147816"/>
            <a:ext cx="1009150" cy="1265255"/>
          </a:xfrm>
          <a:prstGeom prst="rect">
            <a:avLst/>
          </a:prstGeom>
        </p:spPr>
      </p:pic>
      <p:pic>
        <p:nvPicPr>
          <p:cNvPr id="34" name="图片 33" descr="1-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05100" y="1100234"/>
            <a:ext cx="5271156" cy="2213541"/>
          </a:xfrm>
          <a:prstGeom prst="rect">
            <a:avLst/>
          </a:prstGeom>
        </p:spPr>
      </p:pic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1907704" y="3535430"/>
            <a:ext cx="5904656" cy="490023"/>
          </a:xfrm>
          <a:prstGeom prst="wedgeRoundRectCallout">
            <a:avLst>
              <a:gd name="adj1" fmla="val -54758"/>
              <a:gd name="adj2" fmla="val -40295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兔和鸡比一比，谁多谁少？你是怎么比的？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34" name="图片 33" descr="1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05100" y="1100234"/>
            <a:ext cx="5271156" cy="2213541"/>
          </a:xfrm>
          <a:prstGeom prst="rect">
            <a:avLst/>
          </a:prstGeom>
        </p:spPr>
      </p:pic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1115616" y="3535430"/>
            <a:ext cx="6192688" cy="908529"/>
          </a:xfrm>
          <a:prstGeom prst="wedgeRoundRectCallout">
            <a:avLst>
              <a:gd name="adj1" fmla="val 53104"/>
              <a:gd name="adj2" fmla="val -40295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鸡多，兔子少。兔有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组，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鸡有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组，每组鸡还比兔多。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96336" y="2629547"/>
            <a:ext cx="622259" cy="1598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20"/>
          <p:cNvSpPr txBox="1"/>
          <p:nvPr/>
        </p:nvSpPr>
        <p:spPr>
          <a:xfrm>
            <a:off x="7722353" y="13795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八五折</a:t>
            </a:r>
            <a:endParaRPr kumimoji="1"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6300196" y="3046560"/>
            <a:ext cx="2508783" cy="677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103636" y="1993644"/>
            <a:ext cx="882898" cy="126525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363088" y="3698187"/>
            <a:ext cx="6264696" cy="1055748"/>
            <a:chOff x="251520" y="2427734"/>
            <a:chExt cx="6480720" cy="648072"/>
          </a:xfrm>
        </p:grpSpPr>
        <p:sp>
          <p:nvSpPr>
            <p:cNvPr id="36" name="矩形 35"/>
            <p:cNvSpPr/>
            <p:nvPr/>
          </p:nvSpPr>
          <p:spPr>
            <a:xfrm>
              <a:off x="251520" y="2427734"/>
              <a:ext cx="6480720" cy="648072"/>
            </a:xfrm>
            <a:prstGeom prst="rect">
              <a:avLst/>
            </a:prstGeom>
            <a:solidFill>
              <a:srgbClr val="FDD3E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3082179" y="2427734"/>
              <a:ext cx="0" cy="648072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4355976" y="4053321"/>
            <a:ext cx="1944216" cy="648072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 flipH="1">
            <a:off x="2172265" y="4058227"/>
            <a:ext cx="1696460" cy="576000"/>
          </a:xfrm>
          <a:prstGeom prst="wedgeRoundRectCallout">
            <a:avLst>
              <a:gd name="adj1" fmla="val 58306"/>
              <a:gd name="adj2" fmla="val -6584"/>
              <a:gd name="adj3" fmla="val 16667"/>
            </a:avLst>
          </a:prstGeom>
          <a:solidFill>
            <a:srgbClr val="C3EAB8"/>
          </a:solidFill>
          <a:ln w="9525">
            <a:solidFill>
              <a:srgbClr val="68A828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4" name="图片 63" descr="1-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80180" y="1100234"/>
            <a:ext cx="5271156" cy="2213541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6691679" y="915568"/>
            <a:ext cx="2290934" cy="936104"/>
            <a:chOff x="6300191" y="1131590"/>
            <a:chExt cx="2117295" cy="936104"/>
          </a:xfrm>
        </p:grpSpPr>
        <p:sp>
          <p:nvSpPr>
            <p:cNvPr id="71" name="AutoShape 12"/>
            <p:cNvSpPr>
              <a:spLocks noChangeArrowheads="1"/>
            </p:cNvSpPr>
            <p:nvPr/>
          </p:nvSpPr>
          <p:spPr bwMode="auto">
            <a:xfrm flipV="1">
              <a:off x="6372200" y="1275606"/>
              <a:ext cx="1800200" cy="648072"/>
            </a:xfrm>
            <a:prstGeom prst="wedgeRoundRectCallout">
              <a:avLst>
                <a:gd name="adj1" fmla="val 37419"/>
                <a:gd name="adj2" fmla="val -75286"/>
                <a:gd name="adj3" fmla="val 16667"/>
              </a:avLst>
            </a:prstGeom>
            <a:solidFill>
              <a:srgbClr val="FFFFCC"/>
            </a:solidFill>
            <a:ln w="9525">
              <a:solidFill>
                <a:srgbClr val="FF6600"/>
              </a:solidFill>
              <a:miter lim="800000"/>
            </a:ln>
            <a:effectLst/>
          </p:spPr>
          <p:txBody>
            <a:bodyPr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0" name="标题 3"/>
            <p:cNvSpPr txBox="1">
              <a:spLocks noChangeArrowheads="1"/>
            </p:cNvSpPr>
            <p:nvPr/>
          </p:nvSpPr>
          <p:spPr>
            <a:xfrm>
              <a:off x="6300191" y="1131590"/>
              <a:ext cx="2117295" cy="9361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j-cs"/>
                </a:rPr>
                <a:t>兔有几个</a:t>
              </a: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j-cs"/>
                </a:rPr>
                <a:t>只？鸡有几个</a:t>
              </a: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j-cs"/>
                </a:rPr>
                <a:t>只？</a:t>
              </a:r>
            </a:p>
          </p:txBody>
        </p:sp>
      </p:grpSp>
      <p:sp>
        <p:nvSpPr>
          <p:cNvPr id="73" name="标题 3"/>
          <p:cNvSpPr txBox="1">
            <a:spLocks noChangeArrowheads="1"/>
          </p:cNvSpPr>
          <p:nvPr/>
        </p:nvSpPr>
        <p:spPr bwMode="auto">
          <a:xfrm>
            <a:off x="2717792" y="987576"/>
            <a:ext cx="1150937" cy="457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</a:t>
            </a:r>
            <a:r>
              <a:rPr lang="en-US" altLang="zh-CN" sz="2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只</a:t>
            </a:r>
            <a:endParaRPr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3468416" y="2365485"/>
            <a:ext cx="1111379" cy="7920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5412629" y="1568491"/>
            <a:ext cx="936104" cy="52114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2820340" y="1346116"/>
            <a:ext cx="900000" cy="5275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标题 3"/>
          <p:cNvSpPr txBox="1">
            <a:spLocks noChangeArrowheads="1"/>
          </p:cNvSpPr>
          <p:nvPr/>
        </p:nvSpPr>
        <p:spPr bwMode="auto">
          <a:xfrm>
            <a:off x="5292080" y="1131592"/>
            <a:ext cx="1282704" cy="4320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4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标题 3"/>
          <p:cNvSpPr txBox="1">
            <a:spLocks noChangeArrowheads="1"/>
          </p:cNvSpPr>
          <p:nvPr/>
        </p:nvSpPr>
        <p:spPr bwMode="auto">
          <a:xfrm>
            <a:off x="3535514" y="1987873"/>
            <a:ext cx="1229042" cy="367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24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endParaRPr lang="zh-CN" altLang="en-US" sz="2400" b="1" noProof="1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491909" y="1538002"/>
            <a:ext cx="1256427" cy="623648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标题 3"/>
          <p:cNvSpPr txBox="1">
            <a:spLocks noChangeArrowheads="1"/>
          </p:cNvSpPr>
          <p:nvPr/>
        </p:nvSpPr>
        <p:spPr bwMode="auto">
          <a:xfrm>
            <a:off x="1439654" y="1131590"/>
            <a:ext cx="1260138" cy="456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</a:t>
            </a:r>
            <a:r>
              <a:rPr lang="en-US" altLang="zh-CN" sz="2400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只</a:t>
            </a:r>
            <a:endParaRPr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2100264" y="2233656"/>
            <a:ext cx="1224137" cy="1008112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标题 3"/>
          <p:cNvSpPr txBox="1">
            <a:spLocks noChangeArrowheads="1"/>
          </p:cNvSpPr>
          <p:nvPr/>
        </p:nvSpPr>
        <p:spPr bwMode="auto">
          <a:xfrm>
            <a:off x="1308172" y="2499744"/>
            <a:ext cx="1409616" cy="441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400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4116484" y="1339070"/>
            <a:ext cx="864096" cy="606555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标题 3"/>
          <p:cNvSpPr txBox="1">
            <a:spLocks noChangeArrowheads="1"/>
          </p:cNvSpPr>
          <p:nvPr/>
        </p:nvSpPr>
        <p:spPr bwMode="auto">
          <a:xfrm>
            <a:off x="3923932" y="915566"/>
            <a:ext cx="1336501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400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5124596" y="2118917"/>
            <a:ext cx="1224136" cy="936104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标题 3"/>
          <p:cNvSpPr txBox="1">
            <a:spLocks noChangeArrowheads="1"/>
          </p:cNvSpPr>
          <p:nvPr/>
        </p:nvSpPr>
        <p:spPr bwMode="auto">
          <a:xfrm>
            <a:off x="5177730" y="2965921"/>
            <a:ext cx="1116087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400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kern="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标题 3"/>
          <p:cNvSpPr>
            <a:spLocks noGrp="1" noChangeArrowheads="1"/>
          </p:cNvSpPr>
          <p:nvPr/>
        </p:nvSpPr>
        <p:spPr bwMode="auto">
          <a:xfrm>
            <a:off x="1331640" y="3731122"/>
            <a:ext cx="2736304" cy="308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（只）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8" name="标题 3"/>
          <p:cNvSpPr>
            <a:spLocks noGrp="1" noChangeArrowheads="1"/>
          </p:cNvSpPr>
          <p:nvPr/>
        </p:nvSpPr>
        <p:spPr bwMode="auto">
          <a:xfrm>
            <a:off x="2172269" y="4003523"/>
            <a:ext cx="1696456" cy="702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相加得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，兔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9" name="标题 3"/>
          <p:cNvSpPr>
            <a:spLocks noGrp="1" noChangeArrowheads="1"/>
          </p:cNvSpPr>
          <p:nvPr/>
        </p:nvSpPr>
        <p:spPr bwMode="auto">
          <a:xfrm>
            <a:off x="4427984" y="4083918"/>
            <a:ext cx="2064764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en-US" sz="2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相加得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，鸡有</a:t>
            </a:r>
            <a:r>
              <a:rPr lang="en-US" altLang="zh-CN" sz="2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只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标题 3"/>
          <p:cNvSpPr>
            <a:spLocks noGrp="1" noChangeArrowheads="1"/>
          </p:cNvSpPr>
          <p:nvPr/>
        </p:nvSpPr>
        <p:spPr bwMode="auto">
          <a:xfrm>
            <a:off x="1308172" y="3211224"/>
            <a:ext cx="5616624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兔有多少只？怎样计算？鸡有多少只呢？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804116" y="1107659"/>
            <a:ext cx="360000" cy="405585"/>
            <a:chOff x="719592" y="1018103"/>
            <a:chExt cx="360000" cy="405585"/>
          </a:xfrm>
        </p:grpSpPr>
        <p:pic>
          <p:nvPicPr>
            <p:cNvPr id="94" name="Picture 6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94"/>
            <p:cNvSpPr txBox="1"/>
            <p:nvPr/>
          </p:nvSpPr>
          <p:spPr>
            <a:xfrm>
              <a:off x="791580" y="1023578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96" name="标题 3"/>
          <p:cNvSpPr>
            <a:spLocks noGrp="1" noChangeArrowheads="1"/>
          </p:cNvSpPr>
          <p:nvPr/>
        </p:nvSpPr>
        <p:spPr bwMode="auto">
          <a:xfrm>
            <a:off x="4139952" y="3731122"/>
            <a:ext cx="2952328" cy="308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（只）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73" grpId="0"/>
      <p:bldP spid="74" grpId="0" bldLvl="0" animBg="1"/>
      <p:bldP spid="75" grpId="0" bldLvl="0" animBg="1"/>
      <p:bldP spid="76" grpId="0" bldLvl="0" animBg="1"/>
      <p:bldP spid="77" grpId="0"/>
      <p:bldP spid="78" grpId="0"/>
      <p:bldP spid="79" grpId="0" bldLvl="0" animBg="1"/>
      <p:bldP spid="80" grpId="0"/>
      <p:bldP spid="81" grpId="0" bldLvl="0" animBg="1"/>
      <p:bldP spid="82" grpId="0"/>
      <p:bldP spid="83" grpId="0" bldLvl="0" animBg="1"/>
      <p:bldP spid="84" grpId="0"/>
      <p:bldP spid="85" grpId="0" bldLvl="0" animBg="1"/>
      <p:bldP spid="86" grpId="0"/>
      <p:bldP spid="87" grpId="0"/>
      <p:bldP spid="88" grpId="0"/>
      <p:bldP spid="89" grpId="0"/>
      <p:bldP spid="90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11540" y="633009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4093637" y="1164525"/>
            <a:ext cx="575493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8" y="771550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标题 3"/>
          <p:cNvSpPr>
            <a:spLocks noGrp="1" noChangeArrowheads="1"/>
          </p:cNvSpPr>
          <p:nvPr/>
        </p:nvSpPr>
        <p:spPr bwMode="auto">
          <a:xfrm>
            <a:off x="2015776" y="1329230"/>
            <a:ext cx="319405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摆一摆，填一填。</a:t>
            </a:r>
          </a:p>
        </p:txBody>
      </p: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2159792" y="2791117"/>
            <a:ext cx="4536504" cy="496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tIns="0" bIns="126000" anchor="ctr" anchorCtr="0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   ＋    ＋    ＋   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标题 3"/>
          <p:cNvSpPr>
            <a:spLocks noGrp="1" noChangeArrowheads="1"/>
          </p:cNvSpPr>
          <p:nvPr/>
        </p:nvSpPr>
        <p:spPr bwMode="auto">
          <a:xfrm>
            <a:off x="1943768" y="3525430"/>
            <a:ext cx="4824536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相加得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159792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2591840" y="1869248"/>
            <a:ext cx="418022" cy="654385"/>
            <a:chOff x="4652963" y="995958"/>
            <a:chExt cx="316684" cy="495746"/>
          </a:xfrm>
        </p:grpSpPr>
        <p:pic>
          <p:nvPicPr>
            <p:cNvPr id="79" name="图片 78" descr="一根小棒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80" name="图片 79" descr="一根小棒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81" name="组合 80"/>
          <p:cNvGrpSpPr/>
          <p:nvPr/>
        </p:nvGrpSpPr>
        <p:grpSpPr>
          <a:xfrm>
            <a:off x="3405437" y="1869248"/>
            <a:ext cx="418022" cy="654385"/>
            <a:chOff x="4652963" y="995958"/>
            <a:chExt cx="316684" cy="495746"/>
          </a:xfrm>
        </p:grpSpPr>
        <p:pic>
          <p:nvPicPr>
            <p:cNvPr id="82" name="图片 81" descr="一根小棒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83" name="图片 82" descr="一根小棒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84" name="组合 83"/>
          <p:cNvGrpSpPr/>
          <p:nvPr/>
        </p:nvGrpSpPr>
        <p:grpSpPr>
          <a:xfrm>
            <a:off x="4219034" y="1869248"/>
            <a:ext cx="418022" cy="654385"/>
            <a:chOff x="4652963" y="995958"/>
            <a:chExt cx="316684" cy="495746"/>
          </a:xfrm>
        </p:grpSpPr>
        <p:pic>
          <p:nvPicPr>
            <p:cNvPr id="85" name="图片 84" descr="一根小棒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86" name="图片 85" descr="一根小棒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5032631" y="1869248"/>
            <a:ext cx="418022" cy="654385"/>
            <a:chOff x="4652963" y="995958"/>
            <a:chExt cx="316684" cy="495746"/>
          </a:xfrm>
        </p:grpSpPr>
        <p:pic>
          <p:nvPicPr>
            <p:cNvPr id="88" name="图片 87" descr="一根小棒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89" name="图片 88" descr="一根小棒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90" name="组合 89"/>
          <p:cNvGrpSpPr/>
          <p:nvPr/>
        </p:nvGrpSpPr>
        <p:grpSpPr>
          <a:xfrm>
            <a:off x="5846226" y="1869248"/>
            <a:ext cx="418022" cy="654385"/>
            <a:chOff x="4652963" y="995958"/>
            <a:chExt cx="316684" cy="495746"/>
          </a:xfrm>
        </p:grpSpPr>
        <p:pic>
          <p:nvPicPr>
            <p:cNvPr id="91" name="图片 90" descr="一根小棒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92" name="图片 91" descr="一根小棒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sp>
        <p:nvSpPr>
          <p:cNvPr id="93" name="矩形 92"/>
          <p:cNvSpPr/>
          <p:nvPr/>
        </p:nvSpPr>
        <p:spPr>
          <a:xfrm>
            <a:off x="2977708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3815976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680072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5507224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408248" y="28411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8" name="标题 3"/>
          <p:cNvSpPr>
            <a:spLocks noGrp="1" noChangeArrowheads="1"/>
          </p:cNvSpPr>
          <p:nvPr/>
        </p:nvSpPr>
        <p:spPr bwMode="auto">
          <a:xfrm>
            <a:off x="2159792" y="2841150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9" name="标题 3"/>
          <p:cNvSpPr>
            <a:spLocks noGrp="1" noChangeArrowheads="1"/>
          </p:cNvSpPr>
          <p:nvPr/>
        </p:nvSpPr>
        <p:spPr bwMode="auto">
          <a:xfrm>
            <a:off x="2977708" y="2841150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0" name="标题 3"/>
          <p:cNvSpPr>
            <a:spLocks noGrp="1" noChangeArrowheads="1"/>
          </p:cNvSpPr>
          <p:nvPr/>
        </p:nvSpPr>
        <p:spPr bwMode="auto">
          <a:xfrm>
            <a:off x="3815976" y="2841150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1" name="标题 3"/>
          <p:cNvSpPr>
            <a:spLocks noGrp="1" noChangeArrowheads="1"/>
          </p:cNvSpPr>
          <p:nvPr/>
        </p:nvSpPr>
        <p:spPr bwMode="auto">
          <a:xfrm>
            <a:off x="4680072" y="2841150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2" name="标题 3"/>
          <p:cNvSpPr>
            <a:spLocks noGrp="1" noChangeArrowheads="1"/>
          </p:cNvSpPr>
          <p:nvPr/>
        </p:nvSpPr>
        <p:spPr bwMode="auto">
          <a:xfrm>
            <a:off x="5507224" y="2841150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3" name="标题 3"/>
          <p:cNvSpPr>
            <a:spLocks noGrp="1" noChangeArrowheads="1"/>
          </p:cNvSpPr>
          <p:nvPr/>
        </p:nvSpPr>
        <p:spPr bwMode="auto">
          <a:xfrm>
            <a:off x="6336248" y="2841150"/>
            <a:ext cx="540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4" name="标题 3"/>
          <p:cNvSpPr>
            <a:spLocks noGrp="1" noChangeArrowheads="1"/>
          </p:cNvSpPr>
          <p:nvPr/>
        </p:nvSpPr>
        <p:spPr bwMode="auto">
          <a:xfrm>
            <a:off x="2305884" y="3525430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5" name="标题 3"/>
          <p:cNvSpPr>
            <a:spLocks noGrp="1" noChangeArrowheads="1"/>
          </p:cNvSpPr>
          <p:nvPr/>
        </p:nvSpPr>
        <p:spPr bwMode="auto">
          <a:xfrm>
            <a:off x="3530020" y="3525430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6" name="标题 3"/>
          <p:cNvSpPr>
            <a:spLocks noGrp="1" noChangeArrowheads="1"/>
          </p:cNvSpPr>
          <p:nvPr/>
        </p:nvSpPr>
        <p:spPr bwMode="auto">
          <a:xfrm>
            <a:off x="5279418" y="3525430"/>
            <a:ext cx="540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/>
      <p:bldP spid="76" grpId="0"/>
      <p:bldP spid="77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5197346" y="2256010"/>
            <a:ext cx="1584176" cy="648072"/>
          </a:xfrm>
          <a:prstGeom prst="wedgeRoundRectCallout">
            <a:avLst>
              <a:gd name="adj1" fmla="val 37317"/>
              <a:gd name="adj2" fmla="val 97815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043648" y="1306168"/>
            <a:ext cx="360000" cy="380282"/>
            <a:chOff x="719592" y="1018103"/>
            <a:chExt cx="360000" cy="380282"/>
          </a:xfrm>
        </p:grpSpPr>
        <p:pic>
          <p:nvPicPr>
            <p:cNvPr id="41" name="Picture 6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44" name="标题 3"/>
          <p:cNvSpPr>
            <a:spLocks noGrp="1" noChangeArrowheads="1"/>
          </p:cNvSpPr>
          <p:nvPr/>
        </p:nvSpPr>
        <p:spPr bwMode="auto">
          <a:xfrm>
            <a:off x="5148068" y="2139702"/>
            <a:ext cx="1799803" cy="8640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能数一数，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填一填吗？</a:t>
            </a:r>
          </a:p>
        </p:txBody>
      </p:sp>
      <p:sp>
        <p:nvSpPr>
          <p:cNvPr id="45" name="标题 3"/>
          <p:cNvSpPr>
            <a:spLocks noGrp="1" noChangeArrowheads="1"/>
          </p:cNvSpPr>
          <p:nvPr/>
        </p:nvSpPr>
        <p:spPr bwMode="auto">
          <a:xfrm>
            <a:off x="1405065" y="3160967"/>
            <a:ext cx="33829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加。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2573748" y="3608263"/>
            <a:ext cx="3996504" cy="6196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tIns="0" bIns="126000" anchor="ctr" anchorCtr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 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231800" y="372009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049716" y="372009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887984" y="372009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752080" y="372009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579232" y="372009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右大括号 64"/>
          <p:cNvSpPr/>
          <p:nvPr/>
        </p:nvSpPr>
        <p:spPr>
          <a:xfrm rot="5400000" flipV="1">
            <a:off x="3455660" y="-5524"/>
            <a:ext cx="216024" cy="388800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标题 3"/>
          <p:cNvSpPr>
            <a:spLocks noGrp="1" noChangeArrowheads="1"/>
          </p:cNvSpPr>
          <p:nvPr/>
        </p:nvSpPr>
        <p:spPr bwMode="auto">
          <a:xfrm>
            <a:off x="3131840" y="1995687"/>
            <a:ext cx="79216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？台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7" name="图片 66" descr="2-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35248" y="1326410"/>
            <a:ext cx="3984762" cy="582857"/>
          </a:xfrm>
          <a:prstGeom prst="rect">
            <a:avLst/>
          </a:prstGeom>
        </p:spPr>
      </p:pic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1763688" y="3232975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2987824" y="3232975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2227528" y="3721918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3045444" y="3721918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3883712" y="3721918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7" name="标题 3"/>
          <p:cNvSpPr>
            <a:spLocks noGrp="1" noChangeArrowheads="1"/>
          </p:cNvSpPr>
          <p:nvPr/>
        </p:nvSpPr>
        <p:spPr bwMode="auto">
          <a:xfrm>
            <a:off x="4747808" y="3721918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8" name="标题 3"/>
          <p:cNvSpPr>
            <a:spLocks noGrp="1" noChangeArrowheads="1"/>
          </p:cNvSpPr>
          <p:nvPr/>
        </p:nvSpPr>
        <p:spPr bwMode="auto">
          <a:xfrm>
            <a:off x="5574960" y="3721918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2" name="标题 3"/>
          <p:cNvSpPr txBox="1">
            <a:spLocks noChangeArrowheads="1"/>
          </p:cNvSpPr>
          <p:nvPr/>
        </p:nvSpPr>
        <p:spPr bwMode="auto">
          <a:xfrm>
            <a:off x="1547668" y="673871"/>
            <a:ext cx="1150937" cy="457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</a:t>
            </a:r>
            <a:r>
              <a:rPr lang="en-US" altLang="zh-CN" sz="24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1650216" y="1184675"/>
            <a:ext cx="900000" cy="5275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4" name="标题 3"/>
          <p:cNvSpPr txBox="1">
            <a:spLocks noChangeArrowheads="1"/>
          </p:cNvSpPr>
          <p:nvPr/>
        </p:nvSpPr>
        <p:spPr bwMode="auto">
          <a:xfrm>
            <a:off x="2556971" y="669351"/>
            <a:ext cx="1150937" cy="457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</a:t>
            </a:r>
            <a:r>
              <a:rPr lang="en-US" altLang="zh-CN" sz="24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2659519" y="1180155"/>
            <a:ext cx="900000" cy="5275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6" name="标题 3"/>
          <p:cNvSpPr txBox="1">
            <a:spLocks noChangeArrowheads="1"/>
          </p:cNvSpPr>
          <p:nvPr/>
        </p:nvSpPr>
        <p:spPr bwMode="auto">
          <a:xfrm>
            <a:off x="3637091" y="669351"/>
            <a:ext cx="1150937" cy="457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</a:t>
            </a:r>
            <a:r>
              <a:rPr lang="en-US" altLang="zh-CN" sz="24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3739639" y="1180155"/>
            <a:ext cx="900000" cy="5275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8" name="标题 3"/>
          <p:cNvSpPr txBox="1">
            <a:spLocks noChangeArrowheads="1"/>
          </p:cNvSpPr>
          <p:nvPr/>
        </p:nvSpPr>
        <p:spPr bwMode="auto">
          <a:xfrm>
            <a:off x="4645203" y="669351"/>
            <a:ext cx="1150937" cy="457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</a:t>
            </a:r>
            <a:r>
              <a:rPr lang="en-US" altLang="zh-CN" sz="2400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4747751" y="1180155"/>
            <a:ext cx="900000" cy="52750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/>
      <p:bldP spid="45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8" grpId="0"/>
      <p:bldP spid="69" grpId="0"/>
      <p:bldP spid="70" grpId="0"/>
      <p:bldP spid="72" grpId="0"/>
      <p:bldP spid="75" grpId="0"/>
      <p:bldP spid="107" grpId="0"/>
      <p:bldP spid="108" grpId="0"/>
      <p:bldP spid="112" grpId="0"/>
      <p:bldP spid="113" grpId="0" bldLvl="0" animBg="1"/>
      <p:bldP spid="114" grpId="0"/>
      <p:bldP spid="115" grpId="0" bldLvl="0" animBg="1"/>
      <p:bldP spid="116" grpId="0"/>
      <p:bldP spid="117" grpId="0" bldLvl="0" animBg="1"/>
      <p:bldP spid="118" grpId="0"/>
      <p:bldP spid="1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标题 3"/>
          <p:cNvSpPr>
            <a:spLocks noGrp="1" noChangeArrowheads="1"/>
          </p:cNvSpPr>
          <p:nvPr/>
        </p:nvSpPr>
        <p:spPr bwMode="auto">
          <a:xfrm>
            <a:off x="1549052" y="1666060"/>
            <a:ext cx="5183188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相加，还可以用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计算，写成：</a:t>
            </a:r>
          </a:p>
        </p:txBody>
      </p:sp>
      <p:sp>
        <p:nvSpPr>
          <p:cNvPr id="47" name="标题 3"/>
          <p:cNvSpPr>
            <a:spLocks noGrp="1" noChangeArrowheads="1"/>
          </p:cNvSpPr>
          <p:nvPr/>
        </p:nvSpPr>
        <p:spPr bwMode="auto">
          <a:xfrm>
            <a:off x="2053108" y="2086132"/>
            <a:ext cx="47511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4    2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×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8" name="标题 3"/>
          <p:cNvSpPr>
            <a:spLocks noGrp="1" noChangeArrowheads="1"/>
          </p:cNvSpPr>
          <p:nvPr/>
        </p:nvSpPr>
        <p:spPr bwMode="auto">
          <a:xfrm>
            <a:off x="2413251" y="2086130"/>
            <a:ext cx="3603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2413251" y="2096432"/>
            <a:ext cx="3603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2411760" y="2385233"/>
            <a:ext cx="3603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2196232" y="2787005"/>
            <a:ext cx="8636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乘号</a:t>
            </a: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4644012" y="2351408"/>
            <a:ext cx="318839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5436096" y="2385383"/>
            <a:ext cx="28733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4427984" y="2859014"/>
            <a:ext cx="79159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5201876" y="2859782"/>
            <a:ext cx="7921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乘数</a:t>
            </a: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6152838" y="3003029"/>
            <a:ext cx="36004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</a:t>
            </a:r>
          </a:p>
        </p:txBody>
      </p:sp>
      <p:sp>
        <p:nvSpPr>
          <p:cNvPr id="58" name="标题 3"/>
          <p:cNvSpPr>
            <a:spLocks noGrp="1" noChangeArrowheads="1"/>
          </p:cNvSpPr>
          <p:nvPr/>
        </p:nvSpPr>
        <p:spPr bwMode="auto">
          <a:xfrm>
            <a:off x="6156176" y="2426966"/>
            <a:ext cx="288454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9" name="标题 3"/>
          <p:cNvSpPr>
            <a:spLocks noGrp="1" noChangeArrowheads="1"/>
          </p:cNvSpPr>
          <p:nvPr/>
        </p:nvSpPr>
        <p:spPr bwMode="auto">
          <a:xfrm>
            <a:off x="2573748" y="947671"/>
            <a:ext cx="3996504" cy="6196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tIns="0" bIns="126000" anchor="ctr" anchorCtr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 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 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231800" y="105950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049716" y="105950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887984" y="105950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752080" y="105950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579232" y="1059505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2227528" y="1061326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3045444" y="1061326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3883712" y="1061326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7" name="标题 3"/>
          <p:cNvSpPr>
            <a:spLocks noGrp="1" noChangeArrowheads="1"/>
          </p:cNvSpPr>
          <p:nvPr/>
        </p:nvSpPr>
        <p:spPr bwMode="auto">
          <a:xfrm>
            <a:off x="4747808" y="1061326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8" name="标题 3"/>
          <p:cNvSpPr>
            <a:spLocks noGrp="1" noChangeArrowheads="1"/>
          </p:cNvSpPr>
          <p:nvPr/>
        </p:nvSpPr>
        <p:spPr bwMode="auto">
          <a:xfrm>
            <a:off x="5574960" y="1061326"/>
            <a:ext cx="396000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9" name="标题 3"/>
          <p:cNvSpPr>
            <a:spLocks noGrp="1" noChangeArrowheads="1"/>
          </p:cNvSpPr>
          <p:nvPr/>
        </p:nvSpPr>
        <p:spPr bwMode="auto">
          <a:xfrm>
            <a:off x="1549052" y="3436664"/>
            <a:ext cx="5975276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读作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乘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。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读作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乘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48" grpId="2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70" grpId="0"/>
      <p:bldP spid="72" grpId="0"/>
      <p:bldP spid="75" grpId="0"/>
      <p:bldP spid="107" grpId="0"/>
      <p:bldP spid="108" grpId="0"/>
      <p:bldP spid="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4788024" y="3867895"/>
            <a:ext cx="2808312" cy="720080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8" y="627534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 txBox="1"/>
          <p:nvPr/>
        </p:nvSpPr>
        <p:spPr>
          <a:xfrm>
            <a:off x="4793620" y="3844450"/>
            <a:ext cx="3097213" cy="863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求几个相同加数的和，用乘法计算比较简便。</a:t>
            </a:r>
          </a:p>
        </p:txBody>
      </p:sp>
      <p:sp>
        <p:nvSpPr>
          <p:cNvPr id="5" name="标题 3"/>
          <p:cNvSpPr>
            <a:spLocks noGrp="1" noChangeArrowheads="1"/>
          </p:cNvSpPr>
          <p:nvPr/>
        </p:nvSpPr>
        <p:spPr bwMode="auto">
          <a:xfrm>
            <a:off x="1320483" y="2091800"/>
            <a:ext cx="33829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相加。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标题 3"/>
          <p:cNvSpPr>
            <a:spLocks noGrp="1" noChangeArrowheads="1"/>
          </p:cNvSpPr>
          <p:nvPr/>
        </p:nvSpPr>
        <p:spPr bwMode="auto">
          <a:xfrm>
            <a:off x="1760403" y="2105840"/>
            <a:ext cx="287561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2943906" y="2105840"/>
            <a:ext cx="287338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标题 3"/>
          <p:cNvSpPr>
            <a:spLocks noGrp="1" noChangeArrowheads="1"/>
          </p:cNvSpPr>
          <p:nvPr/>
        </p:nvSpPr>
        <p:spPr bwMode="auto">
          <a:xfrm>
            <a:off x="1357006" y="2619548"/>
            <a:ext cx="1582737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加法算式：</a:t>
            </a:r>
            <a:endParaRPr lang="zh-CN" altLang="en-US" sz="24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1357006" y="3291062"/>
            <a:ext cx="1582737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乘法算式：</a:t>
            </a:r>
            <a:endParaRPr lang="zh-CN" altLang="en-US" sz="2400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17514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3268995" y="3343108"/>
            <a:ext cx="4536504" cy="3498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＝    或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＝    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24172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30830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00008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44146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2917514" y="3319787"/>
            <a:ext cx="431800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3707264" y="3319787"/>
            <a:ext cx="431800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4440813" y="3319787"/>
            <a:ext cx="576138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标题 3"/>
          <p:cNvSpPr>
            <a:spLocks noGrp="1" noChangeArrowheads="1"/>
          </p:cNvSpPr>
          <p:nvPr/>
        </p:nvSpPr>
        <p:spPr bwMode="auto">
          <a:xfrm>
            <a:off x="5378546" y="3319787"/>
            <a:ext cx="432048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标题 3"/>
          <p:cNvSpPr>
            <a:spLocks noGrp="1" noChangeArrowheads="1"/>
          </p:cNvSpPr>
          <p:nvPr/>
        </p:nvSpPr>
        <p:spPr bwMode="auto">
          <a:xfrm>
            <a:off x="6180880" y="3319787"/>
            <a:ext cx="360040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标题 3"/>
          <p:cNvSpPr>
            <a:spLocks noGrp="1" noChangeArrowheads="1"/>
          </p:cNvSpPr>
          <p:nvPr/>
        </p:nvSpPr>
        <p:spPr bwMode="auto">
          <a:xfrm>
            <a:off x="6828952" y="3319787"/>
            <a:ext cx="648072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988952" y="3075161"/>
            <a:ext cx="417671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标题 3"/>
          <p:cNvSpPr>
            <a:spLocks noGrp="1" noChangeArrowheads="1"/>
          </p:cNvSpPr>
          <p:nvPr/>
        </p:nvSpPr>
        <p:spPr bwMode="auto">
          <a:xfrm>
            <a:off x="3131639" y="2647814"/>
            <a:ext cx="338455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=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49218" y="3346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图片 25" descr="2-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0095" y="987576"/>
            <a:ext cx="6723810" cy="838096"/>
          </a:xfrm>
          <a:prstGeom prst="rect">
            <a:avLst/>
          </a:prstGeom>
        </p:spPr>
      </p:pic>
      <p:sp>
        <p:nvSpPr>
          <p:cNvPr id="27" name="右大括号 26"/>
          <p:cNvSpPr/>
          <p:nvPr/>
        </p:nvSpPr>
        <p:spPr>
          <a:xfrm rot="5400000" flipV="1">
            <a:off x="4464348" y="-1416978"/>
            <a:ext cx="216024" cy="6480000"/>
          </a:xfrm>
          <a:prstGeom prst="rightBrace">
            <a:avLst>
              <a:gd name="adj1" fmla="val 90987"/>
              <a:gd name="adj2" fmla="val 49763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标题 3"/>
          <p:cNvSpPr>
            <a:spLocks noGrp="1" noChangeArrowheads="1"/>
          </p:cNvSpPr>
          <p:nvPr/>
        </p:nvSpPr>
        <p:spPr bwMode="auto">
          <a:xfrm>
            <a:off x="4175919" y="1851672"/>
            <a:ext cx="792162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？只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3" grpId="0"/>
      <p:bldP spid="25" grpId="0" animBg="1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858" y="1742273"/>
            <a:ext cx="2609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标题 1"/>
          <p:cNvSpPr txBox="1"/>
          <p:nvPr/>
        </p:nvSpPr>
        <p:spPr bwMode="auto">
          <a:xfrm>
            <a:off x="1530862" y="3345767"/>
            <a:ext cx="1800225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加法算式：</a:t>
            </a:r>
          </a:p>
        </p:txBody>
      </p:sp>
      <p:sp>
        <p:nvSpPr>
          <p:cNvPr id="45" name="文本框 10245"/>
          <p:cNvSpPr txBox="1">
            <a:spLocks noChangeArrowheads="1"/>
          </p:cNvSpPr>
          <p:nvPr/>
        </p:nvSpPr>
        <p:spPr bwMode="auto">
          <a:xfrm>
            <a:off x="755576" y="1689584"/>
            <a:ext cx="431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en-US" altLang="zh-CN" sz="24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标题 1"/>
          <p:cNvSpPr txBox="1"/>
          <p:nvPr/>
        </p:nvSpPr>
        <p:spPr bwMode="auto">
          <a:xfrm>
            <a:off x="1550957" y="2842531"/>
            <a:ext cx="2451872" cy="50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0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（  </a:t>
            </a:r>
            <a:r>
              <a:rPr lang="zh-CN" altLang="en-US" sz="20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）</a:t>
            </a:r>
            <a:r>
              <a:rPr lang="zh-CN" altLang="en-US" sz="2000" b="1" kern="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个</a:t>
            </a:r>
            <a:r>
              <a:rPr lang="zh-CN" altLang="en-US" sz="20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（ </a:t>
            </a:r>
            <a:r>
              <a:rPr lang="zh-CN" altLang="en-US" sz="2000" b="1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）</a:t>
            </a:r>
            <a:r>
              <a:rPr lang="zh-CN" altLang="en-US" sz="2000" b="1" kern="0" dirty="0" smtClean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颗</a:t>
            </a:r>
            <a:endParaRPr lang="zh-CN" altLang="en-US" sz="2000" b="1" kern="0" dirty="0"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1992089" y="2856772"/>
            <a:ext cx="288925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2999918" y="2856772"/>
            <a:ext cx="3603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2971018" y="3777814"/>
            <a:ext cx="2160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2971018" y="3345767"/>
            <a:ext cx="216058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=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18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7" name="标题 1"/>
          <p:cNvSpPr txBox="1"/>
          <p:nvPr/>
        </p:nvSpPr>
        <p:spPr bwMode="auto">
          <a:xfrm>
            <a:off x="1530862" y="3939134"/>
            <a:ext cx="1728787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r>
              <a:rPr lang="zh-CN" altLang="en-US" sz="2400" b="1" kern="0" dirty="0"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乘法算式：</a:t>
            </a:r>
          </a:p>
        </p:txBody>
      </p:sp>
      <p:sp>
        <p:nvSpPr>
          <p:cNvPr id="59" name="矩形 58"/>
          <p:cNvSpPr/>
          <p:nvPr/>
        </p:nvSpPr>
        <p:spPr>
          <a:xfrm>
            <a:off x="3059038" y="399868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标题 3"/>
          <p:cNvSpPr>
            <a:spLocks noGrp="1" noChangeArrowheads="1"/>
          </p:cNvSpPr>
          <p:nvPr/>
        </p:nvSpPr>
        <p:spPr bwMode="auto">
          <a:xfrm>
            <a:off x="3419405" y="3986353"/>
            <a:ext cx="1944687" cy="433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836913" y="399868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4614788" y="3998686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标题 3"/>
          <p:cNvSpPr>
            <a:spLocks noGrp="1" noChangeArrowheads="1"/>
          </p:cNvSpPr>
          <p:nvPr/>
        </p:nvSpPr>
        <p:spPr bwMode="auto">
          <a:xfrm>
            <a:off x="3059038" y="3977535"/>
            <a:ext cx="396000" cy="42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3836913" y="3977535"/>
            <a:ext cx="396000" cy="420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4468738" y="3968010"/>
            <a:ext cx="679450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18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724351" y="401758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5148093" y="3993840"/>
            <a:ext cx="2808287" cy="433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＝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502226" y="401758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7280101" y="401758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5724351" y="3997676"/>
            <a:ext cx="396000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6502226" y="3997676"/>
            <a:ext cx="396000" cy="420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7134051" y="3997674"/>
            <a:ext cx="679450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18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9" grpId="0"/>
      <p:bldP spid="50" grpId="0"/>
      <p:bldP spid="55" grpId="0"/>
      <p:bldP spid="57" grpId="0"/>
      <p:bldP spid="59" grpId="0" animBg="1"/>
      <p:bldP spid="60" grpId="0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/>
      <p:bldP spid="68" grpId="0" animBg="1"/>
      <p:bldP spid="69" grpId="0" animBg="1"/>
      <p:bldP spid="70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全屏显示(16:9)</PresentationFormat>
  <Paragraphs>220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2023-01-16T21:20:40Z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2130214CC77749768C690B021D219B25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