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12192000" cy="6858000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860" autoAdjust="0"/>
    <p:restoredTop sz="94660"/>
  </p:normalViewPr>
  <p:slideViewPr>
    <p:cSldViewPr snapToGrid="0">
      <p:cViewPr>
        <p:scale>
          <a:sx n="100" d="100"/>
          <a:sy n="100" d="100"/>
        </p:scale>
        <p:origin x="-1170" y="-4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0B85FC84-F81F-42FE-9DEC-F34C8D6FCA0A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noProof="0"/>
              <a:t>单击此处编辑母版文本样式</a:t>
            </a:r>
          </a:p>
          <a:p>
            <a:pPr lvl="1"/>
            <a:r>
              <a:rPr lang="zh-CN" altLang="en-US" noProof="0"/>
              <a:t>第二级</a:t>
            </a:r>
          </a:p>
          <a:p>
            <a:pPr lvl="2"/>
            <a:r>
              <a:rPr lang="zh-CN" altLang="en-US" noProof="0"/>
              <a:t>第三级</a:t>
            </a:r>
          </a:p>
          <a:p>
            <a:pPr lvl="3"/>
            <a:r>
              <a:rPr lang="zh-CN" altLang="en-US" noProof="0"/>
              <a:t>第四级</a:t>
            </a:r>
          </a:p>
          <a:p>
            <a:pPr lvl="4"/>
            <a:r>
              <a:rPr lang="zh-CN" altLang="en-US" noProof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7CBFC9A0-B606-4F64-867A-541E4705E7C1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854199"/>
            <a:ext cx="9144000" cy="1655763"/>
          </a:xfrm>
        </p:spPr>
        <p:txBody>
          <a:bodyPr anchor="b">
            <a:normAutofit/>
          </a:bodyPr>
          <a:lstStyle>
            <a:lvl1pPr algn="ctr">
              <a:defRPr sz="7200" b="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5A5941-D16E-464F-84CF-EBDCFB126313}" type="datetimeFigureOut">
              <a:rPr lang="zh-CN" altLang="en-US"/>
              <a:t>2023-01-17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78830A-0FA5-4CFB-844C-14729C54C029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内容占位符 6"/>
          <p:cNvSpPr>
            <a:spLocks noGrp="1"/>
          </p:cNvSpPr>
          <p:nvPr>
            <p:ph sz="quarter" idx="13"/>
          </p:nvPr>
        </p:nvSpPr>
        <p:spPr>
          <a:xfrm>
            <a:off x="838200" y="551543"/>
            <a:ext cx="10515600" cy="5558971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6B57C9-52CF-4EC3-8A2C-1A631460A2F6}" type="datetimeFigureOut">
              <a:rPr lang="zh-CN" altLang="en-US"/>
              <a:t>2023-01-17</a:t>
            </a:fld>
            <a:endParaRPr lang="zh-CN" altLang="en-US" dirty="0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37511A-3F62-4C97-86B3-8736EC4BF44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8B28A8-4A58-401D-A332-947C8972E826}" type="datetimeFigureOut">
              <a:rPr lang="zh-CN" altLang="en-US"/>
              <a:t>2023-01-17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F2AFE2-AF05-4935-9B9A-1F3105D53EF7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4"/>
          <p:cNvSpPr>
            <a:spLocks noGrp="1"/>
          </p:cNvSpPr>
          <p:nvPr>
            <p:ph type="title"/>
          </p:nvPr>
        </p:nvSpPr>
        <p:spPr>
          <a:xfrm>
            <a:off x="838200" y="2187443"/>
            <a:ext cx="10515600" cy="2483115"/>
          </a:xfrm>
        </p:spPr>
        <p:txBody>
          <a:bodyPr>
            <a:normAutofit/>
          </a:bodyPr>
          <a:lstStyle>
            <a:lvl1pPr algn="ctr">
              <a:defRPr sz="6000" b="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B79B26-80A2-491E-9CBA-7F5D1D630E6C}" type="datetimeFigureOut">
              <a:rPr lang="zh-CN" altLang="en-US"/>
              <a:t>2023-01-17</a:t>
            </a:fld>
            <a:endParaRPr lang="zh-CN" altLang="en-US" dirty="0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4FC3FE-A03B-47F2-B482-5179D37F4558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34CB06-BBD7-4DE1-98AE-2CD67DD60741}" type="datetimeFigureOut">
              <a:rPr lang="zh-CN" altLang="en-US"/>
              <a:t>2023-01-17</a:t>
            </a:fld>
            <a:endParaRPr lang="zh-CN" altLang="en-US" dirty="0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31C677-F671-40BE-BF10-4249876C4D6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744961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615609"/>
            <a:ext cx="5157787" cy="3574054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744961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615609"/>
            <a:ext cx="5183188" cy="3574054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20E68F-5B59-48D6-B6B6-C9D4A8D69963}" type="datetimeFigureOut">
              <a:rPr lang="zh-CN" altLang="en-US"/>
              <a:t>2023-01-17</a:t>
            </a:fld>
            <a:endParaRPr lang="zh-CN" altLang="en-US" dirty="0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CEDEF5-456F-47CB-9561-C8891E98B00E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238500" y="2159000"/>
            <a:ext cx="5715000" cy="1382450"/>
          </a:xfrm>
        </p:spPr>
        <p:txBody>
          <a:bodyPr anchor="b">
            <a:normAutofit/>
          </a:bodyPr>
          <a:lstStyle>
            <a:lvl1pPr algn="ctr">
              <a:defRPr sz="8000" b="0">
                <a:solidFill>
                  <a:schemeClr val="tx1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 dirty="0"/>
          </a:p>
        </p:txBody>
      </p:sp>
      <p:sp>
        <p:nvSpPr>
          <p:cNvPr id="37" name="内容占位符 36"/>
          <p:cNvSpPr>
            <a:spLocks noGrp="1"/>
          </p:cNvSpPr>
          <p:nvPr>
            <p:ph sz="quarter" idx="13"/>
          </p:nvPr>
        </p:nvSpPr>
        <p:spPr>
          <a:xfrm>
            <a:off x="3238500" y="3733201"/>
            <a:ext cx="5715000" cy="1185937"/>
          </a:xfrm>
        </p:spPr>
        <p:txBody>
          <a:bodyPr>
            <a:normAutofit/>
          </a:bodyPr>
          <a:lstStyle>
            <a:lvl1pPr marL="0" indent="0" algn="ctr">
              <a:buNone/>
              <a:defRPr sz="3200">
                <a:solidFill>
                  <a:schemeClr val="tx1"/>
                </a:solidFill>
              </a:defRPr>
            </a:lvl1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7DC941-372D-4013-B381-F74FAA24A0CD}" type="datetimeFigureOut">
              <a:rPr lang="zh-CN" altLang="en-US"/>
              <a:t>2023-01-17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D25E9E-FB49-46E1-AF67-BFC7365A38BC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43AACF-BF3F-494D-8DBD-6F7607035C40}" type="datetimeFigureOut">
              <a:rPr lang="zh-CN" altLang="en-US"/>
              <a:t>2023-01-17</a:t>
            </a:fld>
            <a:endParaRPr lang="zh-CN" altLang="en-US" dirty="0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A6AEE8-43DE-481D-ABB9-D3B4EE29F79A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713673"/>
            <a:ext cx="4681654" cy="1428161"/>
          </a:xfrm>
        </p:spPr>
        <p:txBody>
          <a:bodyPr anchor="t">
            <a:normAutofit/>
          </a:bodyPr>
          <a:lstStyle>
            <a:lvl1pPr>
              <a:defRPr sz="36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图片占位符 2"/>
          <p:cNvSpPr>
            <a:spLocks noGrp="1" noChangeAspect="1"/>
          </p:cNvSpPr>
          <p:nvPr>
            <p:ph type="pic" idx="1"/>
          </p:nvPr>
        </p:nvSpPr>
        <p:spPr>
          <a:xfrm>
            <a:off x="5642517" y="713673"/>
            <a:ext cx="5711882" cy="54036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8200" y="2313873"/>
            <a:ext cx="4681654" cy="381158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9FF933-9E8F-4067-A965-43308622B03C}" type="datetimeFigureOut">
              <a:rPr lang="zh-CN" altLang="en-US"/>
              <a:t>2023-01-17</a:t>
            </a:fld>
            <a:endParaRPr lang="zh-CN" altLang="en-US" dirty="0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D55ABB-BAD2-43CC-A779-6320AF2FC99E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10444898" y="365125"/>
            <a:ext cx="908901" cy="5811838"/>
          </a:xfrm>
        </p:spPr>
        <p:txBody>
          <a:bodyPr vert="eaVert">
            <a:normAutofit/>
          </a:bodyPr>
          <a:lstStyle>
            <a:lvl1pPr>
              <a:defRPr sz="4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199" y="365125"/>
            <a:ext cx="9446443" cy="5811838"/>
          </a:xfrm>
        </p:spPr>
        <p:txBody>
          <a:bodyPr vert="eaVert"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EC91E0-5DBE-4660-9064-6C45F2EDA1FA}" type="datetimeFigureOut">
              <a:rPr lang="zh-CN" altLang="en-US"/>
              <a:t>2023-01-17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5197D2-59EB-4829-BD8D-61AAEDB22400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2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ags" Target="../tags/tag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9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1pPr>
          </a:lstStyle>
          <a:p>
            <a:pPr>
              <a:defRPr/>
            </a:pPr>
            <a:fld id="{9B17234E-3562-44A7-AAE1-2E2E6BAA1956}" type="datetimeFigureOut">
              <a:rPr lang="zh-CN" altLang="en-US"/>
              <a:t>2023-01-17</a:t>
            </a:fld>
            <a:endParaRPr lang="zh-CN" altLang="en-US" dirty="0"/>
          </a:p>
        </p:txBody>
      </p:sp>
      <p:sp>
        <p:nvSpPr>
          <p:cNvPr id="10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1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1pPr>
          </a:lstStyle>
          <a:p>
            <a:pPr>
              <a:defRPr/>
            </a:pPr>
            <a:fld id="{7B1802BC-834E-4E1A-A4AE-9F5EF9008EBD}" type="slidenum">
              <a:rPr lang="zh-CN" altLang="en-US"/>
              <a:t>‹#›</a:t>
            </a:fld>
            <a:endParaRPr lang="zh-CN" altLang="en-US"/>
          </a:p>
        </p:txBody>
      </p:sp>
      <p:sp>
        <p:nvSpPr>
          <p:cNvPr id="2" name="KSO_TEMPLATE" hidden="1"/>
          <p:cNvSpPr/>
          <p:nvPr userDrawn="1">
            <p:custDataLst>
              <p:tags r:id="rId14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4595813" y="1016000"/>
            <a:ext cx="2784475" cy="552450"/>
          </a:xfrm>
          <a:prstGeom prst="rect">
            <a:avLst/>
          </a:prstGeom>
          <a:noFill/>
        </p:spPr>
        <p:txBody>
          <a:bodyPr anchor="ctr">
            <a:spAutoFit/>
          </a:bodyPr>
          <a:lstStyle/>
          <a:p>
            <a:pPr algn="ctr" fontAlgn="ctr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300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经典粗圆简" panose="02010609000101010101" charset="-122"/>
                <a:ea typeface="经典粗圆简" panose="02010609000101010101" charset="-122"/>
                <a:cs typeface="经典粗圆简" panose="02010609000101010101" charset="-122"/>
              </a:rPr>
              <a:t>数学一年级 </a:t>
            </a:r>
            <a:endParaRPr lang="zh-CN" altLang="en-US" sz="3000" dirty="0"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经典粗圆简" panose="02010609000101010101" charset="-122"/>
              <a:ea typeface="经典粗圆简" panose="02010609000101010101" charset="-122"/>
              <a:cs typeface="经典粗圆简" panose="02010609000101010101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7673975" y="1108075"/>
            <a:ext cx="646113" cy="369888"/>
          </a:xfrm>
          <a:prstGeom prst="rect">
            <a:avLst/>
          </a:prstGeom>
          <a:solidFill>
            <a:srgbClr val="4F80BD"/>
          </a:solidFill>
          <a:ln w="28575" cap="rnd" cmpd="sng">
            <a:noFill/>
            <a:prstDash val="solid"/>
          </a:ln>
          <a:effectLst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思源宋体 CN Heavy" panose="02020900000000000000" charset="-122"/>
                <a:ea typeface="思源宋体 CN Heavy" panose="02020900000000000000" charset="-122"/>
              </a:rPr>
              <a:t>上册</a:t>
            </a:r>
          </a:p>
        </p:txBody>
      </p:sp>
      <p:sp>
        <p:nvSpPr>
          <p:cNvPr id="9" name="流程图: 卡片 8"/>
          <p:cNvSpPr/>
          <p:nvPr/>
        </p:nvSpPr>
        <p:spPr>
          <a:xfrm>
            <a:off x="2093118" y="1936690"/>
            <a:ext cx="7789863" cy="3216275"/>
          </a:xfrm>
          <a:prstGeom prst="flowChartPunchedCard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>
              <a:buFont typeface="Arial" panose="020B0604020202020204" pitchFamily="34" charset="0"/>
              <a:buNone/>
              <a:defRPr/>
            </a:pPr>
            <a:endParaRPr lang="zh-CN" altLang="en-US">
              <a:ea typeface="宋体" panose="02010600030101010101" pitchFamily="2" charset="-122"/>
            </a:endParaRPr>
          </a:p>
        </p:txBody>
      </p:sp>
      <p:sp>
        <p:nvSpPr>
          <p:cNvPr id="11" name="文本框 10"/>
          <p:cNvSpPr txBox="1">
            <a:spLocks noChangeArrowheads="1"/>
          </p:cNvSpPr>
          <p:nvPr/>
        </p:nvSpPr>
        <p:spPr bwMode="auto">
          <a:xfrm>
            <a:off x="3732905" y="2371070"/>
            <a:ext cx="512512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 eaLnBrk="1" hangingPunct="1"/>
            <a:r>
              <a:rPr lang="zh-CN" altLang="en-US" sz="2800" dirty="0">
                <a:solidFill>
                  <a:srgbClr val="4F80BD"/>
                </a:solidFill>
                <a:latin typeface="+mn-ea"/>
                <a:ea typeface="+mn-ea"/>
              </a:rPr>
              <a:t>第八单</a:t>
            </a:r>
            <a:r>
              <a:rPr lang="zh-CN" altLang="en-US" sz="2800" dirty="0" smtClean="0">
                <a:solidFill>
                  <a:srgbClr val="4F80BD"/>
                </a:solidFill>
                <a:latin typeface="+mn-ea"/>
                <a:ea typeface="+mn-ea"/>
              </a:rPr>
              <a:t>元  </a:t>
            </a:r>
            <a:r>
              <a:rPr lang="en-US" altLang="zh-CN" sz="2800" dirty="0" smtClean="0">
                <a:solidFill>
                  <a:srgbClr val="4F80BD"/>
                </a:solidFill>
                <a:latin typeface="+mn-ea"/>
                <a:ea typeface="+mn-ea"/>
                <a:cs typeface="思源宋体 CN Heavy"/>
                <a:sym typeface="+mn-ea"/>
              </a:rPr>
              <a:t>10</a:t>
            </a:r>
            <a:r>
              <a:rPr lang="zh-CN" altLang="en-US" sz="2800" dirty="0" smtClean="0">
                <a:solidFill>
                  <a:srgbClr val="4F80BD"/>
                </a:solidFill>
                <a:latin typeface="+mn-ea"/>
                <a:ea typeface="+mn-ea"/>
                <a:cs typeface="思源宋体 CN Heavy"/>
                <a:sym typeface="+mn-ea"/>
              </a:rPr>
              <a:t>以内的加法与减法</a:t>
            </a:r>
            <a:endParaRPr lang="zh-CN" altLang="en-US" sz="2800" dirty="0" smtClean="0">
              <a:solidFill>
                <a:srgbClr val="4F80BD"/>
              </a:solidFill>
              <a:latin typeface="+mn-ea"/>
              <a:ea typeface="+mn-ea"/>
              <a:cs typeface="思源宋体 CN Heavy"/>
            </a:endParaRPr>
          </a:p>
        </p:txBody>
      </p:sp>
      <p:grpSp>
        <p:nvGrpSpPr>
          <p:cNvPr id="19" name="组合 18"/>
          <p:cNvGrpSpPr/>
          <p:nvPr/>
        </p:nvGrpSpPr>
        <p:grpSpPr bwMode="auto">
          <a:xfrm>
            <a:off x="4375385" y="4310858"/>
            <a:ext cx="3840163" cy="36512"/>
            <a:chOff x="5045" y="5946"/>
            <a:chExt cx="4536" cy="56"/>
          </a:xfrm>
        </p:grpSpPr>
        <p:sp>
          <p:nvSpPr>
            <p:cNvPr id="2058" name="矩形 16"/>
            <p:cNvSpPr>
              <a:spLocks noChangeArrowheads="1"/>
            </p:cNvSpPr>
            <p:nvPr/>
          </p:nvSpPr>
          <p:spPr bwMode="auto">
            <a:xfrm>
              <a:off x="5045" y="5961"/>
              <a:ext cx="4536" cy="2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>
                <a:buFont typeface="Arial" panose="020B0604020202020204" pitchFamily="34" charset="0"/>
                <a:buNone/>
              </a:pPr>
              <a:endParaRPr lang="zh-CN" altLang="en-US">
                <a:latin typeface="+mn-ea"/>
                <a:ea typeface="+mn-ea"/>
              </a:endParaRPr>
            </a:p>
          </p:txBody>
        </p:sp>
        <p:sp>
          <p:nvSpPr>
            <p:cNvPr id="2059" name="矩形 17"/>
            <p:cNvSpPr>
              <a:spLocks noChangeArrowheads="1"/>
            </p:cNvSpPr>
            <p:nvPr/>
          </p:nvSpPr>
          <p:spPr bwMode="auto">
            <a:xfrm>
              <a:off x="6888" y="5946"/>
              <a:ext cx="850" cy="5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>
                <a:buFont typeface="Arial" panose="020B0604020202020204" pitchFamily="34" charset="0"/>
                <a:buNone/>
              </a:pPr>
              <a:endParaRPr lang="zh-CN" altLang="en-US">
                <a:latin typeface="+mn-ea"/>
                <a:ea typeface="+mn-ea"/>
              </a:endParaRPr>
            </a:p>
          </p:txBody>
        </p:sp>
      </p:grpSp>
      <p:pic>
        <p:nvPicPr>
          <p:cNvPr id="8" name="图片 7" descr="C:\Users\Diy\Desktop\课件.png课件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9642475" y="3922713"/>
            <a:ext cx="2549525" cy="2935287"/>
          </a:xfrm>
          <a:prstGeom prst="rect">
            <a:avLst/>
          </a:prstGeom>
          <a:effectLst>
            <a:outerShdw blurRad="50800" dist="38100" dir="2700000" algn="tl" rotWithShape="0">
              <a:srgbClr val="4F80BD">
                <a:alpha val="50000"/>
              </a:srgbClr>
            </a:outerShdw>
          </a:effectLst>
        </p:spPr>
      </p:pic>
      <p:sp>
        <p:nvSpPr>
          <p:cNvPr id="14" name="文本框 10"/>
          <p:cNvSpPr txBox="1">
            <a:spLocks noChangeArrowheads="1"/>
          </p:cNvSpPr>
          <p:nvPr/>
        </p:nvSpPr>
        <p:spPr bwMode="auto">
          <a:xfrm>
            <a:off x="4972027" y="3332163"/>
            <a:ext cx="2646879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 eaLnBrk="1" hangingPunct="1"/>
            <a:r>
              <a:rPr lang="zh-CN" altLang="en-US" sz="4800" b="1" dirty="0" smtClean="0">
                <a:solidFill>
                  <a:srgbClr val="4F80BD"/>
                </a:solidFill>
                <a:latin typeface="+mn-ea"/>
                <a:ea typeface="+mn-ea"/>
              </a:rPr>
              <a:t>求</a:t>
            </a:r>
            <a:r>
              <a:rPr lang="zh-CN" altLang="en-US" sz="4800" b="1" dirty="0">
                <a:solidFill>
                  <a:srgbClr val="4F80BD"/>
                </a:solidFill>
                <a:latin typeface="+mn-ea"/>
                <a:ea typeface="+mn-ea"/>
              </a:rPr>
              <a:t>未知数</a:t>
            </a:r>
          </a:p>
        </p:txBody>
      </p:sp>
      <p:sp>
        <p:nvSpPr>
          <p:cNvPr id="12" name="矩形 11"/>
          <p:cNvSpPr/>
          <p:nvPr/>
        </p:nvSpPr>
        <p:spPr>
          <a:xfrm>
            <a:off x="0" y="5925795"/>
            <a:ext cx="12192000" cy="5651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pitchFamily="3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28975 0.078802 C -0.284975 0.040414 -0.407384 -0.072348 -0.546913 -0.115244 C -0.686443 -0.158141 -0.856952 -0.135512 -0.926560 -0.135765 " pathEditMode="relative" rAng="-1113980820" ptsTypes=""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400" y="-10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 bldLvl="0" animBg="1"/>
      <p:bldP spid="9" grpId="0" bldLvl="0" animBg="1"/>
      <p:bldP spid="11" grpId="0" bldLvl="0" animBg="1"/>
      <p:bldP spid="14" grpId="0" bldLvl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文本框 99"/>
          <p:cNvSpPr txBox="1">
            <a:spLocks noChangeArrowheads="1"/>
          </p:cNvSpPr>
          <p:nvPr/>
        </p:nvSpPr>
        <p:spPr bwMode="auto">
          <a:xfrm>
            <a:off x="731838" y="442913"/>
            <a:ext cx="998220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3200">
                <a:latin typeface="楷体" panose="02010609060101010101" pitchFamily="49" charset="-122"/>
                <a:ea typeface="楷体" panose="02010609060101010101" pitchFamily="49" charset="-122"/>
              </a:rPr>
              <a:t>5.</a:t>
            </a:r>
            <a:r>
              <a:rPr lang="en-US" sz="3200">
                <a:latin typeface="楷体" panose="02010609060101010101" pitchFamily="49" charset="-122"/>
                <a:ea typeface="楷体" panose="02010609060101010101" pitchFamily="49" charset="-122"/>
              </a:rPr>
              <a:t>先观察情境图，说出图意</a:t>
            </a:r>
            <a:r>
              <a:rPr lang="zh-CN" altLang="en-US" sz="3200">
                <a:latin typeface="楷体" panose="02010609060101010101" pitchFamily="49" charset="-122"/>
                <a:ea typeface="楷体" panose="02010609060101010101" pitchFamily="49" charset="-122"/>
              </a:rPr>
              <a:t>（独立完成，并集体交流）</a:t>
            </a:r>
          </a:p>
        </p:txBody>
      </p:sp>
      <p:pic>
        <p:nvPicPr>
          <p:cNvPr id="11267" name="图片 1" descr="W8HWR8TOL_MGD{D3`63KV~X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2263" y="2011363"/>
            <a:ext cx="6323012" cy="330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8" name="图片 2" descr="Q9GB8QN)ND)((H}IVHWHZ0Z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38950" y="2011363"/>
            <a:ext cx="4746625" cy="3382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文本框 6"/>
          <p:cNvSpPr txBox="1">
            <a:spLocks noChangeArrowheads="1"/>
          </p:cNvSpPr>
          <p:nvPr/>
        </p:nvSpPr>
        <p:spPr bwMode="auto">
          <a:xfrm flipH="1">
            <a:off x="9424988" y="2305050"/>
            <a:ext cx="682625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en-US" altLang="zh-CN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9</a:t>
            </a:r>
          </a:p>
        </p:txBody>
      </p:sp>
      <p:sp>
        <p:nvSpPr>
          <p:cNvPr id="4" name="文本框 3"/>
          <p:cNvSpPr txBox="1">
            <a:spLocks noChangeArrowheads="1"/>
          </p:cNvSpPr>
          <p:nvPr/>
        </p:nvSpPr>
        <p:spPr bwMode="auto">
          <a:xfrm flipH="1">
            <a:off x="9374188" y="2897188"/>
            <a:ext cx="682625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en-US" altLang="zh-CN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7</a:t>
            </a: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 flipH="1">
            <a:off x="9380538" y="3490913"/>
            <a:ext cx="682625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en-US" altLang="zh-CN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</a:p>
        </p:txBody>
      </p:sp>
      <p:sp>
        <p:nvSpPr>
          <p:cNvPr id="6" name="文本框 5"/>
          <p:cNvSpPr txBox="1">
            <a:spLocks noChangeArrowheads="1"/>
          </p:cNvSpPr>
          <p:nvPr/>
        </p:nvSpPr>
        <p:spPr bwMode="auto">
          <a:xfrm flipH="1">
            <a:off x="9453563" y="4048125"/>
            <a:ext cx="684212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en-US" altLang="zh-CN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</a:p>
        </p:txBody>
      </p:sp>
      <p:sp>
        <p:nvSpPr>
          <p:cNvPr id="8" name="文本框 7"/>
          <p:cNvSpPr txBox="1">
            <a:spLocks noChangeArrowheads="1"/>
          </p:cNvSpPr>
          <p:nvPr/>
        </p:nvSpPr>
        <p:spPr bwMode="auto">
          <a:xfrm flipH="1">
            <a:off x="9431338" y="4606925"/>
            <a:ext cx="684212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en-US" altLang="zh-CN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4" grpId="0"/>
      <p:bldP spid="5" grpId="0"/>
      <p:bldP spid="6" grpId="0"/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剪去单角的矩形 5"/>
          <p:cNvSpPr/>
          <p:nvPr/>
        </p:nvSpPr>
        <p:spPr>
          <a:xfrm>
            <a:off x="-239713" y="692150"/>
            <a:ext cx="4606926" cy="649288"/>
          </a:xfrm>
          <a:prstGeom prst="snip1Rect">
            <a:avLst/>
          </a:prstGeom>
          <a:solidFill>
            <a:srgbClr val="BBE1F4"/>
          </a:solidFill>
          <a:ln>
            <a:noFill/>
          </a:ln>
          <a:effectLst>
            <a:outerShdw blurRad="50800" dist="50800" dir="2700000" algn="tl" rotWithShape="0">
              <a:srgbClr val="4E70A8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7" name="文本框 10"/>
          <p:cNvSpPr txBox="1">
            <a:spLocks noChangeArrowheads="1"/>
          </p:cNvSpPr>
          <p:nvPr/>
        </p:nvSpPr>
        <p:spPr bwMode="auto">
          <a:xfrm>
            <a:off x="381000" y="725488"/>
            <a:ext cx="26463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zh-CN" altLang="en-US" sz="3200">
                <a:solidFill>
                  <a:srgbClr val="0070C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四、课堂小结</a:t>
            </a:r>
          </a:p>
        </p:txBody>
      </p:sp>
      <p:sp>
        <p:nvSpPr>
          <p:cNvPr id="100" name="文本框 99"/>
          <p:cNvSpPr txBox="1">
            <a:spLocks noChangeArrowheads="1"/>
          </p:cNvSpPr>
          <p:nvPr/>
        </p:nvSpPr>
        <p:spPr bwMode="auto">
          <a:xfrm>
            <a:off x="1698625" y="2046288"/>
            <a:ext cx="8794750" cy="2030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8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这节课我们探究并掌握了求未知加数的方法，懂得通过“看图”“分与合的思想”以及“减法计算”来求得未知加数。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ldLvl="0" animBg="1"/>
      <p:bldP spid="10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剪去单角的矩形 5"/>
          <p:cNvSpPr/>
          <p:nvPr/>
        </p:nvSpPr>
        <p:spPr>
          <a:xfrm>
            <a:off x="-239713" y="692150"/>
            <a:ext cx="4606926" cy="649288"/>
          </a:xfrm>
          <a:prstGeom prst="snip1Rect">
            <a:avLst/>
          </a:prstGeom>
          <a:solidFill>
            <a:srgbClr val="BBE1F4"/>
          </a:solidFill>
          <a:ln>
            <a:noFill/>
          </a:ln>
          <a:effectLst>
            <a:outerShdw blurRad="50800" dist="50800" dir="2700000" algn="tl" rotWithShape="0">
              <a:srgbClr val="4E70A8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7" name="文本框 10"/>
          <p:cNvSpPr txBox="1">
            <a:spLocks noChangeArrowheads="1"/>
          </p:cNvSpPr>
          <p:nvPr/>
        </p:nvSpPr>
        <p:spPr bwMode="auto">
          <a:xfrm>
            <a:off x="381000" y="723900"/>
            <a:ext cx="2646363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zh-CN" altLang="en-US" sz="3200">
                <a:solidFill>
                  <a:srgbClr val="0070C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一、创设情境</a:t>
            </a:r>
          </a:p>
        </p:txBody>
      </p:sp>
      <p:sp>
        <p:nvSpPr>
          <p:cNvPr id="100" name="文本框 99"/>
          <p:cNvSpPr txBox="1">
            <a:spLocks noChangeArrowheads="1"/>
          </p:cNvSpPr>
          <p:nvPr/>
        </p:nvSpPr>
        <p:spPr bwMode="auto">
          <a:xfrm>
            <a:off x="631825" y="1660525"/>
            <a:ext cx="10317163" cy="1382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800">
                <a:latin typeface="楷体" panose="02010609060101010101" pitchFamily="49" charset="-122"/>
                <a:ea typeface="楷体" panose="02010609060101010101" pitchFamily="49" charset="-122"/>
              </a:rPr>
              <a:t>1.</a:t>
            </a:r>
            <a:r>
              <a:rPr lang="zh-CN" sz="2800">
                <a:latin typeface="楷体" panose="02010609060101010101" pitchFamily="49" charset="-122"/>
                <a:ea typeface="楷体" panose="02010609060101010101" pitchFamily="49" charset="-122"/>
              </a:rPr>
              <a:t>同学们越来越聪明了，智慧爷爷奖给我们一个大礼盒，想不想知道里面装的是什么呢？</a:t>
            </a:r>
            <a:endParaRPr lang="zh-CN" altLang="en-US" sz="280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pic>
        <p:nvPicPr>
          <p:cNvPr id="2" name="图片 1" descr="E~3_A3R81%@P@AW7}`]{N)R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9413" y="3221038"/>
            <a:ext cx="7031037" cy="2149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7142163" y="3321050"/>
            <a:ext cx="4391025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just" eaLnBrk="1" hangingPunct="1"/>
            <a:r>
              <a:rPr lang="zh-CN" sz="28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里面装了</a:t>
            </a:r>
            <a:r>
              <a:rPr lang="en-US" altLang="zh-CN" sz="28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8</a:t>
            </a:r>
            <a:r>
              <a:rPr lang="zh-CN" sz="28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个大苹果，还空着两格。</a:t>
            </a:r>
            <a:endParaRPr lang="zh-CN" altLang="en-US" sz="280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0" grpId="0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剪去单角的矩形 5"/>
          <p:cNvSpPr/>
          <p:nvPr/>
        </p:nvSpPr>
        <p:spPr>
          <a:xfrm>
            <a:off x="-239713" y="692150"/>
            <a:ext cx="4606926" cy="649288"/>
          </a:xfrm>
          <a:prstGeom prst="snip1Rect">
            <a:avLst/>
          </a:prstGeom>
          <a:solidFill>
            <a:srgbClr val="BBE1F4"/>
          </a:solidFill>
          <a:ln>
            <a:noFill/>
          </a:ln>
          <a:effectLst>
            <a:outerShdw blurRad="50800" dist="50800" dir="2700000" algn="tl" rotWithShape="0">
              <a:srgbClr val="4E70A8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7" name="文本框 10"/>
          <p:cNvSpPr txBox="1">
            <a:spLocks noChangeArrowheads="1"/>
          </p:cNvSpPr>
          <p:nvPr/>
        </p:nvSpPr>
        <p:spPr bwMode="auto">
          <a:xfrm>
            <a:off x="381000" y="723900"/>
            <a:ext cx="2646363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zh-CN" altLang="en-US" sz="3200">
                <a:solidFill>
                  <a:srgbClr val="0070C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二、观察探索</a:t>
            </a:r>
          </a:p>
        </p:txBody>
      </p:sp>
      <p:pic>
        <p:nvPicPr>
          <p:cNvPr id="2" name="图片 1" descr="E~3_A3R81%@P@AW7}`]{N)R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3663" y="3136900"/>
            <a:ext cx="7029450" cy="2151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379413" y="1530350"/>
            <a:ext cx="10614025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800">
                <a:latin typeface="楷体" panose="02010609060101010101" pitchFamily="49" charset="-122"/>
                <a:ea typeface="楷体" panose="02010609060101010101" pitchFamily="49" charset="-122"/>
              </a:rPr>
              <a:t>1.</a:t>
            </a:r>
            <a:r>
              <a:rPr lang="zh-CN" sz="2800">
                <a:latin typeface="楷体" panose="02010609060101010101" pitchFamily="49" charset="-122"/>
                <a:ea typeface="楷体" panose="02010609060101010101" pitchFamily="49" charset="-122"/>
              </a:rPr>
              <a:t>提问：你们能从图上发现什么吗？可以怎样提出问题？想不想把这个问题用算式表示出来？</a:t>
            </a:r>
          </a:p>
        </p:txBody>
      </p:sp>
      <p:sp>
        <p:nvSpPr>
          <p:cNvPr id="4" name="文本框 3"/>
          <p:cNvSpPr txBox="1">
            <a:spLocks noChangeArrowheads="1"/>
          </p:cNvSpPr>
          <p:nvPr/>
        </p:nvSpPr>
        <p:spPr bwMode="auto">
          <a:xfrm>
            <a:off x="7123113" y="3522663"/>
            <a:ext cx="3694112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en-US" altLang="zh-CN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8</a:t>
            </a:r>
            <a:r>
              <a:rPr lang="zh-CN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＋</a:t>
            </a:r>
            <a:r>
              <a:rPr lang="en-US" altLang="zh-CN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  )</a:t>
            </a:r>
            <a:r>
              <a:rPr lang="zh-CN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＝</a:t>
            </a:r>
            <a:r>
              <a:rPr lang="en-US" altLang="zh-CN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10</a:t>
            </a:r>
            <a:endParaRPr lang="en-US" altLang="en-US" sz="280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ldLvl="0" animBg="1"/>
      <p:bldP spid="3" grpId="0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文本框 99"/>
          <p:cNvSpPr txBox="1">
            <a:spLocks noChangeArrowheads="1"/>
          </p:cNvSpPr>
          <p:nvPr/>
        </p:nvSpPr>
        <p:spPr bwMode="auto">
          <a:xfrm>
            <a:off x="657225" y="965200"/>
            <a:ext cx="11434763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3200">
                <a:latin typeface="楷体" panose="02010609060101010101" pitchFamily="49" charset="-122"/>
                <a:ea typeface="楷体" panose="02010609060101010101" pitchFamily="49" charset="-122"/>
              </a:rPr>
              <a:t>2.</a:t>
            </a:r>
            <a:r>
              <a:rPr lang="zh-CN" sz="3200">
                <a:latin typeface="楷体" panose="02010609060101010101" pitchFamily="49" charset="-122"/>
                <a:ea typeface="楷体" panose="02010609060101010101" pitchFamily="49" charset="-122"/>
              </a:rPr>
              <a:t>摆一摆：动手摆学具，独立思考</a:t>
            </a:r>
          </a:p>
        </p:txBody>
      </p:sp>
      <p:pic>
        <p:nvPicPr>
          <p:cNvPr id="3" name="图片 2" descr="8D_IX55V[D%7DZ`BDN(H)V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7225" y="2065338"/>
            <a:ext cx="10185400" cy="2176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文本框 5"/>
          <p:cNvSpPr txBox="1">
            <a:spLocks noChangeArrowheads="1"/>
          </p:cNvSpPr>
          <p:nvPr/>
        </p:nvSpPr>
        <p:spPr bwMode="auto">
          <a:xfrm>
            <a:off x="3959225" y="4830763"/>
            <a:ext cx="2517775" cy="73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zh-CN" sz="28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(  )</a:t>
            </a:r>
            <a:r>
              <a:rPr lang="zh-CN" sz="28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里可填</a:t>
            </a:r>
            <a:r>
              <a:rPr lang="zh-CN" altLang="zh-CN" sz="28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2</a:t>
            </a:r>
            <a:r>
              <a:rPr lang="zh-CN" sz="28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。</a:t>
            </a:r>
            <a:endParaRPr lang="zh-CN" altLang="en-US" sz="280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文本框 99"/>
          <p:cNvSpPr txBox="1">
            <a:spLocks noChangeArrowheads="1"/>
          </p:cNvSpPr>
          <p:nvPr/>
        </p:nvSpPr>
        <p:spPr bwMode="auto">
          <a:xfrm>
            <a:off x="379413" y="547688"/>
            <a:ext cx="11434762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zh-CN" sz="3200">
                <a:latin typeface="楷体" panose="02010609060101010101" pitchFamily="49" charset="-122"/>
                <a:ea typeface="楷体" panose="02010609060101010101" pitchFamily="49" charset="-122"/>
              </a:rPr>
              <a:t>3</a:t>
            </a:r>
            <a:r>
              <a:rPr lang="zh-CN" sz="3200">
                <a:latin typeface="楷体" panose="02010609060101010101" pitchFamily="49" charset="-122"/>
                <a:ea typeface="楷体" panose="02010609060101010101" pitchFamily="49" charset="-122"/>
              </a:rPr>
              <a:t>．小组合作交流、讨论：还能用什么方法知道</a:t>
            </a:r>
            <a:r>
              <a:rPr lang="zh-CN" altLang="zh-CN" sz="3200">
                <a:latin typeface="楷体" panose="02010609060101010101" pitchFamily="49" charset="-122"/>
                <a:ea typeface="楷体" panose="02010609060101010101" pitchFamily="49" charset="-122"/>
              </a:rPr>
              <a:t>(  )</a:t>
            </a:r>
            <a:r>
              <a:rPr lang="zh-CN" sz="3200">
                <a:latin typeface="楷体" panose="02010609060101010101" pitchFamily="49" charset="-122"/>
                <a:ea typeface="楷体" panose="02010609060101010101" pitchFamily="49" charset="-122"/>
              </a:rPr>
              <a:t>里应填</a:t>
            </a:r>
            <a:r>
              <a:rPr lang="zh-CN" altLang="zh-CN" sz="3200">
                <a:latin typeface="楷体" panose="02010609060101010101" pitchFamily="49" charset="-122"/>
                <a:ea typeface="楷体" panose="02010609060101010101" pitchFamily="49" charset="-122"/>
              </a:rPr>
              <a:t>2?</a:t>
            </a:r>
          </a:p>
          <a:p>
            <a:pPr eaLnBrk="1" hangingPunct="1">
              <a:lnSpc>
                <a:spcPct val="150000"/>
              </a:lnSpc>
            </a:pPr>
            <a:endParaRPr lang="zh-CN" altLang="zh-CN" sz="320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" name="文本框 1"/>
          <p:cNvSpPr txBox="1">
            <a:spLocks noChangeArrowheads="1"/>
          </p:cNvSpPr>
          <p:nvPr/>
        </p:nvSpPr>
        <p:spPr bwMode="auto">
          <a:xfrm>
            <a:off x="987425" y="2533650"/>
            <a:ext cx="7186613" cy="20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zh-CN" sz="28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(1)</a:t>
            </a:r>
            <a:r>
              <a:rPr lang="zh-CN" sz="28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因为</a:t>
            </a:r>
            <a:r>
              <a:rPr lang="zh-CN" altLang="zh-CN" sz="28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10</a:t>
            </a:r>
            <a:r>
              <a:rPr lang="zh-CN" sz="28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可以分成</a:t>
            </a:r>
            <a:r>
              <a:rPr lang="zh-CN" altLang="zh-CN" sz="28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8</a:t>
            </a:r>
            <a:r>
              <a:rPr lang="zh-CN" sz="28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和</a:t>
            </a:r>
            <a:r>
              <a:rPr lang="zh-CN" altLang="zh-CN" sz="28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2</a:t>
            </a:r>
            <a:r>
              <a:rPr lang="zh-CN" sz="28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，所以</a:t>
            </a:r>
            <a:r>
              <a:rPr lang="zh-CN" altLang="zh-CN" sz="28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8</a:t>
            </a:r>
            <a:r>
              <a:rPr lang="zh-CN" sz="28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＋</a:t>
            </a:r>
            <a:r>
              <a:rPr lang="zh-CN" altLang="zh-CN" sz="28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(2)</a:t>
            </a:r>
            <a:r>
              <a:rPr lang="zh-CN" sz="28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＝</a:t>
            </a:r>
            <a:r>
              <a:rPr lang="zh-CN" altLang="zh-CN" sz="28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10</a:t>
            </a:r>
            <a:r>
              <a:rPr lang="zh-CN" sz="28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。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zh-CN" sz="28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(2)8</a:t>
            </a:r>
            <a:r>
              <a:rPr lang="zh-CN" sz="28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和</a:t>
            </a:r>
            <a:r>
              <a:rPr lang="zh-CN" altLang="zh-CN" sz="28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2</a:t>
            </a:r>
            <a:r>
              <a:rPr lang="zh-CN" sz="28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相加组成</a:t>
            </a:r>
            <a:r>
              <a:rPr lang="zh-CN" altLang="zh-CN" sz="28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10</a:t>
            </a:r>
            <a:r>
              <a:rPr lang="zh-CN" sz="28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，所以</a:t>
            </a:r>
            <a:r>
              <a:rPr lang="zh-CN" altLang="zh-CN" sz="28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8</a:t>
            </a:r>
            <a:r>
              <a:rPr lang="zh-CN" sz="28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＋</a:t>
            </a:r>
            <a:r>
              <a:rPr lang="zh-CN" altLang="zh-CN" sz="28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(2)</a:t>
            </a:r>
            <a:r>
              <a:rPr lang="zh-CN" sz="28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＝</a:t>
            </a:r>
            <a:r>
              <a:rPr lang="zh-CN" altLang="zh-CN" sz="28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10</a:t>
            </a:r>
            <a:r>
              <a:rPr lang="zh-CN" sz="28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。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zh-CN" sz="28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(3)10</a:t>
            </a:r>
            <a:r>
              <a:rPr lang="zh-CN" sz="28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－</a:t>
            </a:r>
            <a:r>
              <a:rPr lang="zh-CN" altLang="zh-CN" sz="28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8</a:t>
            </a:r>
            <a:r>
              <a:rPr lang="zh-CN" sz="28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＝</a:t>
            </a:r>
            <a:r>
              <a:rPr lang="zh-CN" altLang="zh-CN" sz="28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2</a:t>
            </a:r>
            <a:r>
              <a:rPr lang="zh-CN" sz="28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，所以</a:t>
            </a:r>
            <a:r>
              <a:rPr lang="zh-CN" altLang="zh-CN" sz="28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(  )</a:t>
            </a:r>
            <a:r>
              <a:rPr lang="zh-CN" sz="28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里填</a:t>
            </a:r>
            <a:r>
              <a:rPr lang="zh-CN" altLang="zh-CN" sz="28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2</a:t>
            </a:r>
            <a:r>
              <a:rPr lang="zh-CN" sz="28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剪去单角的矩形 5"/>
          <p:cNvSpPr/>
          <p:nvPr/>
        </p:nvSpPr>
        <p:spPr>
          <a:xfrm>
            <a:off x="-239713" y="692150"/>
            <a:ext cx="4606926" cy="649288"/>
          </a:xfrm>
          <a:prstGeom prst="snip1Rect">
            <a:avLst/>
          </a:prstGeom>
          <a:solidFill>
            <a:srgbClr val="BBE1F4"/>
          </a:solidFill>
          <a:ln>
            <a:noFill/>
          </a:ln>
          <a:effectLst>
            <a:outerShdw blurRad="50800" dist="50800" dir="2700000" algn="tl" rotWithShape="0">
              <a:srgbClr val="4E70A8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7" name="文本框 10"/>
          <p:cNvSpPr txBox="1">
            <a:spLocks noChangeArrowheads="1"/>
          </p:cNvSpPr>
          <p:nvPr/>
        </p:nvSpPr>
        <p:spPr bwMode="auto">
          <a:xfrm>
            <a:off x="381000" y="725488"/>
            <a:ext cx="26463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zh-CN" altLang="en-US" sz="3200">
                <a:solidFill>
                  <a:srgbClr val="0070C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三、巩固拓展</a:t>
            </a:r>
          </a:p>
        </p:txBody>
      </p:sp>
      <p:sp>
        <p:nvSpPr>
          <p:cNvPr id="100" name="文本框 99"/>
          <p:cNvSpPr txBox="1">
            <a:spLocks noChangeArrowheads="1"/>
          </p:cNvSpPr>
          <p:nvPr/>
        </p:nvSpPr>
        <p:spPr bwMode="auto">
          <a:xfrm>
            <a:off x="379413" y="1308100"/>
            <a:ext cx="801687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800">
                <a:latin typeface="楷体" panose="02010609060101010101" pitchFamily="49" charset="-122"/>
                <a:ea typeface="楷体" panose="02010609060101010101" pitchFamily="49" charset="-122"/>
              </a:rPr>
              <a:t>1.</a:t>
            </a:r>
            <a:endParaRPr lang="zh-CN" altLang="en-US" sz="280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pic>
        <p:nvPicPr>
          <p:cNvPr id="4" name="图片 3" descr="$I7Y@UMI]6~UX`]~8VO(VYE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36675" y="1514475"/>
            <a:ext cx="8870950" cy="1487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图片 4" descr="}T(2SV]DY~MT`T7R~ZV2NN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73150" y="3789363"/>
            <a:ext cx="9134475" cy="1344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文本框 7"/>
          <p:cNvSpPr txBox="1">
            <a:spLocks noChangeArrowheads="1"/>
          </p:cNvSpPr>
          <p:nvPr/>
        </p:nvSpPr>
        <p:spPr bwMode="auto">
          <a:xfrm>
            <a:off x="1181100" y="3206750"/>
            <a:ext cx="4378325" cy="582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en-US" altLang="zh-CN" sz="3200">
                <a:latin typeface="黑体" panose="02010609060101010101" pitchFamily="49" charset="-122"/>
                <a:ea typeface="黑体" panose="02010609060101010101" pitchFamily="49" charset="-122"/>
              </a:rPr>
              <a:t>5 +</a:t>
            </a:r>
            <a:r>
              <a:rPr lang="zh-CN" altLang="en-US" sz="3200">
                <a:latin typeface="黑体" panose="02010609060101010101" pitchFamily="49" charset="-122"/>
                <a:ea typeface="黑体" panose="02010609060101010101" pitchFamily="49" charset="-122"/>
              </a:rPr>
              <a:t>（  ）</a:t>
            </a:r>
            <a:r>
              <a:rPr lang="en-US" altLang="zh-CN" sz="3200">
                <a:latin typeface="黑体" panose="02010609060101010101" pitchFamily="49" charset="-122"/>
                <a:ea typeface="黑体" panose="02010609060101010101" pitchFamily="49" charset="-122"/>
              </a:rPr>
              <a:t>= 8</a:t>
            </a:r>
          </a:p>
        </p:txBody>
      </p:sp>
      <p:sp>
        <p:nvSpPr>
          <p:cNvPr id="9" name="文本框 8"/>
          <p:cNvSpPr txBox="1">
            <a:spLocks noChangeArrowheads="1"/>
          </p:cNvSpPr>
          <p:nvPr/>
        </p:nvSpPr>
        <p:spPr bwMode="auto">
          <a:xfrm>
            <a:off x="1073150" y="5216525"/>
            <a:ext cx="43783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en-US" altLang="zh-CN" sz="3200">
                <a:latin typeface="黑体" panose="02010609060101010101" pitchFamily="49" charset="-122"/>
                <a:ea typeface="黑体" panose="02010609060101010101" pitchFamily="49" charset="-122"/>
              </a:rPr>
              <a:t>7 +</a:t>
            </a:r>
            <a:r>
              <a:rPr lang="zh-CN" altLang="en-US" sz="3200">
                <a:latin typeface="黑体" panose="02010609060101010101" pitchFamily="49" charset="-122"/>
                <a:ea typeface="黑体" panose="02010609060101010101" pitchFamily="49" charset="-122"/>
              </a:rPr>
              <a:t>（  ）</a:t>
            </a:r>
            <a:r>
              <a:rPr lang="en-US" altLang="zh-CN" sz="3200">
                <a:latin typeface="黑体" panose="02010609060101010101" pitchFamily="49" charset="-122"/>
                <a:ea typeface="黑体" panose="02010609060101010101" pitchFamily="49" charset="-122"/>
              </a:rPr>
              <a:t>= 8</a:t>
            </a:r>
          </a:p>
        </p:txBody>
      </p:sp>
      <p:sp>
        <p:nvSpPr>
          <p:cNvPr id="10" name="文本框 9"/>
          <p:cNvSpPr txBox="1">
            <a:spLocks noChangeArrowheads="1"/>
          </p:cNvSpPr>
          <p:nvPr/>
        </p:nvSpPr>
        <p:spPr bwMode="auto">
          <a:xfrm>
            <a:off x="6864350" y="5216525"/>
            <a:ext cx="43783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en-US" altLang="zh-CN" sz="3200">
                <a:latin typeface="黑体" panose="02010609060101010101" pitchFamily="49" charset="-122"/>
                <a:ea typeface="黑体" panose="02010609060101010101" pitchFamily="49" charset="-122"/>
              </a:rPr>
              <a:t>3 +</a:t>
            </a:r>
            <a:r>
              <a:rPr lang="zh-CN" altLang="en-US" sz="3200">
                <a:latin typeface="黑体" panose="02010609060101010101" pitchFamily="49" charset="-122"/>
                <a:ea typeface="黑体" panose="02010609060101010101" pitchFamily="49" charset="-122"/>
              </a:rPr>
              <a:t>（  ）</a:t>
            </a:r>
            <a:r>
              <a:rPr lang="en-US" altLang="zh-CN" sz="3200">
                <a:latin typeface="黑体" panose="02010609060101010101" pitchFamily="49" charset="-122"/>
                <a:ea typeface="黑体" panose="02010609060101010101" pitchFamily="49" charset="-122"/>
              </a:rPr>
              <a:t>= 9</a:t>
            </a:r>
          </a:p>
        </p:txBody>
      </p:sp>
      <p:sp>
        <p:nvSpPr>
          <p:cNvPr id="11" name="文本框 10"/>
          <p:cNvSpPr txBox="1">
            <a:spLocks noChangeArrowheads="1"/>
          </p:cNvSpPr>
          <p:nvPr/>
        </p:nvSpPr>
        <p:spPr bwMode="auto">
          <a:xfrm>
            <a:off x="6511925" y="3206750"/>
            <a:ext cx="4378325" cy="582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zh-CN" altLang="en-US" sz="3200">
                <a:latin typeface="黑体" panose="02010609060101010101" pitchFamily="49" charset="-122"/>
                <a:ea typeface="黑体" panose="02010609060101010101" pitchFamily="49" charset="-122"/>
              </a:rPr>
              <a:t>（  ）</a:t>
            </a:r>
            <a:r>
              <a:rPr lang="en-US" altLang="zh-CN" sz="3200">
                <a:latin typeface="黑体" panose="02010609060101010101" pitchFamily="49" charset="-122"/>
                <a:ea typeface="黑体" panose="02010609060101010101" pitchFamily="49" charset="-122"/>
              </a:rPr>
              <a:t>+ 6 = 10</a:t>
            </a:r>
          </a:p>
        </p:txBody>
      </p:sp>
      <p:sp>
        <p:nvSpPr>
          <p:cNvPr id="12" name="文本框 11"/>
          <p:cNvSpPr txBox="1">
            <a:spLocks noChangeArrowheads="1"/>
          </p:cNvSpPr>
          <p:nvPr/>
        </p:nvSpPr>
        <p:spPr bwMode="auto">
          <a:xfrm flipH="1">
            <a:off x="2624138" y="3206750"/>
            <a:ext cx="684212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en-US" altLang="zh-CN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</a:p>
        </p:txBody>
      </p:sp>
      <p:sp>
        <p:nvSpPr>
          <p:cNvPr id="13" name="文本框 12"/>
          <p:cNvSpPr txBox="1">
            <a:spLocks noChangeArrowheads="1"/>
          </p:cNvSpPr>
          <p:nvPr/>
        </p:nvSpPr>
        <p:spPr bwMode="auto">
          <a:xfrm flipH="1">
            <a:off x="8396288" y="5248275"/>
            <a:ext cx="646112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en-US" altLang="zh-CN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6</a:t>
            </a:r>
          </a:p>
        </p:txBody>
      </p:sp>
      <p:sp>
        <p:nvSpPr>
          <p:cNvPr id="14" name="文本框 13"/>
          <p:cNvSpPr txBox="1">
            <a:spLocks noChangeArrowheads="1"/>
          </p:cNvSpPr>
          <p:nvPr/>
        </p:nvSpPr>
        <p:spPr bwMode="auto">
          <a:xfrm flipH="1">
            <a:off x="2624138" y="5216525"/>
            <a:ext cx="684212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en-US" altLang="zh-CN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</a:p>
        </p:txBody>
      </p:sp>
      <p:sp>
        <p:nvSpPr>
          <p:cNvPr id="15" name="文本框 14"/>
          <p:cNvSpPr txBox="1">
            <a:spLocks noChangeArrowheads="1"/>
          </p:cNvSpPr>
          <p:nvPr/>
        </p:nvSpPr>
        <p:spPr bwMode="auto">
          <a:xfrm flipH="1">
            <a:off x="7119938" y="3206750"/>
            <a:ext cx="684212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en-US" altLang="zh-CN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ldLvl="0" animBg="1"/>
      <p:bldP spid="100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文本框 99"/>
          <p:cNvSpPr txBox="1">
            <a:spLocks noChangeArrowheads="1"/>
          </p:cNvSpPr>
          <p:nvPr/>
        </p:nvSpPr>
        <p:spPr bwMode="auto">
          <a:xfrm>
            <a:off x="285750" y="354013"/>
            <a:ext cx="7558088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3200">
                <a:latin typeface="楷体" panose="02010609060101010101" pitchFamily="49" charset="-122"/>
                <a:ea typeface="楷体" panose="02010609060101010101" pitchFamily="49" charset="-122"/>
              </a:rPr>
              <a:t>2.</a:t>
            </a:r>
            <a:r>
              <a:rPr lang="en-US" sz="3200">
                <a:latin typeface="楷体" panose="02010609060101010101" pitchFamily="49" charset="-122"/>
                <a:ea typeface="楷体" panose="02010609060101010101" pitchFamily="49" charset="-122"/>
              </a:rPr>
              <a:t>画一画，再填得数</a:t>
            </a:r>
          </a:p>
        </p:txBody>
      </p:sp>
      <p:pic>
        <p:nvPicPr>
          <p:cNvPr id="8195" name="图片 2" descr="L[`MY%QH$JE7D4EM}])6V6A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6763" y="1254125"/>
            <a:ext cx="9029700" cy="2301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6" name="文本框 3"/>
          <p:cNvSpPr txBox="1">
            <a:spLocks noChangeArrowheads="1"/>
          </p:cNvSpPr>
          <p:nvPr/>
        </p:nvSpPr>
        <p:spPr bwMode="auto">
          <a:xfrm>
            <a:off x="842963" y="3811588"/>
            <a:ext cx="31115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en-US" altLang="zh-CN" sz="2800">
                <a:latin typeface="黑体" panose="02010609060101010101" pitchFamily="49" charset="-122"/>
                <a:ea typeface="黑体" panose="02010609060101010101" pitchFamily="49" charset="-122"/>
              </a:rPr>
              <a:t>9 +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（ ）</a:t>
            </a:r>
            <a:r>
              <a:rPr lang="en-US" altLang="zh-CN" sz="2800">
                <a:latin typeface="黑体" panose="02010609060101010101" pitchFamily="49" charset="-122"/>
                <a:ea typeface="黑体" panose="02010609060101010101" pitchFamily="49" charset="-122"/>
              </a:rPr>
              <a:t>=10</a:t>
            </a:r>
          </a:p>
        </p:txBody>
      </p:sp>
      <p:sp>
        <p:nvSpPr>
          <p:cNvPr id="8197" name="文本框 4"/>
          <p:cNvSpPr txBox="1">
            <a:spLocks noChangeArrowheads="1"/>
          </p:cNvSpPr>
          <p:nvPr/>
        </p:nvSpPr>
        <p:spPr bwMode="auto">
          <a:xfrm>
            <a:off x="4410075" y="4119563"/>
            <a:ext cx="31115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en-US" altLang="zh-CN" sz="2800">
                <a:latin typeface="黑体" panose="02010609060101010101" pitchFamily="49" charset="-122"/>
                <a:ea typeface="黑体" panose="02010609060101010101" pitchFamily="49" charset="-122"/>
              </a:rPr>
              <a:t>3 +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（ ）</a:t>
            </a:r>
            <a:r>
              <a:rPr lang="en-US" altLang="zh-CN" sz="2800">
                <a:latin typeface="黑体" panose="02010609060101010101" pitchFamily="49" charset="-122"/>
                <a:ea typeface="黑体" panose="02010609060101010101" pitchFamily="49" charset="-122"/>
              </a:rPr>
              <a:t>=10</a:t>
            </a:r>
          </a:p>
        </p:txBody>
      </p:sp>
      <p:sp>
        <p:nvSpPr>
          <p:cNvPr id="8198" name="文本框 5"/>
          <p:cNvSpPr txBox="1">
            <a:spLocks noChangeArrowheads="1"/>
          </p:cNvSpPr>
          <p:nvPr/>
        </p:nvSpPr>
        <p:spPr bwMode="auto">
          <a:xfrm>
            <a:off x="6684963" y="4956175"/>
            <a:ext cx="3111500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en-US" altLang="zh-CN" sz="2800">
                <a:latin typeface="黑体" panose="02010609060101010101" pitchFamily="49" charset="-122"/>
                <a:ea typeface="黑体" panose="02010609060101010101" pitchFamily="49" charset="-122"/>
              </a:rPr>
              <a:t>5 +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（ ）</a:t>
            </a:r>
            <a:r>
              <a:rPr lang="en-US" altLang="zh-CN" sz="2800">
                <a:latin typeface="黑体" panose="02010609060101010101" pitchFamily="49" charset="-122"/>
                <a:ea typeface="黑体" panose="02010609060101010101" pitchFamily="49" charset="-122"/>
              </a:rPr>
              <a:t>= 9</a:t>
            </a:r>
          </a:p>
        </p:txBody>
      </p:sp>
      <p:sp>
        <p:nvSpPr>
          <p:cNvPr id="12" name="文本框 11"/>
          <p:cNvSpPr txBox="1">
            <a:spLocks noChangeArrowheads="1"/>
          </p:cNvSpPr>
          <p:nvPr/>
        </p:nvSpPr>
        <p:spPr bwMode="auto">
          <a:xfrm flipH="1">
            <a:off x="7843838" y="4956175"/>
            <a:ext cx="682625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en-US" altLang="zh-CN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</a:p>
        </p:txBody>
      </p:sp>
      <p:sp>
        <p:nvSpPr>
          <p:cNvPr id="7" name="文本框 6"/>
          <p:cNvSpPr txBox="1">
            <a:spLocks noChangeArrowheads="1"/>
          </p:cNvSpPr>
          <p:nvPr/>
        </p:nvSpPr>
        <p:spPr bwMode="auto">
          <a:xfrm flipH="1">
            <a:off x="2057400" y="3811588"/>
            <a:ext cx="682625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en-US" altLang="zh-CN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</a:p>
        </p:txBody>
      </p:sp>
      <p:sp>
        <p:nvSpPr>
          <p:cNvPr id="8" name="文本框 7"/>
          <p:cNvSpPr txBox="1">
            <a:spLocks noChangeArrowheads="1"/>
          </p:cNvSpPr>
          <p:nvPr/>
        </p:nvSpPr>
        <p:spPr bwMode="auto">
          <a:xfrm flipH="1">
            <a:off x="5624513" y="4119563"/>
            <a:ext cx="682625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en-US" altLang="zh-CN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6</a:t>
            </a:r>
          </a:p>
        </p:txBody>
      </p:sp>
      <p:sp>
        <p:nvSpPr>
          <p:cNvPr id="9" name="矩形 8"/>
          <p:cNvSpPr/>
          <p:nvPr/>
        </p:nvSpPr>
        <p:spPr>
          <a:xfrm>
            <a:off x="7042150" y="1416050"/>
            <a:ext cx="479425" cy="358775"/>
          </a:xfrm>
          <a:prstGeom prst="rect">
            <a:avLst/>
          </a:prstGeom>
          <a:noFill/>
          <a:ln w="28575" cmpd="sng">
            <a:solidFill>
              <a:schemeClr val="accent1">
                <a:shade val="5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0" name="等腰三角形 9"/>
          <p:cNvSpPr/>
          <p:nvPr/>
        </p:nvSpPr>
        <p:spPr>
          <a:xfrm>
            <a:off x="3203575" y="2203450"/>
            <a:ext cx="496888" cy="415925"/>
          </a:xfrm>
          <a:prstGeom prst="triangle">
            <a:avLst/>
          </a:prstGeom>
          <a:noFill/>
          <a:ln w="28575" cmpd="sng">
            <a:solidFill>
              <a:srgbClr val="CC00CC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1" name="等腰三角形 10"/>
          <p:cNvSpPr/>
          <p:nvPr/>
        </p:nvSpPr>
        <p:spPr>
          <a:xfrm>
            <a:off x="3911600" y="2165350"/>
            <a:ext cx="498475" cy="414338"/>
          </a:xfrm>
          <a:prstGeom prst="triangle">
            <a:avLst/>
          </a:prstGeom>
          <a:noFill/>
          <a:ln w="28575" cmpd="sng">
            <a:solidFill>
              <a:srgbClr val="CC00CC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3" name="等腰三角形 12"/>
          <p:cNvSpPr/>
          <p:nvPr/>
        </p:nvSpPr>
        <p:spPr>
          <a:xfrm>
            <a:off x="4595813" y="2165350"/>
            <a:ext cx="498475" cy="414338"/>
          </a:xfrm>
          <a:prstGeom prst="triangle">
            <a:avLst/>
          </a:prstGeom>
          <a:noFill/>
          <a:ln w="28575" cmpd="sng">
            <a:solidFill>
              <a:srgbClr val="CC00CC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4" name="等腰三角形 13"/>
          <p:cNvSpPr/>
          <p:nvPr/>
        </p:nvSpPr>
        <p:spPr>
          <a:xfrm>
            <a:off x="5243513" y="2149475"/>
            <a:ext cx="498475" cy="414338"/>
          </a:xfrm>
          <a:prstGeom prst="triangle">
            <a:avLst/>
          </a:prstGeom>
          <a:noFill/>
          <a:ln w="28575" cmpd="sng">
            <a:solidFill>
              <a:srgbClr val="CC00CC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5" name="等腰三角形 14"/>
          <p:cNvSpPr/>
          <p:nvPr/>
        </p:nvSpPr>
        <p:spPr>
          <a:xfrm>
            <a:off x="5989638" y="2165350"/>
            <a:ext cx="498475" cy="414338"/>
          </a:xfrm>
          <a:prstGeom prst="triangle">
            <a:avLst/>
          </a:prstGeom>
          <a:noFill/>
          <a:ln w="28575" cmpd="sng">
            <a:solidFill>
              <a:srgbClr val="CC00CC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6" name="等腰三角形 15"/>
          <p:cNvSpPr/>
          <p:nvPr/>
        </p:nvSpPr>
        <p:spPr>
          <a:xfrm>
            <a:off x="6684963" y="2132013"/>
            <a:ext cx="498475" cy="414337"/>
          </a:xfrm>
          <a:prstGeom prst="triangle">
            <a:avLst/>
          </a:prstGeom>
          <a:noFill/>
          <a:ln w="28575" cmpd="sng">
            <a:solidFill>
              <a:srgbClr val="CC00CC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8" name="椭圆 17"/>
          <p:cNvSpPr/>
          <p:nvPr/>
        </p:nvSpPr>
        <p:spPr>
          <a:xfrm>
            <a:off x="4464050" y="2924175"/>
            <a:ext cx="465138" cy="393700"/>
          </a:xfrm>
          <a:prstGeom prst="ellipse">
            <a:avLst/>
          </a:prstGeom>
          <a:noFill/>
          <a:ln w="28575" cmpd="sng">
            <a:solidFill>
              <a:srgbClr val="00B05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9" name="椭圆 18"/>
          <p:cNvSpPr/>
          <p:nvPr/>
        </p:nvSpPr>
        <p:spPr>
          <a:xfrm>
            <a:off x="5781675" y="2908300"/>
            <a:ext cx="463550" cy="392113"/>
          </a:xfrm>
          <a:prstGeom prst="ellipse">
            <a:avLst/>
          </a:prstGeom>
          <a:noFill/>
          <a:ln w="28575" cmpd="sng">
            <a:solidFill>
              <a:srgbClr val="00B05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0" name="椭圆 19"/>
          <p:cNvSpPr/>
          <p:nvPr/>
        </p:nvSpPr>
        <p:spPr>
          <a:xfrm>
            <a:off x="5089525" y="2892425"/>
            <a:ext cx="465138" cy="392113"/>
          </a:xfrm>
          <a:prstGeom prst="ellipse">
            <a:avLst/>
          </a:prstGeom>
          <a:noFill/>
          <a:ln w="28575" cmpd="sng">
            <a:solidFill>
              <a:srgbClr val="00B05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1" name="椭圆 20"/>
          <p:cNvSpPr/>
          <p:nvPr/>
        </p:nvSpPr>
        <p:spPr>
          <a:xfrm>
            <a:off x="6502400" y="2946400"/>
            <a:ext cx="465138" cy="393700"/>
          </a:xfrm>
          <a:prstGeom prst="ellipse">
            <a:avLst/>
          </a:prstGeom>
          <a:noFill/>
          <a:ln w="28575" cmpd="sng">
            <a:solidFill>
              <a:srgbClr val="00B05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7" grpId="0"/>
      <p:bldP spid="8" grpId="0"/>
      <p:bldP spid="9" grpId="0" animBg="1"/>
      <p:bldP spid="10" grpId="0" animBg="1"/>
      <p:bldP spid="11" grpId="0" animBg="1"/>
      <p:bldP spid="13" grpId="0" animBg="1"/>
      <p:bldP spid="14" grpId="0" animBg="1"/>
      <p:bldP spid="15" grpId="0" animBg="1"/>
      <p:bldP spid="16" grpId="0" animBg="1"/>
      <p:bldP spid="18" grpId="0" animBg="1"/>
      <p:bldP spid="19" grpId="0" animBg="1"/>
      <p:bldP spid="20" grpId="0" animBg="1"/>
      <p:bldP spid="2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文本框 99"/>
          <p:cNvSpPr txBox="1">
            <a:spLocks noChangeArrowheads="1"/>
          </p:cNvSpPr>
          <p:nvPr/>
        </p:nvSpPr>
        <p:spPr bwMode="auto">
          <a:xfrm>
            <a:off x="379413" y="547688"/>
            <a:ext cx="755650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3200">
                <a:latin typeface="楷体" panose="02010609060101010101" pitchFamily="49" charset="-122"/>
                <a:ea typeface="楷体" panose="02010609060101010101" pitchFamily="49" charset="-122"/>
              </a:rPr>
              <a:t>3.</a:t>
            </a:r>
            <a:r>
              <a:rPr lang="zh-CN" altLang="en-US" sz="3200">
                <a:latin typeface="楷体" panose="02010609060101010101" pitchFamily="49" charset="-122"/>
                <a:ea typeface="楷体" panose="02010609060101010101" pitchFamily="49" charset="-122"/>
              </a:rPr>
              <a:t>连一连</a:t>
            </a:r>
          </a:p>
        </p:txBody>
      </p:sp>
      <p:pic>
        <p:nvPicPr>
          <p:cNvPr id="9219" name="图片 1" descr="6CD2{A}4G`YQYBMI1@_[{CN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50988" y="1306513"/>
            <a:ext cx="9313862" cy="4244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" name="直接连接符 2"/>
          <p:cNvCxnSpPr/>
          <p:nvPr/>
        </p:nvCxnSpPr>
        <p:spPr>
          <a:xfrm flipH="1">
            <a:off x="8783638" y="2614613"/>
            <a:ext cx="492125" cy="598487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" name="直接连接符 4"/>
          <p:cNvCxnSpPr/>
          <p:nvPr/>
        </p:nvCxnSpPr>
        <p:spPr>
          <a:xfrm flipV="1">
            <a:off x="3897313" y="2636838"/>
            <a:ext cx="854075" cy="561975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7" name="直接连接符 6"/>
          <p:cNvCxnSpPr/>
          <p:nvPr/>
        </p:nvCxnSpPr>
        <p:spPr>
          <a:xfrm>
            <a:off x="2339975" y="2641600"/>
            <a:ext cx="684213" cy="1939925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8" name="直接连接符 7"/>
          <p:cNvCxnSpPr/>
          <p:nvPr/>
        </p:nvCxnSpPr>
        <p:spPr>
          <a:xfrm>
            <a:off x="7051675" y="2684463"/>
            <a:ext cx="1731963" cy="2039937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文本框 99"/>
          <p:cNvSpPr txBox="1">
            <a:spLocks noChangeArrowheads="1"/>
          </p:cNvSpPr>
          <p:nvPr/>
        </p:nvSpPr>
        <p:spPr bwMode="auto">
          <a:xfrm>
            <a:off x="193675" y="895350"/>
            <a:ext cx="1128395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3200">
                <a:latin typeface="楷体" panose="02010609060101010101" pitchFamily="49" charset="-122"/>
                <a:ea typeface="楷体" panose="02010609060101010101" pitchFamily="49" charset="-122"/>
              </a:rPr>
              <a:t>4.</a:t>
            </a:r>
            <a:r>
              <a:rPr lang="en-US" sz="3200">
                <a:latin typeface="楷体" panose="02010609060101010101" pitchFamily="49" charset="-122"/>
                <a:ea typeface="楷体" panose="02010609060101010101" pitchFamily="49" charset="-122"/>
              </a:rPr>
              <a:t>你是怎么想的？把你的想法和大家交流一下。</a:t>
            </a:r>
          </a:p>
        </p:txBody>
      </p:sp>
      <p:sp>
        <p:nvSpPr>
          <p:cNvPr id="10243" name="文本框 1"/>
          <p:cNvSpPr txBox="1">
            <a:spLocks noChangeArrowheads="1"/>
          </p:cNvSpPr>
          <p:nvPr/>
        </p:nvSpPr>
        <p:spPr bwMode="auto">
          <a:xfrm>
            <a:off x="885825" y="2406650"/>
            <a:ext cx="4378325" cy="582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en-US" altLang="zh-CN" sz="3200">
                <a:latin typeface="黑体" panose="02010609060101010101" pitchFamily="49" charset="-122"/>
                <a:ea typeface="黑体" panose="02010609060101010101" pitchFamily="49" charset="-122"/>
              </a:rPr>
              <a:t>2 +</a:t>
            </a:r>
            <a:r>
              <a:rPr lang="zh-CN" altLang="en-US" sz="3200">
                <a:latin typeface="黑体" panose="02010609060101010101" pitchFamily="49" charset="-122"/>
                <a:ea typeface="黑体" panose="02010609060101010101" pitchFamily="49" charset="-122"/>
              </a:rPr>
              <a:t>（  ）</a:t>
            </a:r>
            <a:r>
              <a:rPr lang="en-US" altLang="zh-CN" sz="3200">
                <a:latin typeface="黑体" panose="02010609060101010101" pitchFamily="49" charset="-122"/>
                <a:ea typeface="黑体" panose="02010609060101010101" pitchFamily="49" charset="-122"/>
              </a:rPr>
              <a:t>= 10</a:t>
            </a:r>
          </a:p>
        </p:txBody>
      </p:sp>
      <p:sp>
        <p:nvSpPr>
          <p:cNvPr id="10244" name="文本框 2"/>
          <p:cNvSpPr txBox="1">
            <a:spLocks noChangeArrowheads="1"/>
          </p:cNvSpPr>
          <p:nvPr/>
        </p:nvSpPr>
        <p:spPr bwMode="auto">
          <a:xfrm>
            <a:off x="6916738" y="4141788"/>
            <a:ext cx="4378325" cy="582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en-US" altLang="zh-CN" sz="3200">
                <a:latin typeface="黑体" panose="02010609060101010101" pitchFamily="49" charset="-122"/>
                <a:ea typeface="黑体" panose="02010609060101010101" pitchFamily="49" charset="-122"/>
              </a:rPr>
              <a:t>4 +</a:t>
            </a:r>
            <a:r>
              <a:rPr lang="zh-CN" altLang="en-US" sz="3200">
                <a:latin typeface="黑体" panose="02010609060101010101" pitchFamily="49" charset="-122"/>
                <a:ea typeface="黑体" panose="02010609060101010101" pitchFamily="49" charset="-122"/>
              </a:rPr>
              <a:t>（  ）</a:t>
            </a:r>
            <a:r>
              <a:rPr lang="en-US" altLang="zh-CN" sz="3200">
                <a:latin typeface="黑体" panose="02010609060101010101" pitchFamily="49" charset="-122"/>
                <a:ea typeface="黑体" panose="02010609060101010101" pitchFamily="49" charset="-122"/>
              </a:rPr>
              <a:t>= 9</a:t>
            </a:r>
          </a:p>
        </p:txBody>
      </p:sp>
      <p:sp>
        <p:nvSpPr>
          <p:cNvPr id="10245" name="文本框 3"/>
          <p:cNvSpPr txBox="1">
            <a:spLocks noChangeArrowheads="1"/>
          </p:cNvSpPr>
          <p:nvPr/>
        </p:nvSpPr>
        <p:spPr bwMode="auto">
          <a:xfrm>
            <a:off x="6916738" y="2466975"/>
            <a:ext cx="43783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zh-CN" altLang="en-US" sz="320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（  ）</a:t>
            </a:r>
            <a:r>
              <a:rPr lang="en-US" altLang="zh-CN" sz="3200">
                <a:latin typeface="黑体" panose="02010609060101010101" pitchFamily="49" charset="-122"/>
                <a:ea typeface="黑体" panose="02010609060101010101" pitchFamily="49" charset="-122"/>
              </a:rPr>
              <a:t> + </a:t>
            </a:r>
            <a:r>
              <a:rPr lang="en-US" altLang="zh-CN" sz="320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9 </a:t>
            </a:r>
            <a:r>
              <a:rPr lang="en-US" altLang="zh-CN" sz="3200">
                <a:latin typeface="黑体" panose="02010609060101010101" pitchFamily="49" charset="-122"/>
                <a:ea typeface="黑体" panose="02010609060101010101" pitchFamily="49" charset="-122"/>
              </a:rPr>
              <a:t>= 10</a:t>
            </a:r>
          </a:p>
        </p:txBody>
      </p:sp>
      <p:sp>
        <p:nvSpPr>
          <p:cNvPr id="10246" name="文本框 4"/>
          <p:cNvSpPr txBox="1">
            <a:spLocks noChangeArrowheads="1"/>
          </p:cNvSpPr>
          <p:nvPr/>
        </p:nvSpPr>
        <p:spPr bwMode="auto">
          <a:xfrm>
            <a:off x="460375" y="4141788"/>
            <a:ext cx="4376738" cy="582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zh-CN" altLang="en-US" sz="320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（  ）</a:t>
            </a:r>
            <a:r>
              <a:rPr lang="en-US" altLang="zh-CN" sz="3200">
                <a:latin typeface="黑体" panose="02010609060101010101" pitchFamily="49" charset="-122"/>
                <a:ea typeface="黑体" panose="02010609060101010101" pitchFamily="49" charset="-122"/>
              </a:rPr>
              <a:t> + </a:t>
            </a:r>
            <a:r>
              <a:rPr lang="en-US" altLang="zh-CN" sz="320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3 </a:t>
            </a:r>
            <a:r>
              <a:rPr lang="en-US" altLang="zh-CN" sz="3200">
                <a:latin typeface="黑体" panose="02010609060101010101" pitchFamily="49" charset="-122"/>
                <a:ea typeface="黑体" panose="02010609060101010101" pitchFamily="49" charset="-122"/>
              </a:rPr>
              <a:t>= 7</a:t>
            </a:r>
          </a:p>
        </p:txBody>
      </p:sp>
      <p:sp>
        <p:nvSpPr>
          <p:cNvPr id="7" name="文本框 6"/>
          <p:cNvSpPr txBox="1">
            <a:spLocks noChangeArrowheads="1"/>
          </p:cNvSpPr>
          <p:nvPr/>
        </p:nvSpPr>
        <p:spPr bwMode="auto">
          <a:xfrm flipH="1">
            <a:off x="2306638" y="2406650"/>
            <a:ext cx="684212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en-US" altLang="zh-CN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8</a:t>
            </a:r>
          </a:p>
        </p:txBody>
      </p:sp>
      <p:sp>
        <p:nvSpPr>
          <p:cNvPr id="6" name="文本框 5"/>
          <p:cNvSpPr txBox="1">
            <a:spLocks noChangeArrowheads="1"/>
          </p:cNvSpPr>
          <p:nvPr/>
        </p:nvSpPr>
        <p:spPr bwMode="auto">
          <a:xfrm flipH="1">
            <a:off x="1173163" y="4171950"/>
            <a:ext cx="684212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en-US" altLang="zh-CN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</a:p>
        </p:txBody>
      </p:sp>
      <p:sp>
        <p:nvSpPr>
          <p:cNvPr id="9" name="文本框 8"/>
          <p:cNvSpPr txBox="1">
            <a:spLocks noChangeArrowheads="1"/>
          </p:cNvSpPr>
          <p:nvPr/>
        </p:nvSpPr>
        <p:spPr bwMode="auto">
          <a:xfrm flipH="1">
            <a:off x="7654925" y="2466975"/>
            <a:ext cx="682625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en-US" altLang="zh-CN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</a:p>
        </p:txBody>
      </p:sp>
      <p:sp>
        <p:nvSpPr>
          <p:cNvPr id="10" name="文本框 9"/>
          <p:cNvSpPr txBox="1">
            <a:spLocks noChangeArrowheads="1"/>
          </p:cNvSpPr>
          <p:nvPr/>
        </p:nvSpPr>
        <p:spPr bwMode="auto">
          <a:xfrm flipH="1">
            <a:off x="8337550" y="4203700"/>
            <a:ext cx="684213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en-US" altLang="zh-CN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6" grpId="0"/>
      <p:bldP spid="9" grpId="0"/>
      <p:bldP spid="10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TEMPLATE_CATEGORY" val="custom"/>
  <p:tag name="KSO_WM_TEMPLATE_INDEX" val="2018455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TEMPLATE_CATEGORY" val="custom"/>
  <p:tag name="KSO_WM_TEMPLATE_INDEX" val="2018455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OPIC_DEFAULT" val="1"/>
  <p:tag name="KSO_WM_TEMPLATE_JOB_ID" val="2"/>
  <p:tag name="KSO_WM_TEMPLATE_SCENE_ID" val="1"/>
  <p:tag name="KSO_WM_TEMPLATE_OUTLINE_ID" val="15"/>
  <p:tag name="KSO_WM_TEMPLATE_TOPIC_ID" val="2869567"/>
  <p:tag name="KSO_WM_BEAUTIFY_FLAG" val="#wm#"/>
  <p:tag name="KSO_WM_TAG_VERSION" val="1.0"/>
  <p:tag name="KSO_WM_TEMPLATE_INDEX" val="20184553"/>
  <p:tag name="KSO_WM_TEMPLATE_CATEGORY" val="custom"/>
  <p:tag name="KSO_WM_TEMPLATE_THUMBS_INDEX" val="1、6、10、14、20、26、27、28、29、31"/>
</p:tagLst>
</file>

<file path=ppt/theme/theme1.xml><?xml version="1.0" encoding="utf-8"?>
<a:theme xmlns:a="http://schemas.openxmlformats.org/drawingml/2006/main" name="WWW.2PPT.COM">
  <a:themeElements>
    <a:clrScheme name="自定义 214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1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325</Words>
  <Application>Microsoft Office PowerPoint</Application>
  <PresentationFormat>宽屏</PresentationFormat>
  <Paragraphs>52</Paragraphs>
  <Slides>11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20" baseType="lpstr">
      <vt:lpstr>黑体</vt:lpstr>
      <vt:lpstr>经典粗圆简</vt:lpstr>
      <vt:lpstr>楷体</vt:lpstr>
      <vt:lpstr>思源宋体 CN Heavy</vt:lpstr>
      <vt:lpstr>宋体</vt:lpstr>
      <vt:lpstr>微软雅黑</vt:lpstr>
      <vt:lpstr>Arial</vt:lpstr>
      <vt:lpstr>Calibri</vt:lpstr>
      <vt:lpstr>WWW.2PPT.COM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/>
  <dc:description>www.ppt818.com-提供资源下载</dc:description>
  <cp:lastModifiedBy/>
  <cp:revision>1</cp:revision>
  <dcterms:created xsi:type="dcterms:W3CDTF">2018-03-01T02:03:00Z</dcterms:created>
  <dcterms:modified xsi:type="dcterms:W3CDTF">2023-01-16T21:20:45Z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DF8F451E7A9A48058C60BCF23532D2BF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