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310" r:id="rId2"/>
    <p:sldId id="286" r:id="rId3"/>
    <p:sldId id="294" r:id="rId4"/>
    <p:sldId id="292" r:id="rId5"/>
    <p:sldId id="323" r:id="rId6"/>
    <p:sldId id="291" r:id="rId7"/>
    <p:sldId id="296" r:id="rId8"/>
    <p:sldId id="295" r:id="rId9"/>
    <p:sldId id="332" r:id="rId10"/>
    <p:sldId id="333" r:id="rId11"/>
    <p:sldId id="334" r:id="rId12"/>
    <p:sldId id="307" r:id="rId13"/>
    <p:sldId id="274" r:id="rId14"/>
    <p:sldId id="290" r:id="rId15"/>
    <p:sldId id="302" r:id="rId16"/>
    <p:sldId id="335" r:id="rId17"/>
    <p:sldId id="337" r:id="rId18"/>
    <p:sldId id="338" r:id="rId19"/>
    <p:sldId id="340" r:id="rId20"/>
    <p:sldId id="341" r:id="rId21"/>
    <p:sldId id="339" r:id="rId22"/>
    <p:sldId id="308" r:id="rId23"/>
    <p:sldId id="287" r:id="rId24"/>
    <p:sldId id="324" r:id="rId25"/>
    <p:sldId id="329" r:id="rId26"/>
    <p:sldId id="326" r:id="rId27"/>
    <p:sldId id="331" r:id="rId28"/>
    <p:sldId id="306" r:id="rId29"/>
    <p:sldId id="312" r:id="rId30"/>
    <p:sldId id="330" r:id="rId31"/>
    <p:sldId id="301" r:id="rId32"/>
    <p:sldId id="279" r:id="rId33"/>
    <p:sldId id="320" r:id="rId34"/>
  </p:sldIdLst>
  <p:sldSz cx="9144000" cy="5143500" type="screen16x9"/>
  <p:notesSz cx="6858000" cy="9144000"/>
  <p:embeddedFontLst>
    <p:embeddedFont>
      <p:font typeface="华文楷体" panose="02010600040101010101" pitchFamily="2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微软雅黑" panose="020B0503020204020204" pitchFamily="34" charset="-122"/>
      <p:regular r:id="rId41"/>
      <p:bold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FF"/>
    <a:srgbClr val="FF9900"/>
    <a:srgbClr val="99CC00"/>
    <a:srgbClr val="000099"/>
    <a:srgbClr val="CC66FF"/>
    <a:srgbClr val="0099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65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AA09E8-1401-4CBF-8436-51441EBB62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DFC888B-2257-46CE-900C-6C9DECD1FDB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888B-2257-46CE-900C-6C9DECD1FDB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B8B9-4929-47FA-A7A7-00744E281F5C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FEC2-5B60-4251-A5E9-83EA214883F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160735"/>
            <a:ext cx="2063750" cy="4433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8" y="160735"/>
            <a:ext cx="6042025" cy="4433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9783-B03C-46FA-8905-C902EF72DD4C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EC790-8167-412C-BF39-329599CD547C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02808-0538-4B9F-B786-47343F3E45A5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143"/>
            <a:ext cx="4038600" cy="34694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143"/>
            <a:ext cx="4038600" cy="34694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7EB92-A7AF-4E6E-BAB3-90DC1B8689CF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DA596-FF65-4BC5-8DE6-0AFA4E78CEA8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32EE-FEFB-485C-BF08-2C714287551B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8966-F577-4825-9E32-1ED198176549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154B6-A511-4959-ABF3-616FC06D0CDC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4CDF5-B6EE-46CF-B829-CE633EA628E3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2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BFD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628" y="160735"/>
            <a:ext cx="6215063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125143"/>
            <a:ext cx="8229600" cy="346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1211FA3-D7C1-4D91-B83C-EF688408CCB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5D243D-0B65-4ECA-8320-881347DB2502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032" name="Picture 2" descr="D:\花纹\儿童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929316" y="4161236"/>
            <a:ext cx="2973387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矩形 7"/>
          <p:cNvSpPr>
            <a:spLocks noChangeArrowheads="1"/>
          </p:cNvSpPr>
          <p:nvPr/>
        </p:nvSpPr>
        <p:spPr bwMode="auto">
          <a:xfrm>
            <a:off x="0" y="5039916"/>
            <a:ext cx="9144000" cy="103584"/>
          </a:xfrm>
          <a:prstGeom prst="rect">
            <a:avLst/>
          </a:prstGeom>
          <a:solidFill>
            <a:srgbClr val="095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4" name="Picture 5" descr="D:\花纹\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89666" y="1"/>
            <a:ext cx="29543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hyperlink" Target="http://www.zcool.com.cn/img.html?src=/g/30/43/124369858824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0" y="598887"/>
            <a:ext cx="9144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Unit7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Communication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latin typeface="Times New Roman" panose="02020603050405020304" pitchFamily="18" charset="0"/>
              </a:rPr>
              <a:t>This </a:t>
            </a:r>
            <a:r>
              <a:rPr lang="en-US" altLang="zh-CN" sz="4400" b="1" dirty="0">
                <a:latin typeface="Times New Roman" panose="02020603050405020304" pitchFamily="18" charset="0"/>
              </a:rPr>
              <a:t>is Jenny speaking.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C:\Documents and Settings\Administrator\桌面\图片1_副本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96442"/>
            <a:ext cx="1376362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365187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138238" y="258367"/>
            <a:ext cx="78978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</a:rPr>
              <a:t>They like playing football.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</a:rPr>
              <a:t>They often_______________ 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646488" y="951310"/>
            <a:ext cx="363432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18" charset="0"/>
              </a:rPr>
              <a:t>do some training</a:t>
            </a:r>
            <a:endParaRPr lang="en-US" altLang="zh-CN" sz="4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2" descr="0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8738" y="1924052"/>
            <a:ext cx="3422650" cy="29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07950" y="567931"/>
            <a:ext cx="9036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</a:rPr>
              <a:t>They often______________ in autumn.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11413" y="613173"/>
            <a:ext cx="363432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18" charset="0"/>
              </a:rPr>
              <a:t>do some training</a:t>
            </a:r>
            <a:endParaRPr lang="en-US" altLang="zh-CN" sz="4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4" descr="E:\2014下-2015上自己\第一学期\第三册\山科版第三册素材库\Unit 4\image\bigpic\课文图片\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545433"/>
            <a:ext cx="4940300" cy="279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139553"/>
            <a:ext cx="31686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6" name="组合 1"/>
          <p:cNvGrpSpPr/>
          <p:nvPr/>
        </p:nvGrpSpPr>
        <p:grpSpPr bwMode="auto">
          <a:xfrm>
            <a:off x="4848228" y="1383507"/>
            <a:ext cx="4284663" cy="1778794"/>
            <a:chOff x="4608513" y="1268760"/>
            <a:chExt cx="4284662" cy="2371774"/>
          </a:xfrm>
        </p:grpSpPr>
        <p:sp>
          <p:nvSpPr>
            <p:cNvPr id="26627" name="云形标注 3"/>
            <p:cNvSpPr>
              <a:spLocks noChangeArrowheads="1"/>
            </p:cNvSpPr>
            <p:nvPr/>
          </p:nvSpPr>
          <p:spPr bwMode="auto">
            <a:xfrm>
              <a:off x="4608513" y="1268760"/>
              <a:ext cx="4284662" cy="2346325"/>
            </a:xfrm>
            <a:prstGeom prst="cloudCallout">
              <a:avLst>
                <a:gd name="adj1" fmla="val -65866"/>
                <a:gd name="adj2" fmla="val 68204"/>
              </a:avLst>
            </a:prstGeom>
            <a:solidFill>
              <a:schemeClr val="bg1"/>
            </a:solidFill>
            <a:ln w="9525">
              <a:solidFill>
                <a:srgbClr val="00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5405613" y="1268760"/>
              <a:ext cx="2690462" cy="23717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50825" y="1006079"/>
            <a:ext cx="612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latin typeface="Times New Roman" panose="02020603050405020304" pitchFamily="18" charset="0"/>
              </a:rPr>
              <a:t>Jenny will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do some training</a:t>
            </a:r>
            <a:r>
              <a:rPr lang="en-US" altLang="zh-CN" sz="3600">
                <a:latin typeface="Times New Roman" panose="02020603050405020304" pitchFamily="18" charset="0"/>
              </a:rPr>
              <a:t>,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>
                <a:latin typeface="Times New Roman" panose="02020603050405020304" pitchFamily="18" charset="0"/>
              </a:rPr>
              <a:t>too.</a:t>
            </a:r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2"/>
          <p:cNvSpPr>
            <a:spLocks noChangeArrowheads="1"/>
          </p:cNvSpPr>
          <p:nvPr/>
        </p:nvSpPr>
        <p:spPr bwMode="auto">
          <a:xfrm>
            <a:off x="0" y="897733"/>
            <a:ext cx="9144000" cy="41314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323850" y="2065735"/>
            <a:ext cx="426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can do well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b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will get a card.</a:t>
            </a: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84938" y="1168005"/>
            <a:ext cx="2551112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53188" y="2463405"/>
            <a:ext cx="2551112" cy="9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3756424"/>
            <a:ext cx="2533650" cy="10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91" y="3736183"/>
            <a:ext cx="2516187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53188" y="3800476"/>
            <a:ext cx="24368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4" descr="u=1844212248,2820763195&amp;fm=21&amp;gp=0_副本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1200" y="1665685"/>
            <a:ext cx="1504950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09541" y="844154"/>
            <a:ext cx="6105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表现好，就可以得到卡片喽！！！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8" name="矩形 2"/>
          <p:cNvSpPr>
            <a:spLocks noChangeArrowheads="1"/>
          </p:cNvSpPr>
          <p:nvPr/>
        </p:nvSpPr>
        <p:spPr bwMode="auto">
          <a:xfrm>
            <a:off x="0" y="13097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9699" name="Picture 2" descr="0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2631282"/>
            <a:ext cx="5580063" cy="21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4363" y="913211"/>
            <a:ext cx="7694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Who is  Jenny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call</a:t>
            </a:r>
            <a:r>
              <a:rPr lang="en-US" altLang="zh-CN" sz="3600" b="1" dirty="0">
                <a:latin typeface="Times New Roman" panose="02020603050405020304" pitchFamily="18" charset="0"/>
              </a:rPr>
              <a:t>ing</a:t>
            </a:r>
            <a:r>
              <a:rPr lang="zh-CN" altLang="en-US" sz="3600" b="1" dirty="0">
                <a:latin typeface="Times New Roman" panose="02020603050405020304" pitchFamily="18" charset="0"/>
              </a:rPr>
              <a:t>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(Jenny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打电话给谁？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33463" y="1600201"/>
            <a:ext cx="504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A. Li Ming’s mother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33463" y="2130030"/>
            <a:ext cx="3414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B. Li Ming</a:t>
            </a:r>
          </a:p>
        </p:txBody>
      </p:sp>
      <p:sp>
        <p:nvSpPr>
          <p:cNvPr id="29703" name="圆角矩形 12"/>
          <p:cNvSpPr>
            <a:spLocks noChangeArrowheads="1"/>
          </p:cNvSpPr>
          <p:nvPr/>
        </p:nvSpPr>
        <p:spPr bwMode="auto">
          <a:xfrm>
            <a:off x="1350963" y="2646760"/>
            <a:ext cx="3313112" cy="21478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704" name="组合 4"/>
          <p:cNvGrpSpPr/>
          <p:nvPr/>
        </p:nvGrpSpPr>
        <p:grpSpPr bwMode="auto">
          <a:xfrm>
            <a:off x="5219700" y="1815703"/>
            <a:ext cx="3492500" cy="1252538"/>
            <a:chOff x="5652120" y="2065202"/>
            <a:chExt cx="3491880" cy="1670165"/>
          </a:xfrm>
        </p:grpSpPr>
        <p:sp>
          <p:nvSpPr>
            <p:cNvPr id="29705" name="云形标注 3"/>
            <p:cNvSpPr>
              <a:spLocks noChangeArrowheads="1"/>
            </p:cNvSpPr>
            <p:nvPr/>
          </p:nvSpPr>
          <p:spPr bwMode="auto">
            <a:xfrm>
              <a:off x="5652120" y="2065203"/>
              <a:ext cx="3491880" cy="1651829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bg1"/>
            </a:solidFill>
            <a:ln w="9525">
              <a:solidFill>
                <a:srgbClr val="0099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6411441" y="2065202"/>
              <a:ext cx="2193007" cy="16701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70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85738" y="135732"/>
            <a:ext cx="3924300" cy="646331"/>
          </a:xfrm>
          <a:prstGeom prst="rect">
            <a:avLst/>
          </a:prstGeom>
          <a:solidFill>
            <a:srgbClr val="FFFF00"/>
          </a:solidFill>
          <a:ln w="63500" cap="rnd">
            <a:solidFill>
              <a:srgbClr val="80008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latin typeface="Times New Roman" panose="02020603050405020304" pitchFamily="18" charset="0"/>
              </a:rPr>
              <a:t>Watch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and choose .</a:t>
            </a:r>
            <a:endParaRPr lang="en-US" altLang="zh-C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1747" name="Picture 2" descr="0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" y="2397920"/>
            <a:ext cx="7316788" cy="2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73088" y="745333"/>
            <a:ext cx="8031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Who is  Jenny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call</a:t>
            </a:r>
            <a:r>
              <a:rPr lang="en-US" altLang="zh-CN" sz="3600" b="1" dirty="0">
                <a:latin typeface="Times New Roman" panose="02020603050405020304" pitchFamily="18" charset="0"/>
              </a:rPr>
              <a:t>ing</a:t>
            </a:r>
            <a:r>
              <a:rPr lang="zh-CN" altLang="en-US" sz="3600" b="1" dirty="0">
                <a:latin typeface="Times New Roman" panose="02020603050405020304" pitchFamily="18" charset="0"/>
              </a:rPr>
              <a:t>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(Jenny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打电话给谁？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033463" y="1329930"/>
            <a:ext cx="504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A. Li Ming’s mother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033463" y="1859757"/>
            <a:ext cx="3414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</a:rPr>
              <a:t>B. Li Ming</a:t>
            </a:r>
          </a:p>
        </p:txBody>
      </p:sp>
      <p:sp>
        <p:nvSpPr>
          <p:cNvPr id="22537" name="圆角矩形 12"/>
          <p:cNvSpPr>
            <a:spLocks noChangeArrowheads="1"/>
          </p:cNvSpPr>
          <p:nvPr/>
        </p:nvSpPr>
        <p:spPr bwMode="auto">
          <a:xfrm>
            <a:off x="600078" y="2375298"/>
            <a:ext cx="4365625" cy="27193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900113" y="1859756"/>
            <a:ext cx="709612" cy="515541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228600" y="194073"/>
            <a:ext cx="3925888" cy="646331"/>
          </a:xfrm>
          <a:prstGeom prst="rect">
            <a:avLst/>
          </a:prstGeom>
          <a:solidFill>
            <a:srgbClr val="FFFF00"/>
          </a:solidFill>
          <a:ln w="63500" cap="rnd">
            <a:solidFill>
              <a:srgbClr val="80008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>
                <a:latin typeface="Times New Roman" panose="02020603050405020304" pitchFamily="18" charset="0"/>
              </a:rPr>
              <a:t>Watch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>
                <a:latin typeface="Times New Roman" panose="02020603050405020304" pitchFamily="18" charset="0"/>
              </a:rPr>
              <a:t>and choose .</a:t>
            </a:r>
            <a:endParaRPr lang="en-US" altLang="zh-CN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71713" y="1179911"/>
            <a:ext cx="3016250" cy="2159794"/>
            <a:chOff x="3779595" y="1628800"/>
            <a:chExt cx="3016070" cy="2879204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5292080" y="2564904"/>
              <a:ext cx="1503585" cy="19431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3251" name="Picture 3" descr="E:\2014下-2015上自己\第一学期\第三册\山科版第三册素材库\Unit 7\image\bigpic\课文图片\024.jpg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3779595" y="1628800"/>
              <a:ext cx="1512168" cy="228575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0491" y="483519"/>
            <a:ext cx="889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Jenny will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some training </a:t>
            </a:r>
            <a:r>
              <a:rPr lang="en-US" altLang="zh-CN" sz="3600" b="1" dirty="0">
                <a:latin typeface="Times New Roman" panose="02020603050405020304" pitchFamily="18" charset="0"/>
              </a:rPr>
              <a:t>with Li Ming.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u=3864301124,2006480531&amp;fm=21&amp;gp=0"/>
          <p:cNvPicPr>
            <a:picLocks noChangeAspect="1" noChangeArrowheads="1"/>
          </p:cNvPicPr>
          <p:nvPr/>
        </p:nvPicPr>
        <p:blipFill>
          <a:blip r:embed="rId5" cstate="email"/>
          <a:srcRect t="-2"/>
          <a:stretch>
            <a:fillRect/>
          </a:stretch>
        </p:blipFill>
        <p:spPr bwMode="auto">
          <a:xfrm>
            <a:off x="-6350" y="3598070"/>
            <a:ext cx="1973263" cy="139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9 0.09213 L -0.26771 0.11181 L -0.26632 0.14861 L -0.24861 0.16921 C -0.24861 0.18658 -0.15469 0.18403 -0.06806 0.18403 L 0.12604 0.18403 " pathEditMode="relative" rAng="0" ptsTypes="FAA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913" y="922736"/>
            <a:ext cx="7694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How does Jenny say</a:t>
            </a:r>
            <a:r>
              <a:rPr lang="zh-CN" altLang="en-US" sz="3600" b="1" dirty="0">
                <a:latin typeface="Times New Roman" panose="02020603050405020304" pitchFamily="18" charset="0"/>
              </a:rPr>
              <a:t>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(Jenny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怎样说的？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2057402" y="222170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3276602" y="222170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2819402" y="159305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246063" y="113111"/>
            <a:ext cx="3213100" cy="646331"/>
          </a:xfrm>
          <a:prstGeom prst="rect">
            <a:avLst/>
          </a:prstGeom>
          <a:solidFill>
            <a:srgbClr val="FFFF00"/>
          </a:solidFill>
          <a:ln w="63500" cap="rnd">
            <a:solidFill>
              <a:srgbClr val="80008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Listen and fill .</a:t>
            </a:r>
            <a:endParaRPr lang="en-US" altLang="zh-C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1928" y="1653778"/>
            <a:ext cx="2486025" cy="131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-52388" y="1762126"/>
            <a:ext cx="6842126" cy="1101329"/>
            <a:chOff x="-612775" y="1755775"/>
            <a:chExt cx="7561263" cy="1468438"/>
          </a:xfrm>
        </p:grpSpPr>
        <p:sp>
          <p:nvSpPr>
            <p:cNvPr id="33803" name="圆角矩形标注 1"/>
            <p:cNvSpPr>
              <a:spLocks noChangeArrowheads="1"/>
            </p:cNvSpPr>
            <p:nvPr/>
          </p:nvSpPr>
          <p:spPr bwMode="auto">
            <a:xfrm>
              <a:off x="827088" y="1755775"/>
              <a:ext cx="5689600" cy="1468438"/>
            </a:xfrm>
            <a:prstGeom prst="wedgeRoundRectCallout">
              <a:avLst>
                <a:gd name="adj1" fmla="val 56009"/>
                <a:gd name="adj2" fmla="val -1865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4" name="Rectangle 4"/>
            <p:cNvSpPr>
              <a:spLocks noChangeArrowheads="1"/>
            </p:cNvSpPr>
            <p:nvPr/>
          </p:nvSpPr>
          <p:spPr bwMode="auto">
            <a:xfrm>
              <a:off x="-612775" y="1758595"/>
              <a:ext cx="7561263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sz="2800" b="1" dirty="0"/>
                <a:t>      </a:t>
              </a:r>
              <a:r>
                <a:rPr lang="en-US" altLang="zh-CN" sz="2800" b="1" dirty="0">
                  <a:latin typeface="Times New Roman" panose="02020603050405020304" pitchFamily="18" charset="0"/>
                </a:rPr>
                <a:t>Hello! This is Jenny________.</a:t>
              </a:r>
              <a:endPara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418013" y="1789510"/>
            <a:ext cx="154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speaking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Documents and Settings\Administrator\桌面\图片1_副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924050"/>
            <a:ext cx="309721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云形标注 2"/>
          <p:cNvSpPr>
            <a:spLocks noChangeArrowheads="1"/>
          </p:cNvSpPr>
          <p:nvPr/>
        </p:nvSpPr>
        <p:spPr bwMode="auto">
          <a:xfrm>
            <a:off x="2411413" y="1006080"/>
            <a:ext cx="5937250" cy="1025128"/>
          </a:xfrm>
          <a:prstGeom prst="cloudCallout">
            <a:avLst>
              <a:gd name="adj1" fmla="val -34014"/>
              <a:gd name="adj2" fmla="val 9950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3059113" y="1153717"/>
            <a:ext cx="5402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Hello! This is  Tom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speaking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Documents and Settings\Administrator\桌面\u=3828576503,2686032836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563" y="1976439"/>
            <a:ext cx="3816350" cy="212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云形标注 4"/>
          <p:cNvSpPr>
            <a:spLocks noChangeArrowheads="1"/>
          </p:cNvSpPr>
          <p:nvPr/>
        </p:nvSpPr>
        <p:spPr bwMode="auto">
          <a:xfrm>
            <a:off x="2411416" y="951311"/>
            <a:ext cx="6048375" cy="1025128"/>
          </a:xfrm>
          <a:prstGeom prst="cloudCallout">
            <a:avLst>
              <a:gd name="adj1" fmla="val -34426"/>
              <a:gd name="adj2" fmla="val 9298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2971801" y="1126333"/>
            <a:ext cx="540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Hello! This is  Lucy _______.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43664" y="1126332"/>
            <a:ext cx="173477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speaking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5365" name="Picture 3" descr="0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6" y="2427734"/>
            <a:ext cx="4968875" cy="27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-223837"/>
            <a:ext cx="4146550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C:\Documents and Settings\Administrator\桌面\图片1_副本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8" y="98824"/>
            <a:ext cx="1376363" cy="103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489075" y="357188"/>
            <a:ext cx="661149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>
                <a:latin typeface="Times New Roman" panose="02020603050405020304" pitchFamily="18" charset="0"/>
              </a:rPr>
              <a:t>It’s sunny.</a:t>
            </a:r>
          </a:p>
          <a:p>
            <a:pPr>
              <a:lnSpc>
                <a:spcPct val="150000"/>
              </a:lnSpc>
            </a:pPr>
            <a:r>
              <a:rPr lang="en-US" altLang="zh-CN" sz="4800" dirty="0">
                <a:latin typeface="Times New Roman" panose="02020603050405020304" pitchFamily="18" charset="0"/>
              </a:rPr>
              <a:t>We can _____________  .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91880" y="1555345"/>
            <a:ext cx="440531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go to the library</a:t>
            </a:r>
            <a:endParaRPr lang="en-US" altLang="zh-CN" sz="4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istrator\桌面\200784101031788_2_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126457"/>
            <a:ext cx="3232150" cy="28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云形标注 5"/>
          <p:cNvSpPr>
            <a:spLocks noChangeArrowheads="1"/>
          </p:cNvSpPr>
          <p:nvPr/>
        </p:nvSpPr>
        <p:spPr bwMode="auto">
          <a:xfrm>
            <a:off x="1908178" y="1275161"/>
            <a:ext cx="6264275" cy="1026319"/>
          </a:xfrm>
          <a:prstGeom prst="cloudCallout">
            <a:avLst>
              <a:gd name="adj1" fmla="val -37713"/>
              <a:gd name="adj2" fmla="val 92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2339978" y="1447801"/>
            <a:ext cx="540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Hello! This is  Anna _______. 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849938" y="1485901"/>
            <a:ext cx="174625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speaking</a:t>
            </a:r>
            <a:endParaRPr lang="en-US" altLang="zh-CN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569913" y="681039"/>
            <a:ext cx="7694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</a:rPr>
              <a:t>How does Jenny say</a:t>
            </a:r>
            <a:r>
              <a:rPr lang="zh-CN" altLang="en-US" sz="3600" b="1" dirty="0">
                <a:latin typeface="Times New Roman" panose="02020603050405020304" pitchFamily="18" charset="0"/>
              </a:rPr>
              <a:t>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(Jenny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怎样说的？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7892" name="Text Box 11"/>
          <p:cNvSpPr txBox="1">
            <a:spLocks noChangeArrowheads="1"/>
          </p:cNvSpPr>
          <p:nvPr/>
        </p:nvSpPr>
        <p:spPr bwMode="auto">
          <a:xfrm>
            <a:off x="2057402" y="222170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3276602" y="222170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2819402" y="159305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rgbClr val="FF0000"/>
              </a:solidFill>
            </a:endParaRPr>
          </a:p>
        </p:txBody>
      </p:sp>
      <p:pic>
        <p:nvPicPr>
          <p:cNvPr id="245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2513411"/>
            <a:ext cx="26225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246063" y="113111"/>
            <a:ext cx="3213100" cy="646331"/>
          </a:xfrm>
          <a:prstGeom prst="rect">
            <a:avLst/>
          </a:prstGeom>
          <a:solidFill>
            <a:srgbClr val="FFFF00"/>
          </a:solidFill>
          <a:ln w="63500" cap="rnd">
            <a:solidFill>
              <a:srgbClr val="80008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Listen and fill .</a:t>
            </a:r>
            <a:endParaRPr lang="en-US" altLang="zh-C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7489" y="1100139"/>
            <a:ext cx="2486025" cy="131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69188" y="3408761"/>
            <a:ext cx="152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1" name="组合 7"/>
          <p:cNvGrpSpPr/>
          <p:nvPr/>
        </p:nvGrpSpPr>
        <p:grpSpPr bwMode="auto">
          <a:xfrm>
            <a:off x="107950" y="1316832"/>
            <a:ext cx="6840538" cy="1101329"/>
            <a:chOff x="-612775" y="1755775"/>
            <a:chExt cx="7561263" cy="1468438"/>
          </a:xfrm>
        </p:grpSpPr>
        <p:sp>
          <p:nvSpPr>
            <p:cNvPr id="37902" name="圆角矩形标注 1"/>
            <p:cNvSpPr>
              <a:spLocks noChangeArrowheads="1"/>
            </p:cNvSpPr>
            <p:nvPr/>
          </p:nvSpPr>
          <p:spPr bwMode="auto">
            <a:xfrm>
              <a:off x="827088" y="1755775"/>
              <a:ext cx="5689600" cy="1468438"/>
            </a:xfrm>
            <a:prstGeom prst="wedgeRoundRectCallout">
              <a:avLst>
                <a:gd name="adj1" fmla="val 56009"/>
                <a:gd name="adj2" fmla="val -1865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3" name="Rectangle 4"/>
            <p:cNvSpPr>
              <a:spLocks noChangeArrowheads="1"/>
            </p:cNvSpPr>
            <p:nvPr/>
          </p:nvSpPr>
          <p:spPr bwMode="auto">
            <a:xfrm>
              <a:off x="-612775" y="1758595"/>
              <a:ext cx="7561263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CN" sz="2800" b="1"/>
                <a:t>      </a:t>
              </a:r>
              <a:r>
                <a:rPr lang="en-US" altLang="zh-CN" sz="2800" b="1">
                  <a:latin typeface="Times New Roman" panose="02020603050405020304" pitchFamily="18" charset="0"/>
                </a:rPr>
                <a:t>Hello! This is Jenny________.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904" name="Text Box 8"/>
          <p:cNvSpPr txBox="1">
            <a:spLocks noChangeArrowheads="1"/>
          </p:cNvSpPr>
          <p:nvPr/>
        </p:nvSpPr>
        <p:spPr bwMode="auto">
          <a:xfrm>
            <a:off x="4557713" y="1334691"/>
            <a:ext cx="154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speaking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04965" y="1858566"/>
            <a:ext cx="881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May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92388" y="1869282"/>
            <a:ext cx="324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19251" y="1908572"/>
            <a:ext cx="4824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____ __ speak to Li Ming?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785813" y="2961085"/>
            <a:ext cx="4260850" cy="895350"/>
            <a:chOff x="785391" y="4191000"/>
            <a:chExt cx="4260850" cy="1193800"/>
          </a:xfrm>
        </p:grpSpPr>
        <p:sp>
          <p:nvSpPr>
            <p:cNvPr id="37909" name="圆角矩形标注 1"/>
            <p:cNvSpPr>
              <a:spLocks noChangeArrowheads="1"/>
            </p:cNvSpPr>
            <p:nvPr/>
          </p:nvSpPr>
          <p:spPr bwMode="auto">
            <a:xfrm>
              <a:off x="785391" y="4191000"/>
              <a:ext cx="4260850" cy="1193800"/>
            </a:xfrm>
            <a:prstGeom prst="wedgeRoundRectCallout">
              <a:avLst>
                <a:gd name="adj1" fmla="val 56977"/>
                <a:gd name="adj2" fmla="val -42667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0" name="TextBox 26"/>
            <p:cNvSpPr txBox="1">
              <a:spLocks noChangeArrowheads="1"/>
            </p:cNvSpPr>
            <p:nvPr/>
          </p:nvSpPr>
          <p:spPr bwMode="auto">
            <a:xfrm>
              <a:off x="899111" y="4221163"/>
              <a:ext cx="2877711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/>
                <a:t>_______  ___  , </a:t>
              </a:r>
              <a:r>
                <a:rPr lang="en-US" altLang="zh-CN" sz="2800" b="1">
                  <a:latin typeface="Times New Roman" panose="02020603050405020304" pitchFamily="18" charset="0"/>
                </a:rPr>
                <a:t>please.</a:t>
              </a:r>
              <a:endPara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5156200" y="4065984"/>
            <a:ext cx="2312988" cy="669667"/>
            <a:chOff x="5289392" y="5538788"/>
            <a:chExt cx="2313137" cy="891448"/>
          </a:xfrm>
        </p:grpSpPr>
        <p:sp>
          <p:nvSpPr>
            <p:cNvPr id="37912" name="圆角矩形标注 27"/>
            <p:cNvSpPr>
              <a:spLocks noChangeArrowheads="1"/>
            </p:cNvSpPr>
            <p:nvPr/>
          </p:nvSpPr>
          <p:spPr bwMode="auto">
            <a:xfrm>
              <a:off x="5289392" y="5538788"/>
              <a:ext cx="2313137" cy="878055"/>
            </a:xfrm>
            <a:prstGeom prst="wedgeRoundRectCallout">
              <a:avLst>
                <a:gd name="adj1" fmla="val 57824"/>
                <a:gd name="adj2" fmla="val -71731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3" name="TextBox 28"/>
            <p:cNvSpPr txBox="1">
              <a:spLocks noChangeArrowheads="1"/>
            </p:cNvSpPr>
            <p:nvPr/>
          </p:nvSpPr>
          <p:spPr bwMode="auto">
            <a:xfrm>
              <a:off x="5434155" y="5733735"/>
              <a:ext cx="2041074" cy="69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latin typeface="Times New Roman" panose="02020603050405020304" pitchFamily="18" charset="0"/>
                </a:rPr>
                <a:t>I’m coming.</a:t>
              </a:r>
              <a:endPara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5893" y="3375422"/>
            <a:ext cx="4382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Li Ming, Jenny is_______ 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635376" y="3324225"/>
            <a:ext cx="1200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calling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92177" y="2950369"/>
            <a:ext cx="94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Hold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920875" y="2950369"/>
            <a:ext cx="564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5" grpId="0"/>
      <p:bldP spid="26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8915" name="Picture 2" descr="0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691" y="847727"/>
            <a:ext cx="7318375" cy="22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3"/>
          <p:cNvSpPr>
            <a:spLocks noChangeArrowheads="1"/>
          </p:cNvSpPr>
          <p:nvPr/>
        </p:nvSpPr>
        <p:spPr bwMode="auto">
          <a:xfrm rot="10800000">
            <a:off x="3767138" y="65486"/>
            <a:ext cx="4699000" cy="1476375"/>
          </a:xfrm>
          <a:prstGeom prst="wedgeEllipseCallout">
            <a:avLst>
              <a:gd name="adj1" fmla="val -6870"/>
              <a:gd name="adj2" fmla="val -67412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rot="10800000" lIns="90000" tIns="46800" rIns="90000" bIns="46800"/>
          <a:lstStyle/>
          <a:p>
            <a:pPr algn="ctr"/>
            <a:endParaRPr lang="zh-CN" altLang="zh-CN"/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 rot="10800000">
            <a:off x="274638" y="838202"/>
            <a:ext cx="3001962" cy="688181"/>
          </a:xfrm>
          <a:prstGeom prst="wedgeEllipseCallout">
            <a:avLst>
              <a:gd name="adj1" fmla="val -33375"/>
              <a:gd name="adj2" fmla="val -8467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</a:ln>
        </p:spPr>
        <p:txBody>
          <a:bodyPr rot="10800000" lIns="90000" tIns="46800" rIns="90000" bIns="46800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Hi, Jenny.</a:t>
            </a:r>
            <a:endParaRPr lang="zh-CN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3276603" y="-177460"/>
            <a:ext cx="54721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/>
              <a:t>      </a:t>
            </a:r>
            <a:r>
              <a:rPr lang="en-US" altLang="zh-CN" sz="2800" b="1">
                <a:latin typeface="Times New Roman" panose="02020603050405020304" pitchFamily="18" charset="0"/>
              </a:rPr>
              <a:t>______ ____ is coming.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Let’s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do some training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tomorrow.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60878" y="157163"/>
            <a:ext cx="118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Sports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10228" y="157163"/>
            <a:ext cx="80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Day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31" name="组合 1"/>
          <p:cNvGrpSpPr/>
          <p:nvPr/>
        </p:nvGrpSpPr>
        <p:grpSpPr bwMode="auto">
          <a:xfrm>
            <a:off x="107950" y="3317082"/>
            <a:ext cx="4083050" cy="1110854"/>
            <a:chOff x="107950" y="4149080"/>
            <a:chExt cx="4083050" cy="1481212"/>
          </a:xfrm>
        </p:grpSpPr>
        <p:sp>
          <p:nvSpPr>
            <p:cNvPr id="38922" name="Text Box 4"/>
            <p:cNvSpPr txBox="1">
              <a:spLocks noChangeArrowheads="1"/>
            </p:cNvSpPr>
            <p:nvPr/>
          </p:nvSpPr>
          <p:spPr bwMode="auto">
            <a:xfrm>
              <a:off x="107950" y="4484814"/>
              <a:ext cx="2663428" cy="77973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</a:rPr>
                <a:t>A. Sports Day</a:t>
              </a:r>
            </a:p>
          </p:txBody>
        </p:sp>
        <p:pic>
          <p:nvPicPr>
            <p:cNvPr id="38923" name="Picture 11" descr="E:\2014下-2015上自己\第一学期\第三册\山科版第三册素材库\Unit 7\image\bigpic\课文图片\2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51311" y="4149080"/>
              <a:ext cx="1439689" cy="148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2" name="组合 2"/>
          <p:cNvGrpSpPr/>
          <p:nvPr/>
        </p:nvGrpSpPr>
        <p:grpSpPr bwMode="auto">
          <a:xfrm>
            <a:off x="4311650" y="3317081"/>
            <a:ext cx="4546600" cy="1057275"/>
            <a:chOff x="4311849" y="4149080"/>
            <a:chExt cx="4546429" cy="1409561"/>
          </a:xfrm>
        </p:grpSpPr>
        <p:sp>
          <p:nvSpPr>
            <p:cNvPr id="38925" name="Text Box 4"/>
            <p:cNvSpPr txBox="1">
              <a:spLocks noChangeArrowheads="1"/>
            </p:cNvSpPr>
            <p:nvPr/>
          </p:nvSpPr>
          <p:spPr bwMode="auto">
            <a:xfrm>
              <a:off x="4311849" y="4484814"/>
              <a:ext cx="2663428" cy="7796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</a:rPr>
                <a:t>B. Music Day</a:t>
              </a:r>
            </a:p>
          </p:txBody>
        </p:sp>
        <p:pic>
          <p:nvPicPr>
            <p:cNvPr id="38926" name="Picture 13" descr="http://img4.imgtn.bdimg.com/it/u=1351797695,3993080775&amp;fm=90&amp;gp=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975277" y="4149080"/>
              <a:ext cx="1883001" cy="1409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3" y="3530205"/>
            <a:ext cx="709613" cy="51554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8" name="Text Box 12"/>
          <p:cNvSpPr txBox="1">
            <a:spLocks noChangeArrowheads="1"/>
          </p:cNvSpPr>
          <p:nvPr/>
        </p:nvSpPr>
        <p:spPr bwMode="auto">
          <a:xfrm>
            <a:off x="87316" y="157163"/>
            <a:ext cx="3646487" cy="646331"/>
          </a:xfrm>
          <a:prstGeom prst="rect">
            <a:avLst/>
          </a:prstGeom>
          <a:solidFill>
            <a:srgbClr val="FFFF00"/>
          </a:solidFill>
          <a:ln w="63500" cap="rnd">
            <a:solidFill>
              <a:srgbClr val="80008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>
                <a:latin typeface="Times New Roman" panose="02020603050405020304" pitchFamily="18" charset="0"/>
              </a:rPr>
              <a:t>Read and choose.</a:t>
            </a:r>
            <a:endParaRPr lang="en-US" altLang="zh-CN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" name="Picture 2" descr="0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2872" y="3003798"/>
            <a:ext cx="57880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498475" y="788507"/>
            <a:ext cx="4794902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Calling</a:t>
            </a:r>
            <a:r>
              <a:rPr lang="zh-CN" altLang="zh-CN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calling</a:t>
            </a:r>
            <a:r>
              <a:rPr lang="zh-CN" altLang="zh-CN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who  is calling</a:t>
            </a:r>
            <a:r>
              <a:rPr lang="zh-CN" altLang="zh-CN" sz="2400" b="1">
                <a:latin typeface="Times New Roman" panose="02020603050405020304" pitchFamily="18" charset="0"/>
              </a:rPr>
              <a:t>？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7" descr="u=3864301124,2006480531&amp;fm=21&amp;gp=0"/>
          <p:cNvPicPr>
            <a:picLocks noChangeAspect="1" noChangeArrowheads="1"/>
          </p:cNvPicPr>
          <p:nvPr/>
        </p:nvPicPr>
        <p:blipFill>
          <a:blip r:embed="rId4" cstate="email"/>
          <a:srcRect t="-2"/>
          <a:stretch>
            <a:fillRect/>
          </a:stretch>
        </p:blipFill>
        <p:spPr bwMode="auto">
          <a:xfrm>
            <a:off x="7000875" y="103585"/>
            <a:ext cx="1971675" cy="13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8475" y="1910074"/>
            <a:ext cx="5851282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Speaking, speaking, who is speaking?</a:t>
            </a:r>
            <a:endParaRPr lang="zh-CN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 Ming, Li Ming, this is Li Ming speaking.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498475" y="167880"/>
            <a:ext cx="2744788" cy="646331"/>
          </a:xfrm>
          <a:prstGeom prst="rect">
            <a:avLst/>
          </a:prstGeom>
          <a:solidFill>
            <a:srgbClr val="FFFF00"/>
          </a:solidFill>
          <a:ln w="63500" cap="rnd">
            <a:solidFill>
              <a:srgbClr val="80008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>
                <a:latin typeface="Times New Roman" panose="02020603050405020304" pitchFamily="18" charset="0"/>
              </a:rPr>
              <a:t>Let’s chant .</a:t>
            </a:r>
            <a:endParaRPr lang="en-US" altLang="zh-CN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2" y="1342148"/>
            <a:ext cx="4298613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Jenny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Jenny, Jenny is calling.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1531938" y="1762125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Listen and imitate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40964" name="Picture 4" descr="MC90023903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51599">
            <a:off x="163513" y="570311"/>
            <a:ext cx="146050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QQ截图201112261031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8" y="3543302"/>
            <a:ext cx="9144000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250033"/>
            <a:ext cx="5975350" cy="15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1" descr="0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91" y="2058593"/>
            <a:ext cx="1863725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2" descr="02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1E18B"/>
              </a:clrFrom>
              <a:clrTo>
                <a:srgbClr val="E1E18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9525" y="2176463"/>
            <a:ext cx="1504950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92266" y="2058591"/>
            <a:ext cx="1565275" cy="15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1506538" y="1657350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Dubbing show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3554416" y="2571752"/>
            <a:ext cx="1627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(</a:t>
            </a:r>
            <a:r>
              <a:rPr lang="zh-CN" altLang="en-US" sz="2400" b="1">
                <a:solidFill>
                  <a:srgbClr val="FF0000"/>
                </a:solidFill>
              </a:rPr>
              <a:t>配音练习</a:t>
            </a:r>
            <a:r>
              <a:rPr lang="en-US" altLang="zh-CN" sz="2400" b="1">
                <a:solidFill>
                  <a:srgbClr val="FF0000"/>
                </a:solidFill>
              </a:rPr>
              <a:t>)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0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641748"/>
            <a:ext cx="2819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 descr="0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3" y="598886"/>
            <a:ext cx="2678113" cy="16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0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7428" y="641748"/>
            <a:ext cx="260826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0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0228" y="598886"/>
            <a:ext cx="2678113" cy="16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0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3" y="2733675"/>
            <a:ext cx="3840163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395288" y="2356249"/>
            <a:ext cx="865505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A: </a:t>
            </a:r>
            <a:r>
              <a:rPr lang="en-US" altLang="zh-CN" sz="2400" b="1" dirty="0">
                <a:latin typeface="Times New Roman" panose="02020603050405020304" pitchFamily="18" charset="0"/>
              </a:rPr>
              <a:t>Hello! This is __________speaking. May I speak to_________?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B: This is _________speaking.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A: Shall we_______________?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B: OK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！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44041" name="WordArt 4"/>
          <p:cNvSpPr>
            <a:spLocks noChangeArrowheads="1" noChangeShapeType="1" noTextEdit="1"/>
          </p:cNvSpPr>
          <p:nvPr/>
        </p:nvSpPr>
        <p:spPr bwMode="auto">
          <a:xfrm>
            <a:off x="285750" y="70249"/>
            <a:ext cx="2476500" cy="520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Let’s talk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7800" y="2307432"/>
            <a:ext cx="67945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7800" y="2920604"/>
            <a:ext cx="647700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3496866"/>
            <a:ext cx="67945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1138" y="4077892"/>
            <a:ext cx="647700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633663" y="2338389"/>
            <a:ext cx="1749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Wang Hong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410453" y="2350295"/>
            <a:ext cx="1482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Guo Yang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724027" y="3035201"/>
            <a:ext cx="1482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Guo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Yang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954219" y="3788272"/>
            <a:ext cx="2311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 to the library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2600" y="915567"/>
            <a:ext cx="7920038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Weekend is coming. What will you do? Call your partner and make a decision.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（周末来了，你打算做什么？打给你的同伴，商量后作出决定）</a:t>
            </a:r>
          </a:p>
        </p:txBody>
      </p:sp>
      <p:pic>
        <p:nvPicPr>
          <p:cNvPr id="45058" name="Picture 4" descr="C:\Documents and Settings\Administrator\桌面\u=719042326,3799042092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" y="3727848"/>
            <a:ext cx="9128125" cy="13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5263" y="448866"/>
            <a:ext cx="86042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 Hello! This is _____speaking. May I speak to_____</a:t>
            </a:r>
            <a:r>
              <a:rPr lang="zh-CN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？</a:t>
            </a:r>
          </a:p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This is _____ speaking.</a:t>
            </a:r>
            <a:endParaRPr lang="zh-CN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 It’s sunny today. How's the weather on_______? </a:t>
            </a:r>
            <a:endParaRPr lang="zh-CN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It will(be)__________. </a:t>
            </a:r>
          </a:p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A:Weekend is coming. Let’s ______. </a:t>
            </a:r>
          </a:p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OK!</a:t>
            </a:r>
            <a:endParaRPr lang="zh-CN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941" name="Picture 3" descr="E:\2014下-2015上自己\第一学期\第三册\山科版第三册素材库\Unit 2\image\bigpic\课文图片\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0000" y="3537348"/>
            <a:ext cx="1428750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 descr="E:\2014下-2015上自己\第一学期\第三册\山科版第三册素材库\Unit 2\image\bigpic\课文图片\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67463" y="2795589"/>
            <a:ext cx="1409700" cy="7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E:\2014下-2015上自己\第一学期\第三册\山科版第三册素材库\Unit 2\image\bigpic\课文图片\0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30953" y="4354116"/>
            <a:ext cx="1482725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 descr="E:\2014下-2015上自己\第一学期\第三册\山科版第三册素材库\Unit 3\image\bigpic\课文图片\0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02363" y="1991918"/>
            <a:ext cx="1574800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6" descr="E:\2014下-2015上自己\第一学期\第三册\山科版第三册素材库\Unit 4\image\bigpic\课文图片\04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29538" y="4355307"/>
            <a:ext cx="1371600" cy="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8" descr="E:\2014下-2015上自己\第一学期\第三册\山科版第三册素材库\Unit 4\image\bigpic\课文图片\04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10488" y="2803923"/>
            <a:ext cx="13573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9" descr="E:\2014下-2015上自己\第一学期\第三册\山科版第三册素材库\Unit 4\image\bigpic\课文图片\04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29538" y="3504011"/>
            <a:ext cx="1327150" cy="8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58916" y="3323110"/>
            <a:ext cx="4891087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4003678" y="3208736"/>
            <a:ext cx="709613" cy="434578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4770438" y="3208735"/>
            <a:ext cx="709612" cy="439340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12088" y="2139555"/>
            <a:ext cx="1173162" cy="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6388" name="Picture 4" descr="0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0566" y="1924051"/>
            <a:ext cx="4751387" cy="28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C:\Documents and Settings\Administrator\桌面\图片1_副本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96442"/>
            <a:ext cx="1376362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08401" y="1195389"/>
            <a:ext cx="358623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</a:rPr>
              <a:t>go to the park</a:t>
            </a:r>
            <a:endParaRPr lang="en-US" altLang="zh-CN" sz="4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630365" y="263129"/>
            <a:ext cx="63037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>
                <a:latin typeface="Times New Roman" panose="02020603050405020304" pitchFamily="18" charset="0"/>
              </a:rPr>
              <a:t>It’s sunny.</a:t>
            </a:r>
          </a:p>
          <a:p>
            <a:pPr>
              <a:lnSpc>
                <a:spcPct val="150000"/>
              </a:lnSpc>
            </a:pPr>
            <a:r>
              <a:rPr lang="en-US" altLang="zh-CN" sz="4800" dirty="0">
                <a:latin typeface="Times New Roman" panose="02020603050405020304" pitchFamily="18" charset="0"/>
              </a:rPr>
              <a:t>We can ____________  .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2"/>
          <p:cNvSpPr txBox="1">
            <a:spLocks noChangeArrowheads="1"/>
          </p:cNvSpPr>
          <p:nvPr/>
        </p:nvSpPr>
        <p:spPr bwMode="auto">
          <a:xfrm>
            <a:off x="428628" y="132429"/>
            <a:ext cx="2664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06" name="Picture 7" descr="u=3864301124,2006480531&amp;fm=21&amp;gp=0"/>
          <p:cNvPicPr>
            <a:picLocks noChangeAspect="1" noChangeArrowheads="1"/>
          </p:cNvPicPr>
          <p:nvPr/>
        </p:nvPicPr>
        <p:blipFill>
          <a:blip r:embed="rId3" cstate="email"/>
          <a:srcRect t="-2"/>
          <a:stretch>
            <a:fillRect/>
          </a:stretch>
        </p:blipFill>
        <p:spPr bwMode="auto">
          <a:xfrm>
            <a:off x="-6350" y="3598070"/>
            <a:ext cx="1973263" cy="139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47825" y="1762126"/>
            <a:ext cx="54737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do we learn today?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今天学习了什么？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400" y="250031"/>
            <a:ext cx="78359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dirty="0">
                <a:latin typeface="+mn-ea"/>
                <a:ea typeface="+mn-ea"/>
              </a:rPr>
              <a:t>不同国家有不同的</a:t>
            </a:r>
            <a:r>
              <a:rPr lang="zh-CN" altLang="en-US" sz="2800" b="1" dirty="0">
                <a:latin typeface="+mn-ea"/>
                <a:ea typeface="+mn-ea"/>
              </a:rPr>
              <a:t>电话</a:t>
            </a:r>
            <a:r>
              <a:rPr lang="zh-CN" altLang="zh-CN" sz="2800" b="1" dirty="0">
                <a:latin typeface="+mn-ea"/>
                <a:ea typeface="+mn-ea"/>
              </a:rPr>
              <a:t>习俗，我们来了解一下</a:t>
            </a:r>
            <a:r>
              <a:rPr lang="zh-CN" altLang="en-US" sz="2800" b="1" dirty="0">
                <a:latin typeface="+mn-ea"/>
                <a:ea typeface="+mn-ea"/>
              </a:rPr>
              <a:t>吧！</a:t>
            </a:r>
          </a:p>
        </p:txBody>
      </p:sp>
      <p:pic>
        <p:nvPicPr>
          <p:cNvPr id="48130" name="Picture 7" descr="u=3864301124,2006480531&amp;fm=21&amp;gp=0"/>
          <p:cNvPicPr>
            <a:picLocks noChangeAspect="1" noChangeArrowheads="1"/>
          </p:cNvPicPr>
          <p:nvPr/>
        </p:nvPicPr>
        <p:blipFill>
          <a:blip r:embed="rId3" cstate="email"/>
          <a:srcRect t="-2"/>
          <a:stretch>
            <a:fillRect/>
          </a:stretch>
        </p:blipFill>
        <p:spPr bwMode="auto">
          <a:xfrm>
            <a:off x="25403" y="3596879"/>
            <a:ext cx="1973263" cy="13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3413" y="1256111"/>
            <a:ext cx="2551112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1326356"/>
            <a:ext cx="2551112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2406255"/>
            <a:ext cx="2533650" cy="10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1275161"/>
            <a:ext cx="2516188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14688" y="2409826"/>
            <a:ext cx="243681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http://img1.imgtn.bdimg.com/it/u=2386856850,2748126713&amp;fm=23&amp;gp=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88316" y="0"/>
            <a:ext cx="1049337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511" y="330697"/>
            <a:ext cx="8208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dirty="0" smtClean="0">
                <a:latin typeface="+mn-ea"/>
                <a:ea typeface="+mn-ea"/>
              </a:rPr>
              <a:t>当英语学习遇到困难时，可以给</a:t>
            </a:r>
            <a:r>
              <a:rPr lang="zh-CN" altLang="en-US" sz="2400" dirty="0">
                <a:latin typeface="+mn-ea"/>
                <a:ea typeface="+mn-ea"/>
              </a:rPr>
              <a:t>老师</a:t>
            </a:r>
            <a:r>
              <a:rPr lang="zh-CN" altLang="en-US" sz="2400" dirty="0" smtClean="0">
                <a:latin typeface="+mn-ea"/>
                <a:ea typeface="+mn-ea"/>
              </a:rPr>
              <a:t>打电话。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Tel: 15898750790</a:t>
            </a:r>
            <a:endParaRPr lang="zh-CN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3" cstate="email"/>
          <a:srcRect r="-961"/>
          <a:stretch>
            <a:fillRect/>
          </a:stretch>
        </p:blipFill>
        <p:spPr bwMode="auto">
          <a:xfrm>
            <a:off x="6444208" y="519523"/>
            <a:ext cx="2376264" cy="1196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863600" y="1726538"/>
            <a:ext cx="82804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 Hello! This is _____speaking. May I speak to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Miss  Wang</a:t>
            </a:r>
            <a:r>
              <a:rPr lang="zh-CN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This is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Miss Wang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speaking.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 Can you tell me how to read/write ______?</a:t>
            </a:r>
            <a:endParaRPr lang="zh-CN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OK! _______.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A: Thank you, bye!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B: Bye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27496" y="2409732"/>
            <a:ext cx="596056" cy="500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27496" y="3489852"/>
            <a:ext cx="596056" cy="500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07504" y="4515966"/>
            <a:ext cx="596056" cy="500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11" descr="未标题-1 拷贝"/>
          <p:cNvSpPr>
            <a:spLocks noChangeArrowheads="1"/>
          </p:cNvSpPr>
          <p:nvPr/>
        </p:nvSpPr>
        <p:spPr bwMode="auto">
          <a:xfrm>
            <a:off x="134938" y="195263"/>
            <a:ext cx="8534400" cy="4514850"/>
          </a:xfrm>
          <a:prstGeom prst="roundRect">
            <a:avLst>
              <a:gd name="adj" fmla="val 16667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b="1">
              <a:solidFill>
                <a:srgbClr val="FF0000"/>
              </a:solidFill>
            </a:endParaRPr>
          </a:p>
        </p:txBody>
      </p:sp>
      <p:sp>
        <p:nvSpPr>
          <p:cNvPr id="51202" name="标题 2"/>
          <p:cNvSpPr txBox="1">
            <a:spLocks noChangeArrowheads="1"/>
          </p:cNvSpPr>
          <p:nvPr/>
        </p:nvSpPr>
        <p:spPr bwMode="auto">
          <a:xfrm>
            <a:off x="696915" y="132429"/>
            <a:ext cx="30403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Homework</a:t>
            </a:r>
            <a:endParaRPr lang="zh-CN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23962" y="1635647"/>
            <a:ext cx="6444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Listen and imitate P 76 for 5 times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继续搜集了解其他国家的电话礼仪。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04" name="Picture 4" descr="喜庆节日图标矢量素材">
            <a:hlinkClick r:id="rId4" tooltip="点击放大图片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6" y="4429125"/>
            <a:ext cx="828675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8436" name="Picture 2" descr="0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8" y="1924052"/>
            <a:ext cx="5186363" cy="29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C:\Documents and Settings\Administrator\桌面\图片1_副本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96442"/>
            <a:ext cx="1376362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35375" y="1197770"/>
            <a:ext cx="331372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</a:rPr>
              <a:t>play football</a:t>
            </a:r>
            <a:endParaRPr lang="en-US" altLang="zh-CN" sz="4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625602" y="300038"/>
            <a:ext cx="5995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>
                <a:latin typeface="Times New Roman" panose="02020603050405020304" pitchFamily="18" charset="0"/>
              </a:rPr>
              <a:t>It’s sunny.</a:t>
            </a:r>
          </a:p>
          <a:p>
            <a:pPr>
              <a:lnSpc>
                <a:spcPct val="150000"/>
              </a:lnSpc>
            </a:pPr>
            <a:r>
              <a:rPr lang="en-US" altLang="zh-CN" sz="4800">
                <a:latin typeface="Times New Roman" panose="02020603050405020304" pitchFamily="18" charset="0"/>
              </a:rPr>
              <a:t>We can ___________  .</a:t>
            </a:r>
            <a:endParaRPr lang="zh-C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9459" name="Picture 8" descr="C:\Documents and Settings\Administrator\桌面\图片1_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96442"/>
            <a:ext cx="1376362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63939" y="1090614"/>
            <a:ext cx="389241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</a:rPr>
              <a:t>play basketball</a:t>
            </a:r>
            <a:endParaRPr lang="en-US" altLang="zh-CN" sz="4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5" descr="0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977629"/>
            <a:ext cx="47180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522413" y="246461"/>
            <a:ext cx="661149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>
                <a:latin typeface="Times New Roman" panose="02020603050405020304" pitchFamily="18" charset="0"/>
              </a:rPr>
              <a:t>It’s sunny.</a:t>
            </a:r>
          </a:p>
          <a:p>
            <a:pPr>
              <a:lnSpc>
                <a:spcPct val="150000"/>
              </a:lnSpc>
            </a:pPr>
            <a:r>
              <a:rPr lang="en-US" altLang="zh-CN" sz="4800">
                <a:latin typeface="Times New Roman" panose="02020603050405020304" pitchFamily="18" charset="0"/>
              </a:rPr>
              <a:t>We can _____________  .</a:t>
            </a:r>
            <a:endParaRPr lang="zh-C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0483" name="Picture 8" descr="C:\Documents and Settings\Administrator\桌面\图片1_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96442"/>
            <a:ext cx="1376362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E:\2014下-2015上自己\第一学期\第三册\山科版第三册素材库\Unit 2\image\bigpic\课文图片\0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8325" y="1924050"/>
            <a:ext cx="5467350" cy="307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51277" y="1148955"/>
            <a:ext cx="100540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</a:rPr>
              <a:t>run</a:t>
            </a:r>
            <a:endParaRPr lang="en-US" altLang="zh-CN" sz="4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654177" y="221457"/>
            <a:ext cx="414927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>
                <a:latin typeface="Times New Roman" panose="02020603050405020304" pitchFamily="18" charset="0"/>
              </a:rPr>
              <a:t>It’s sunny.</a:t>
            </a:r>
          </a:p>
          <a:p>
            <a:pPr>
              <a:lnSpc>
                <a:spcPct val="150000"/>
              </a:lnSpc>
            </a:pPr>
            <a:r>
              <a:rPr lang="en-US" altLang="zh-CN" sz="4800">
                <a:latin typeface="Times New Roman" panose="02020603050405020304" pitchFamily="18" charset="0"/>
              </a:rPr>
              <a:t>We can _____  .</a:t>
            </a:r>
            <a:endParaRPr lang="zh-C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0484" name="Picture 2" descr="H:\第三册课件2013.8\U7\L3\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41" y="2200276"/>
            <a:ext cx="3367087" cy="2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C:\Documents and Settings\Administrator\桌面\图片1_副本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96442"/>
            <a:ext cx="1376362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83088" y="1143001"/>
            <a:ext cx="121058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</a:rPr>
              <a:t>skip</a:t>
            </a:r>
            <a:endParaRPr lang="en-US" altLang="zh-CN" sz="4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190752" y="263129"/>
            <a:ext cx="414927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>
                <a:latin typeface="Times New Roman" panose="02020603050405020304" pitchFamily="18" charset="0"/>
              </a:rPr>
              <a:t>It’s sunny.</a:t>
            </a:r>
          </a:p>
          <a:p>
            <a:pPr>
              <a:lnSpc>
                <a:spcPct val="150000"/>
              </a:lnSpc>
            </a:pPr>
            <a:r>
              <a:rPr lang="en-US" altLang="zh-CN" sz="4800">
                <a:latin typeface="Times New Roman" panose="02020603050405020304" pitchFamily="18" charset="0"/>
              </a:rPr>
              <a:t>We can _____  .</a:t>
            </a:r>
            <a:endParaRPr lang="zh-C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2531" name="Picture 8" descr="C:\Documents and Settings\Administrator\桌面\图片1_副本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96442"/>
            <a:ext cx="1376362" cy="103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058990" y="627460"/>
            <a:ext cx="29181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</a:rPr>
              <a:t>It’s sunny.</a:t>
            </a:r>
          </a:p>
          <a:p>
            <a:r>
              <a:rPr lang="en-US" altLang="zh-CN" sz="4800" dirty="0">
                <a:latin typeface="Times New Roman" panose="02020603050405020304" pitchFamily="18" charset="0"/>
              </a:rPr>
              <a:t>We can </a:t>
            </a: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4800" dirty="0">
                <a:latin typeface="Times New Roman" panose="02020603050405020304" pitchFamily="18" charset="0"/>
              </a:rPr>
              <a:t>.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Picture 6" descr="E:\2014下-2015上自己\第一学期\第三册\山科版第三册素材库\Unit 7\image\bigpic\课文图片\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6" y="2888457"/>
            <a:ext cx="1982787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E:\2014下-2015上自己\第一学期\第三册\山科版第三册素材库\Unit 7\image\bigpic\课文图片\0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38413" y="2888457"/>
            <a:ext cx="2011362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E:\2014下-2015上自己\第一学期\第三册\山科版第三册素材库\Unit 7\image\bigpic\课文图片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2888456"/>
            <a:ext cx="1993900" cy="16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E:\2014下-2015上自己\第一学期\第三册\山科版第三册素材库\Unit 7\image\bigpic\课文图片\02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588" y="2888457"/>
            <a:ext cx="20193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067176" y="1193008"/>
            <a:ext cx="447590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3300"/>
                </a:solidFill>
                <a:latin typeface="Times New Roman" panose="02020603050405020304" pitchFamily="18" charset="0"/>
              </a:rPr>
              <a:t>do some training.</a:t>
            </a:r>
            <a:endParaRPr lang="en-US" altLang="zh-CN" sz="4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065213" y="258367"/>
            <a:ext cx="6819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</a:rPr>
              <a:t>They like playing basketball.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</a:rPr>
              <a:t>They often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do some </a:t>
            </a:r>
            <a:r>
              <a:rPr lang="en-US" altLang="zh-CN" sz="4000" dirty="0">
                <a:latin typeface="Times New Roman" panose="02020603050405020304" pitchFamily="18" charset="0"/>
              </a:rPr>
              <a:t>______  .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7" descr="E:\2014下-2015上自己\第一学期\第三册\山科版第三册素材库\Unit 7\image\bigpic\课文图片\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41" y="1995489"/>
            <a:ext cx="3095625" cy="2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54627" y="1006079"/>
            <a:ext cx="1909497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3300"/>
                </a:solidFill>
                <a:latin typeface="Times New Roman" panose="02020603050405020304" pitchFamily="18" charset="0"/>
              </a:rPr>
              <a:t>training </a:t>
            </a:r>
            <a:endParaRPr lang="en-US" altLang="zh-CN" sz="4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全屏显示(16:9)</PresentationFormat>
  <Paragraphs>151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华文楷体</vt:lpstr>
      <vt:lpstr>Calibri</vt:lpstr>
      <vt:lpstr>宋体</vt:lpstr>
      <vt:lpstr>微软雅黑</vt:lpstr>
      <vt:lpstr>Arial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2020-01-16T13:48:00Z</dcterms:created>
  <dcterms:modified xsi:type="dcterms:W3CDTF">2023-01-16T21:20:59Z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8FB622400E0E454CB0AF3F740B19B8EB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