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FB2E-0C8D-4CE2-BCA7-06BD56EEC8D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7541D-612F-4C97-9A1E-A4F455D642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7541D-612F-4C97-9A1E-A4F455D6428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CD3D9-5AC6-4B35-8C51-3A8653D98E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12C85-F3AC-41C8-9E8B-3B188D27F4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9D3E5-EC31-44C2-917D-836149F607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5C2D5-8A5C-4A35-9FC8-0CE7DB81F1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8A236-C14B-4A28-ADE6-9A3BACCE52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521E3-BD2E-43C1-8EA1-BC531712AA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25B9D-B163-4253-95A8-E36EAB2285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619F9-B2E1-4593-8AF1-5B5C3C32F0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36C0C-BC2A-4636-99C2-D72F852262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D0CFC-A8FE-4CAF-8E5C-9FDDD0EE1C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D875E-63BE-4B9B-81D8-9444C85515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C3E046F-EE16-4D7B-8BE2-DC22A471B67D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00200"/>
            <a:ext cx="9144000" cy="1524000"/>
          </a:xfrm>
          <a:noFill/>
        </p:spPr>
        <p:txBody>
          <a:bodyPr/>
          <a:lstStyle/>
          <a:p>
            <a:r>
              <a:rPr lang="en-US" sz="6600" b="1">
                <a:solidFill>
                  <a:srgbClr val="FF0000"/>
                </a:solidFill>
                <a:latin typeface="Times New Roman" panose="02020603050405020304" pitchFamily="18" charset="0"/>
              </a:rPr>
              <a:t>Unit 3 </a:t>
            </a:r>
            <a:r>
              <a:rPr lang="en-US" sz="6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Online tours</a:t>
            </a:r>
          </a:p>
        </p:txBody>
      </p:sp>
      <p:sp>
        <p:nvSpPr>
          <p:cNvPr id="3" name="矩形 2"/>
          <p:cNvSpPr/>
          <p:nvPr/>
        </p:nvSpPr>
        <p:spPr>
          <a:xfrm>
            <a:off x="3079372" y="518159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08038" y="912813"/>
            <a:ext cx="3924300" cy="5470525"/>
          </a:xfrm>
          <a:noFill/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screen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keyboard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unit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main unit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mouse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 err="1">
                <a:latin typeface="Times New Roman" panose="02020603050405020304" pitchFamily="18" charset="0"/>
              </a:rPr>
              <a:t>programme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channel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remote control </a:t>
            </a:r>
            <a:r>
              <a:rPr lang="en-US" altLang="zh-CN" sz="3600" dirty="0"/>
              <a:t>    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5164138" y="906463"/>
            <a:ext cx="293687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屏幕，显示器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164138" y="1554163"/>
            <a:ext cx="1101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键盘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5164138" y="2203450"/>
            <a:ext cx="229870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机件</a:t>
            </a:r>
            <a:r>
              <a:rPr lang="en-US" sz="3600" b="1">
                <a:solidFill>
                  <a:srgbClr val="FF0000"/>
                </a:solidFill>
                <a:sym typeface="Arial" panose="020B0604020202020204" pitchFamily="34" charset="0"/>
              </a:rPr>
              <a:t>; </a:t>
            </a: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单位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164138" y="2851150"/>
            <a:ext cx="11017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主机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5143500" y="3570288"/>
            <a:ext cx="1101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鼠标</a:t>
            </a: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5164138" y="4219575"/>
            <a:ext cx="110172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节目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5214938" y="4837113"/>
            <a:ext cx="1101725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频道</a:t>
            </a: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5164138" y="5556250"/>
            <a:ext cx="1560512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  <a:sym typeface="Arial" panose="020B0604020202020204" pitchFamily="34" charset="0"/>
              </a:rPr>
              <a:t>遥控器</a:t>
            </a:r>
          </a:p>
        </p:txBody>
      </p:sp>
      <p:sp>
        <p:nvSpPr>
          <p:cNvPr id="82955" name="WordArt 11"/>
          <p:cNvSpPr>
            <a:spLocks noChangeArrowheads="1" noChangeShapeType="1"/>
          </p:cNvSpPr>
          <p:nvPr/>
        </p:nvSpPr>
        <p:spPr bwMode="auto">
          <a:xfrm>
            <a:off x="2349500" y="260350"/>
            <a:ext cx="3895725" cy="646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Let's read!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29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9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9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9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9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47" grpId="0" bldLvl="0" autoUpdateAnimBg="0"/>
      <p:bldP spid="82948" grpId="0" bldLvl="0" autoUpdateAnimBg="0"/>
      <p:bldP spid="82949" grpId="0" bldLvl="0" autoUpdateAnimBg="0"/>
      <p:bldP spid="82950" grpId="0" bldLvl="0" autoUpdateAnimBg="0"/>
      <p:bldP spid="82951" grpId="0" bldLvl="0" autoUpdateAnimBg="0"/>
      <p:bldP spid="82952" grpId="0" bldLvl="0" autoUpdateAnimBg="0"/>
      <p:bldP spid="82953" grpId="0" bldLvl="0" autoUpdateAnimBg="0"/>
      <p:bldP spid="82954" grpId="0" bldLvl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827088" y="2133600"/>
            <a:ext cx="77914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400" b="1">
                <a:latin typeface="Times New Roman" panose="02020603050405020304" pitchFamily="18" charset="0"/>
              </a:rPr>
              <a:t>What do you usually do when you are free?</a:t>
            </a:r>
          </a:p>
        </p:txBody>
      </p:sp>
      <p:sp>
        <p:nvSpPr>
          <p:cNvPr id="83971" name="WordArt 3" descr="water"/>
          <p:cNvSpPr>
            <a:spLocks noChangeArrowheads="1" noChangeShapeType="1"/>
          </p:cNvSpPr>
          <p:nvPr/>
        </p:nvSpPr>
        <p:spPr bwMode="auto">
          <a:xfrm>
            <a:off x="2627313" y="908050"/>
            <a:ext cx="381635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>
                <a:ln w="9525">
                  <a:solidFill>
                    <a:srgbClr val="0066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5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Free talk</a:t>
            </a:r>
            <a:endParaRPr lang="zh-CN" altLang="en-US" sz="3600" b="1">
              <a:ln w="9525">
                <a:solidFill>
                  <a:srgbClr val="0066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07763" dir="13500000" sx="125000" sy="125000" rotWithShape="0">
                  <a:srgbClr val="C7DFD3">
                    <a:alpha val="75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5"/>
          <p:cNvSpPr txBox="1">
            <a:spLocks noChangeArrowheads="1"/>
          </p:cNvSpPr>
          <p:nvPr/>
        </p:nvSpPr>
        <p:spPr bwMode="auto">
          <a:xfrm>
            <a:off x="971550" y="1773238"/>
            <a:ext cx="7273925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Annie, Simon’s cousin, wants to learn about the different parts of a computer. Look at the picture below and help her write the correct answers in the boxes. </a:t>
            </a:r>
          </a:p>
        </p:txBody>
      </p:sp>
      <p:sp>
        <p:nvSpPr>
          <p:cNvPr id="84995" name="WordArt 6"/>
          <p:cNvSpPr>
            <a:spLocks noChangeArrowheads="1" noChangeShapeType="1" noTextEdit="1"/>
          </p:cNvSpPr>
          <p:nvPr/>
        </p:nvSpPr>
        <p:spPr bwMode="auto">
          <a:xfrm>
            <a:off x="827088" y="909638"/>
            <a:ext cx="7273925" cy="863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3600" b="1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999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Learning about computers</a:t>
            </a:r>
            <a:endParaRPr lang="zh-CN" altLang="en-US" sz="3600" b="1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8999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4996" name="Text Box 7"/>
          <p:cNvSpPr txBox="1">
            <a:spLocks noChangeArrowheads="1"/>
          </p:cNvSpPr>
          <p:nvPr/>
        </p:nvSpPr>
        <p:spPr bwMode="auto">
          <a:xfrm>
            <a:off x="971550" y="5195888"/>
            <a:ext cx="7488238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keyboard   main unit   mouse   screen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台式电脑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11413" y="2401888"/>
            <a:ext cx="4711700" cy="2922587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9" name="AutoShape 3"/>
          <p:cNvSpPr>
            <a:spLocks noChangeArrowheads="1"/>
          </p:cNvSpPr>
          <p:nvPr/>
        </p:nvSpPr>
        <p:spPr bwMode="auto">
          <a:xfrm rot="14100000" flipH="1" flipV="1">
            <a:off x="6577806" y="2177257"/>
            <a:ext cx="195263" cy="895350"/>
          </a:xfrm>
          <a:prstGeom prst="upArrow">
            <a:avLst>
              <a:gd name="adj1" fmla="val 50000"/>
              <a:gd name="adj2" fmla="val 114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6265863" y="1411288"/>
            <a:ext cx="2614612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main unit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主机</a:t>
            </a:r>
          </a:p>
        </p:txBody>
      </p:sp>
      <p:sp>
        <p:nvSpPr>
          <p:cNvPr id="86021" name="AutoShape 5"/>
          <p:cNvSpPr>
            <a:spLocks noChangeArrowheads="1"/>
          </p:cNvSpPr>
          <p:nvPr/>
        </p:nvSpPr>
        <p:spPr bwMode="auto">
          <a:xfrm rot="8340000" flipH="1" flipV="1">
            <a:off x="2508250" y="2295525"/>
            <a:ext cx="195263" cy="895350"/>
          </a:xfrm>
          <a:prstGeom prst="upArrow">
            <a:avLst>
              <a:gd name="adj1" fmla="val 50000"/>
              <a:gd name="adj2" fmla="val 114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86022" name="AutoShape 6"/>
          <p:cNvSpPr>
            <a:spLocks noChangeArrowheads="1"/>
          </p:cNvSpPr>
          <p:nvPr/>
        </p:nvSpPr>
        <p:spPr bwMode="auto">
          <a:xfrm rot="2040000" flipH="1" flipV="1">
            <a:off x="2312988" y="5073650"/>
            <a:ext cx="195262" cy="895350"/>
          </a:xfrm>
          <a:prstGeom prst="upArrow">
            <a:avLst>
              <a:gd name="adj1" fmla="val 50000"/>
              <a:gd name="adj2" fmla="val 11463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vert="eaVert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86023" name="AutoShape 7"/>
          <p:cNvSpPr>
            <a:spLocks noChangeArrowheads="1"/>
          </p:cNvSpPr>
          <p:nvPr/>
        </p:nvSpPr>
        <p:spPr bwMode="auto">
          <a:xfrm rot="18780000" flipH="1" flipV="1">
            <a:off x="6577013" y="4625975"/>
            <a:ext cx="196850" cy="895350"/>
          </a:xfrm>
          <a:prstGeom prst="upArrow">
            <a:avLst>
              <a:gd name="adj1" fmla="val 50000"/>
              <a:gd name="adj2" fmla="val 11371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 sz="3600" b="1">
              <a:latin typeface="Times New Roman" panose="02020603050405020304" pitchFamily="18" charset="0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7019925" y="5229225"/>
            <a:ext cx="15684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mouse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鼠标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 rot="20280000">
            <a:off x="292100" y="1989138"/>
            <a:ext cx="284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  </a:t>
            </a: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屏幕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827088" y="5751513"/>
            <a:ext cx="3644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keyboard   </a:t>
            </a: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键盘</a:t>
            </a:r>
          </a:p>
        </p:txBody>
      </p:sp>
      <p:sp>
        <p:nvSpPr>
          <p:cNvPr id="86027" name="AutoShape 12"/>
          <p:cNvSpPr>
            <a:spLocks noChangeArrowheads="1"/>
          </p:cNvSpPr>
          <p:nvPr/>
        </p:nvSpPr>
        <p:spPr bwMode="auto">
          <a:xfrm>
            <a:off x="1331913" y="285750"/>
            <a:ext cx="6561137" cy="1125538"/>
          </a:xfrm>
          <a:prstGeom prst="ribbon">
            <a:avLst>
              <a:gd name="adj1" fmla="val 125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  <a:tabLst>
                <a:tab pos="2514600" algn="l"/>
              </a:tabLst>
            </a:pPr>
            <a:r>
              <a:rPr lang="en-US" altLang="zh-CN" sz="4000" b="1">
                <a:solidFill>
                  <a:schemeClr val="bg1"/>
                </a:solidFill>
              </a:rPr>
              <a:t>a computer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  <p:bldP spid="86020" grpId="0" bldLvl="0" autoUpdateAnimBg="0"/>
      <p:bldP spid="86021" grpId="0"/>
      <p:bldP spid="86022" grpId="0"/>
      <p:bldP spid="86023" grpId="0"/>
      <p:bldP spid="86024" grpId="0" bldLvl="0" autoUpdateAnimBg="0"/>
      <p:bldP spid="86025" grpId="0" bldLvl="0" autoUpdateAnimBg="0"/>
      <p:bldP spid="86026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343025" y="2420938"/>
            <a:ext cx="68405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Times New Roman" panose="02020603050405020304" pitchFamily="18" charset="0"/>
              </a:rPr>
              <a:t>What else can we do with a computer?</a:t>
            </a: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539750" y="1287463"/>
            <a:ext cx="721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FF0000"/>
                </a:solidFill>
              </a:rPr>
              <a:t>Learn more about computers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文字处理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6225" y="981075"/>
            <a:ext cx="5761038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546225" y="5373688"/>
            <a:ext cx="61928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word processing  </a:t>
            </a: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文字处理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2052638" y="5916613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89091" name="Picture 3" descr="收发邮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638" y="1125538"/>
            <a:ext cx="5284787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517650" y="5654675"/>
            <a:ext cx="3095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517650" y="5027613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send and receive emails    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收发电子邮件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节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7025" y="1125538"/>
            <a:ext cx="4173538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500563" y="2781300"/>
            <a:ext cx="446405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watch </a:t>
            </a:r>
            <a:r>
              <a:rPr lang="en-US" altLang="zh-CN" sz="4000" b="1" dirty="0" err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programmes</a:t>
            </a: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or videos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观看节目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百度首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104900"/>
            <a:ext cx="710565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714375" y="5464175"/>
            <a:ext cx="7897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search for information  </a:t>
            </a: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搜寻信息</a:t>
            </a:r>
            <a:r>
              <a:rPr lang="zh-CN" altLang="en-US" dirty="0">
                <a:solidFill>
                  <a:srgbClr val="CC00FF"/>
                </a:solidFill>
              </a:rPr>
              <a:t>       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qq登陆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995363"/>
            <a:ext cx="5329238" cy="4160837"/>
          </a:xfrm>
          <a:noFill/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900113" y="5607050"/>
            <a:ext cx="6911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chat with friends    </a:t>
            </a:r>
            <a:r>
              <a:rPr lang="zh-CN" altLang="en-US" sz="4000" b="1" dirty="0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和朋友聊天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539750" y="1052513"/>
            <a:ext cx="8245475" cy="44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4500" indent="-4445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CC00FF"/>
                </a:solidFill>
              </a:rPr>
              <a:t>Learning targets: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 To name the different parts of a computer.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 To grasp and talk about the basic uses of computers.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 To know the main topic of this unit.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4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6" name="Picture 2" descr="游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052513"/>
            <a:ext cx="6346825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411413" y="5445125"/>
            <a:ext cx="4508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play games   </a:t>
            </a:r>
            <a:r>
              <a:rPr lang="zh-CN" altLang="en-US" sz="4000" b="1">
                <a:solidFill>
                  <a:srgbClr val="CC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玩游戏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539750" y="1185863"/>
            <a:ext cx="52181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00FF"/>
                </a:solidFill>
                <a:sym typeface="Arial" panose="020B0604020202020204" pitchFamily="34" charset="0"/>
              </a:rPr>
              <a:t>Listen </a:t>
            </a:r>
            <a:r>
              <a:rPr lang="en-US" sz="4400" b="1" dirty="0">
                <a:solidFill>
                  <a:srgbClr val="0000FF"/>
                </a:solidFill>
                <a:sym typeface="Arial" panose="020B0604020202020204" pitchFamily="34" charset="0"/>
              </a:rPr>
              <a:t>and answer.</a:t>
            </a:r>
            <a:endParaRPr lang="en-US" altLang="zh-CN" sz="4400" b="1" dirty="0">
              <a:solidFill>
                <a:srgbClr val="0000FF"/>
              </a:solidFill>
              <a:sym typeface="Arial" panose="020B0604020202020204" pitchFamily="34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539750" y="2193925"/>
            <a:ext cx="82423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does Simon usually use his computer for? Why?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539750" y="3603625"/>
            <a:ext cx="6586538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 usually uses it to search for information.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3140075" y="4262438"/>
            <a:ext cx="522605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Because it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’s fast and easy.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2" grpId="0" bldLvl="0" autoUpdateAnimBg="0"/>
      <p:bldP spid="94213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4"/>
          <p:cNvSpPr txBox="1">
            <a:spLocks noChangeArrowheads="1"/>
          </p:cNvSpPr>
          <p:nvPr/>
        </p:nvSpPr>
        <p:spPr bwMode="auto">
          <a:xfrm>
            <a:off x="684213" y="622300"/>
            <a:ext cx="7920037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CC"/>
                </a:solidFill>
              </a:rPr>
              <a:t>Simon and Daniel are talking about the different uses of computers. Work in pairs and ask each other what you use a computer for. The ideas in the box may help you. Use the conversation below as a model.</a:t>
            </a:r>
          </a:p>
        </p:txBody>
      </p:sp>
      <p:sp>
        <p:nvSpPr>
          <p:cNvPr id="95235" name="AutoShape 6"/>
          <p:cNvSpPr>
            <a:spLocks noChangeArrowheads="1"/>
          </p:cNvSpPr>
          <p:nvPr/>
        </p:nvSpPr>
        <p:spPr bwMode="auto">
          <a:xfrm>
            <a:off x="684213" y="4076700"/>
            <a:ext cx="8064500" cy="1871663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chat with friends        do word processing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play games                  search for information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solidFill>
                  <a:schemeClr val="bg1"/>
                </a:solidFill>
                <a:latin typeface="Times New Roman" panose="02020603050405020304" pitchFamily="18" charset="0"/>
              </a:rPr>
              <a:t>sending and receive emails    watch videos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/>
          <p:cNvSpPr>
            <a:spLocks noChangeArrowheads="1" noChangeShapeType="1"/>
          </p:cNvSpPr>
          <p:nvPr/>
        </p:nvSpPr>
        <p:spPr bwMode="auto">
          <a:xfrm>
            <a:off x="1401763" y="588963"/>
            <a:ext cx="6335712" cy="10779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66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Let's practice!</a:t>
            </a:r>
            <a:endParaRPr lang="zh-CN" altLang="en-US" sz="6600" b="1" kern="1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466725" y="1666875"/>
            <a:ext cx="8208963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A: What do you usually use your          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computer for?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B: I usually use it to...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A: Why?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B: Because ...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A: How often do you use your computer 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    for this?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B: ...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WordArt 2"/>
          <p:cNvSpPr>
            <a:spLocks noChangeArrowheads="1" noChangeShapeType="1"/>
          </p:cNvSpPr>
          <p:nvPr/>
        </p:nvSpPr>
        <p:spPr bwMode="auto">
          <a:xfrm>
            <a:off x="1763713" y="1770063"/>
            <a:ext cx="5543550" cy="8620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6600" b="1" kern="10" dirty="0">
                <a:ln w="12700">
                  <a:solidFill>
                    <a:srgbClr val="000099"/>
                  </a:solidFill>
                  <a:round/>
                </a:ln>
                <a:solidFill>
                  <a:srgbClr val="FF9900"/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Times New Roman" panose="02020603050405020304"/>
                <a:cs typeface="Times New Roman" panose="02020603050405020304"/>
              </a:rPr>
              <a:t>Let's think!</a:t>
            </a:r>
            <a:endParaRPr lang="zh-CN" altLang="en-US" sz="6600" b="1" kern="10" dirty="0">
              <a:ln w="12700">
                <a:solidFill>
                  <a:srgbClr val="000099"/>
                </a:solidFill>
                <a:round/>
              </a:ln>
              <a:solidFill>
                <a:srgbClr val="FF9900"/>
              </a:solidFill>
              <a:effectLst>
                <a:outerShdw dist="107763" dir="18900000" algn="ctr" rotWithShape="0">
                  <a:srgbClr val="000099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612775" y="3213100"/>
            <a:ext cx="79914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4000" b="1" i="1">
                <a:latin typeface="Times New Roman" panose="02020603050405020304" pitchFamily="18" charset="0"/>
                <a:sym typeface="Arial" panose="020B0604020202020204" pitchFamily="34" charset="0"/>
              </a:rPr>
              <a:t>Do Eddie and Hobo know well about computers?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95288" y="2205038"/>
            <a:ext cx="8424862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What do Eddie and Hobo think the computer look like?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US" altLang="zh-CN" sz="36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Do you know what </a:t>
            </a:r>
            <a:r>
              <a:rPr lang="en-US" sz="3600" b="1" dirty="0">
                <a:sym typeface="Arial" panose="020B0604020202020204" pitchFamily="34" charset="0"/>
              </a:rPr>
              <a:t>“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the remote control</a:t>
            </a:r>
            <a:r>
              <a:rPr lang="en-US" sz="3600" b="1" dirty="0">
                <a:sym typeface="Arial" panose="020B0604020202020204" pitchFamily="34" charset="0"/>
              </a:rPr>
              <a:t>”</a:t>
            </a:r>
            <a:r>
              <a:rPr lang="en-US" sz="3600" b="1" dirty="0">
                <a:latin typeface="Times New Roman" panose="02020603050405020304" pitchFamily="18" charset="0"/>
                <a:sym typeface="Arial" panose="020B0604020202020204" pitchFamily="34" charset="0"/>
              </a:rPr>
              <a:t> really is?</a:t>
            </a:r>
            <a:endParaRPr lang="en-US" altLang="zh-CN" sz="3600" b="1" dirty="0"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433388" y="1066800"/>
            <a:ext cx="69992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400" b="1" dirty="0">
                <a:solidFill>
                  <a:srgbClr val="CC00FF"/>
                </a:solidFill>
                <a:sym typeface="Arial" panose="020B0604020202020204" pitchFamily="34" charset="0"/>
              </a:rPr>
              <a:t>Listen </a:t>
            </a:r>
            <a:r>
              <a:rPr lang="en-US" sz="3400" b="1" dirty="0">
                <a:solidFill>
                  <a:srgbClr val="CC00FF"/>
                </a:solidFill>
                <a:sym typeface="Arial" panose="020B0604020202020204" pitchFamily="34" charset="0"/>
              </a:rPr>
              <a:t>and answer the questions.</a:t>
            </a:r>
            <a:endParaRPr lang="en-US" altLang="zh-CN" sz="3400" b="1" dirty="0">
              <a:solidFill>
                <a:srgbClr val="CC00FF"/>
              </a:solidFill>
              <a:sym typeface="Arial" panose="020B0604020202020204" pitchFamily="34" charset="0"/>
            </a:endParaRP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395288" y="3565525"/>
            <a:ext cx="58864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think it looks like a TV.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395288" y="5591175"/>
            <a:ext cx="2749550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 is a mouse.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  <p:bldP spid="98308" grpId="0" bldLvl="0" autoUpdateAnimBg="0"/>
      <p:bldP spid="98309" grpId="0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WordArt 2" descr="water"/>
          <p:cNvSpPr>
            <a:spLocks noChangeArrowheads="1" noChangeShapeType="1"/>
          </p:cNvSpPr>
          <p:nvPr/>
        </p:nvSpPr>
        <p:spPr bwMode="auto">
          <a:xfrm>
            <a:off x="1116013" y="1916113"/>
            <a:ext cx="6840537" cy="14938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>
                <a:ln w="9525">
                  <a:solidFill>
                    <a:srgbClr val="0066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8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 the dialogue and </a:t>
            </a:r>
          </a:p>
          <a:p>
            <a:r>
              <a:rPr lang="en-US" altLang="zh-CN" sz="3600" b="1">
                <a:ln w="9525">
                  <a:solidFill>
                    <a:srgbClr val="0066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107763" dir="13500000" sx="125000" sy="125000" rotWithShape="0">
                    <a:srgbClr val="C7DFD3">
                      <a:alpha val="78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act it out!</a:t>
            </a:r>
            <a:endParaRPr lang="zh-CN" altLang="en-US" sz="3600" b="1">
              <a:ln w="9525">
                <a:solidFill>
                  <a:srgbClr val="0066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>
                <a:outerShdw dist="107763" dir="13500000" sx="125000" sy="125000" rotWithShape="0">
                  <a:srgbClr val="C7DFD3">
                    <a:alpha val="78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spli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WordArt 2"/>
          <p:cNvSpPr>
            <a:spLocks noChangeArrowheads="1" noChangeShapeType="1"/>
          </p:cNvSpPr>
          <p:nvPr/>
        </p:nvSpPr>
        <p:spPr bwMode="auto">
          <a:xfrm>
            <a:off x="2627313" y="1844675"/>
            <a:ext cx="38163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84213" y="2781300"/>
            <a:ext cx="7989887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1.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</a:rPr>
              <a:t>Read the text book and learn the new 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    words and phrases by heart.</a:t>
            </a:r>
          </a:p>
          <a:p>
            <a:pPr eaLnBrk="0" hangingPunct="0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2. Do the exercises in the workbook</a:t>
            </a:r>
            <a:r>
              <a:rPr lang="en-US" sz="3600" b="1" dirty="0" smtClean="0">
                <a:latin typeface="Times New Roman" panose="02020603050405020304" pitchFamily="18" charset="0"/>
              </a:rPr>
              <a:t>. </a:t>
            </a:r>
            <a:endParaRPr lang="en-US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屏幕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4438" y="1700213"/>
            <a:ext cx="4524375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992313" y="5364163"/>
            <a:ext cx="57261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screen</a:t>
            </a:r>
            <a:r>
              <a:rPr lang="en-US" altLang="zh-CN" sz="4000" b="1" dirty="0">
                <a:solidFill>
                  <a:srgbClr val="FF99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000" b="1" dirty="0"/>
              <a:t> </a:t>
            </a: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</a:rPr>
              <a:t>n.</a:t>
            </a:r>
            <a:r>
              <a:rPr lang="en-US" sz="4000" b="1" dirty="0"/>
              <a:t>   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屏幕，显示器</a:t>
            </a:r>
          </a:p>
        </p:txBody>
      </p:sp>
      <p:sp>
        <p:nvSpPr>
          <p:cNvPr id="75780" name="WordArt 4"/>
          <p:cNvSpPr>
            <a:spLocks noChangeArrowheads="1" noChangeShapeType="1" noTextEdit="1"/>
          </p:cNvSpPr>
          <p:nvPr/>
        </p:nvSpPr>
        <p:spPr bwMode="auto">
          <a:xfrm>
            <a:off x="539750" y="538163"/>
            <a:ext cx="7704138" cy="739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/>
                <a:cs typeface="Arial" panose="020B0604020202020204"/>
              </a:rPr>
              <a:t>Let's learn some new words.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3"/>
          <p:cNvSpPr txBox="1">
            <a:spLocks noChangeArrowheads="1"/>
          </p:cNvSpPr>
          <p:nvPr/>
        </p:nvSpPr>
        <p:spPr bwMode="auto">
          <a:xfrm>
            <a:off x="2555875" y="4311650"/>
            <a:ext cx="4238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keyboard</a:t>
            </a:r>
            <a:r>
              <a:rPr lang="en-US" altLang="zh-CN" sz="4000" dirty="0"/>
              <a:t>  </a:t>
            </a: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</a:rPr>
              <a:t>n.</a:t>
            </a:r>
            <a:r>
              <a:rPr lang="en-US" sz="4000" dirty="0"/>
              <a:t>  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键盘</a:t>
            </a:r>
          </a:p>
        </p:txBody>
      </p:sp>
      <p:pic>
        <p:nvPicPr>
          <p:cNvPr id="76803" name="Picture 9" descr="10892184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8175" y="1196975"/>
            <a:ext cx="554355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3"/>
          <p:cNvSpPr txBox="1">
            <a:spLocks noChangeArrowheads="1"/>
          </p:cNvSpPr>
          <p:nvPr/>
        </p:nvSpPr>
        <p:spPr bwMode="auto">
          <a:xfrm>
            <a:off x="755650" y="5030788"/>
            <a:ext cx="79200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mouse </a:t>
            </a: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(</a:t>
            </a: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pl.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mice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或</a:t>
            </a:r>
            <a:r>
              <a:rPr lang="en-US" sz="4000" b="1" dirty="0" err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mouses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) 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鼠标</a:t>
            </a:r>
          </a:p>
        </p:txBody>
      </p:sp>
      <p:pic>
        <p:nvPicPr>
          <p:cNvPr id="77827" name="Picture 5" descr="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9113" y="908050"/>
            <a:ext cx="3000375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主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1400" y="908050"/>
            <a:ext cx="31908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786313" y="2117725"/>
            <a:ext cx="3098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main unit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(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电脑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)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主机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节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549275"/>
            <a:ext cx="437515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5146675" y="1989138"/>
            <a:ext cx="3671888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 err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programme</a:t>
            </a:r>
            <a:r>
              <a:rPr lang="en-US" altLang="zh-CN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4000" b="1" i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节目</a:t>
            </a:r>
            <a:r>
              <a:rPr 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; </a:t>
            </a: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计划， 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   方案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3"/>
          <p:cNvSpPr txBox="1">
            <a:spLocks noChangeArrowheads="1"/>
          </p:cNvSpPr>
          <p:nvPr/>
        </p:nvSpPr>
        <p:spPr bwMode="auto">
          <a:xfrm>
            <a:off x="2555875" y="4960938"/>
            <a:ext cx="38147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channel  </a:t>
            </a:r>
            <a:r>
              <a:rPr lang="en-US" sz="4000" b="1" i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en-US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 </a:t>
            </a:r>
            <a:r>
              <a:rPr lang="zh-CN" altLang="en-US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频道</a:t>
            </a:r>
          </a:p>
        </p:txBody>
      </p:sp>
      <p:pic>
        <p:nvPicPr>
          <p:cNvPr id="80899" name="Picture 5" descr="102177_shaoer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981075"/>
            <a:ext cx="45370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遥控器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4075" y="404813"/>
            <a:ext cx="4881563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555875" y="4781550"/>
            <a:ext cx="35147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remote control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4000" b="1" i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n.</a:t>
            </a:r>
            <a:r>
              <a:rPr lang="en-US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sz="4000" b="1">
                <a:solidFill>
                  <a:srgbClr val="660066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遥控器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全屏显示(4:3)</PresentationFormat>
  <Paragraphs>89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3" baseType="lpstr">
      <vt:lpstr>宋体</vt:lpstr>
      <vt:lpstr>微软雅黑</vt:lpstr>
      <vt:lpstr>Arial</vt:lpstr>
      <vt:lpstr>Calibri</vt:lpstr>
      <vt:lpstr>Times New Roman</vt:lpstr>
      <vt:lpstr>WWW.2PPT.COM
</vt:lpstr>
      <vt:lpstr>Unit 3 Online tours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DE65AD62C0E44F46B6D64567EAE2C42C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