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87" r:id="rId4"/>
    <p:sldId id="288" r:id="rId5"/>
    <p:sldId id="301" r:id="rId6"/>
    <p:sldId id="302" r:id="rId7"/>
    <p:sldId id="303" r:id="rId8"/>
    <p:sldId id="289" r:id="rId9"/>
    <p:sldId id="307" r:id="rId10"/>
    <p:sldId id="290" r:id="rId11"/>
    <p:sldId id="291" r:id="rId12"/>
    <p:sldId id="309" r:id="rId13"/>
    <p:sldId id="310" r:id="rId14"/>
  </p:sldIdLst>
  <p:sldSz cx="12192000" cy="6858000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新宋体" panose="0201060903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7E0"/>
    <a:srgbClr val="FEE491"/>
    <a:srgbClr val="A1C450"/>
    <a:srgbClr val="3305F9"/>
    <a:srgbClr val="000000"/>
    <a:srgbClr val="E8E8E8"/>
    <a:srgbClr val="CC0000"/>
    <a:srgbClr val="00923F"/>
    <a:srgbClr val="20202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6480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求一个小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数的近似数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53099" y="3684500"/>
            <a:ext cx="275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苏教版  数学  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年级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669908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41018" y="2047510"/>
            <a:ext cx="9126981" cy="3452142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</a:rPr>
              <a:t>小数的近似数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（1）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求一个小数的近似数，要看应保留数位的下一位，用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四舍五入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的方法确定近似数。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（2</a:t>
            </a:r>
            <a:r>
              <a:rPr lang="zh-CN" altLang="en-US" sz="2800" dirty="0" smtClean="0">
                <a:solidFill>
                  <a:schemeClr val="bg1"/>
                </a:solidFill>
              </a:rPr>
              <a:t>）用“四舍”或 “五入”法求</a:t>
            </a:r>
            <a:r>
              <a:rPr lang="zh-CN" altLang="en-US" sz="2800" dirty="0">
                <a:solidFill>
                  <a:schemeClr val="bg1"/>
                </a:solidFill>
              </a:rPr>
              <a:t>近似数时，精确到哪一位，即使那一位是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“0”</a:t>
            </a:r>
            <a:r>
              <a:rPr lang="zh-CN" altLang="en-US" sz="2800" dirty="0">
                <a:solidFill>
                  <a:schemeClr val="bg1"/>
                </a:solidFill>
              </a:rPr>
              <a:t>，这个</a:t>
            </a:r>
            <a:r>
              <a:rPr lang="en-US" altLang="zh-CN" sz="2800" dirty="0">
                <a:solidFill>
                  <a:schemeClr val="bg1"/>
                </a:solidFill>
              </a:rPr>
              <a:t>“</a:t>
            </a:r>
            <a:r>
              <a:rPr lang="en-US" altLang="zh-CN" sz="2800" dirty="0" smtClean="0">
                <a:solidFill>
                  <a:schemeClr val="bg1"/>
                </a:solidFill>
              </a:rPr>
              <a:t>0”</a:t>
            </a:r>
            <a:r>
              <a:rPr lang="zh-CN" altLang="en-US" sz="2800" dirty="0" smtClean="0">
                <a:solidFill>
                  <a:schemeClr val="bg1"/>
                </a:solidFill>
              </a:rPr>
              <a:t>也不能</a:t>
            </a:r>
            <a:r>
              <a:rPr lang="zh-CN" altLang="en-US" sz="2800" dirty="0">
                <a:solidFill>
                  <a:schemeClr val="bg1"/>
                </a:solidFill>
              </a:rPr>
              <a:t>省略。</a:t>
            </a:r>
            <a:r>
              <a:rPr lang="en-US" altLang="zh-CN" sz="2800" dirty="0">
                <a:solidFill>
                  <a:schemeClr val="bg1"/>
                </a:solidFill>
              </a:rPr>
              <a:t>                    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6188" y="1823720"/>
            <a:ext cx="116719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+mn-ea"/>
                <a:cs typeface="微软雅黑" panose="020B0503020204020204" charset="-122"/>
              </a:rPr>
              <a:t>⑴</a:t>
            </a:r>
            <a:r>
              <a:rPr lang="zh-CN" altLang="en-US" sz="2800" dirty="0">
                <a:latin typeface="+mn-ea"/>
                <a:cs typeface="微软雅黑" panose="020B0503020204020204" charset="-122"/>
              </a:rPr>
              <a:t>近似数3.7与3.70的大小相等，但是精确的程度不相同。（    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+mn-ea"/>
                <a:cs typeface="微软雅黑" panose="020B0503020204020204" charset="-122"/>
              </a:rPr>
              <a:t>⑵11.497精确到百分位约是11.50。</a:t>
            </a:r>
            <a:r>
              <a:rPr lang="zh-CN" altLang="en-US" sz="2800" dirty="0">
                <a:latin typeface="+mn-ea"/>
                <a:cs typeface="微软雅黑" panose="020B0503020204020204" charset="-122"/>
                <a:sym typeface="+mn-ea"/>
              </a:rPr>
              <a:t>（     ）</a:t>
            </a:r>
            <a:endParaRPr lang="zh-CN" altLang="en-US" sz="2800" dirty="0"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+mn-ea"/>
                <a:cs typeface="微软雅黑" panose="020B0503020204020204" charset="-122"/>
              </a:rPr>
              <a:t>⑶一个数保留两位小数约是3.28，这个数可能是3.276。</a:t>
            </a:r>
            <a:r>
              <a:rPr lang="zh-CN" altLang="en-US" sz="2800" dirty="0">
                <a:latin typeface="+mn-ea"/>
                <a:cs typeface="微软雅黑" panose="020B0503020204020204" charset="-122"/>
                <a:sym typeface="+mn-ea"/>
              </a:rPr>
              <a:t>（    ）</a:t>
            </a:r>
            <a:endParaRPr lang="zh-CN" altLang="en-US" sz="2800" dirty="0"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+mn-ea"/>
                <a:cs typeface="微软雅黑" panose="020B0503020204020204" charset="-122"/>
              </a:rPr>
              <a:t>⑷把</a:t>
            </a:r>
            <a:r>
              <a:rPr lang="en-US" altLang="zh-CN" sz="2800" dirty="0">
                <a:latin typeface="+mn-ea"/>
                <a:cs typeface="微软雅黑" panose="020B0503020204020204" charset="-122"/>
              </a:rPr>
              <a:t>32456</a:t>
            </a:r>
            <a:r>
              <a:rPr lang="zh-CN" altLang="en-US" sz="2800" dirty="0">
                <a:latin typeface="+mn-ea"/>
                <a:cs typeface="微软雅黑" panose="020B0503020204020204" charset="-122"/>
              </a:rPr>
              <a:t>改写成用</a:t>
            </a:r>
            <a:r>
              <a:rPr lang="en-US" altLang="zh-CN" sz="2800" dirty="0">
                <a:latin typeface="+mn-ea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+mn-ea"/>
                <a:cs typeface="微软雅黑" panose="020B0503020204020204" charset="-122"/>
              </a:rPr>
              <a:t>万</a:t>
            </a:r>
            <a:r>
              <a:rPr lang="en-US" altLang="zh-CN" sz="2800" dirty="0">
                <a:latin typeface="+mn-ea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+mn-ea"/>
                <a:cs typeface="微软雅黑" panose="020B0503020204020204" charset="-122"/>
              </a:rPr>
              <a:t>作单位的数是</a:t>
            </a:r>
            <a:r>
              <a:rPr lang="en-US" altLang="zh-CN" sz="2800" dirty="0">
                <a:latin typeface="+mn-ea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+mn-ea"/>
                <a:cs typeface="微软雅黑" panose="020B0503020204020204" charset="-122"/>
              </a:rPr>
              <a:t>万。</a:t>
            </a:r>
            <a:r>
              <a:rPr lang="zh-CN" altLang="en-US" sz="2800" dirty="0">
                <a:latin typeface="+mn-ea"/>
                <a:cs typeface="微软雅黑" panose="020B0503020204020204" charset="-122"/>
                <a:sym typeface="+mn-ea"/>
              </a:rPr>
              <a:t>（    ）</a:t>
            </a:r>
            <a:endParaRPr lang="zh-CN" altLang="en-US" sz="2800" dirty="0"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+mn-ea"/>
                <a:cs typeface="微软雅黑" panose="020B0503020204020204" charset="-122"/>
              </a:rPr>
              <a:t>⑸一个三位小数，保留一位小数后是7.5，原数最大是7.499。</a:t>
            </a:r>
            <a:r>
              <a:rPr lang="zh-CN" altLang="en-US" sz="2800" dirty="0">
                <a:latin typeface="+mn-ea"/>
                <a:cs typeface="微软雅黑" panose="020B0503020204020204" charset="-122"/>
                <a:sym typeface="+mn-ea"/>
              </a:rPr>
              <a:t>（    </a:t>
            </a:r>
            <a:r>
              <a:rPr lang="zh-CN" altLang="en-US" sz="2800" dirty="0" smtClean="0">
                <a:latin typeface="+mn-ea"/>
                <a:cs typeface="微软雅黑" panose="020B0503020204020204" charset="-122"/>
                <a:sym typeface="+mn-ea"/>
              </a:rPr>
              <a:t>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74149" y="2586990"/>
            <a:ext cx="948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66626" y="3209925"/>
            <a:ext cx="948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37164" y="1914525"/>
            <a:ext cx="948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77769" y="4492073"/>
            <a:ext cx="948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75702" y="3846499"/>
            <a:ext cx="948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×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0457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670118" y="673560"/>
            <a:ext cx="1415772" cy="670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5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83976" y="761895"/>
            <a:ext cx="7355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/>
            <a:r>
              <a:rPr 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</a:t>
            </a:r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要求写出表中小数的近似</a:t>
            </a:r>
            <a:r>
              <a:rPr 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330325" y="2526030"/>
          <a:ext cx="9531350" cy="2592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2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 dirty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保留整数</a:t>
                      </a: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8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保留一位小数</a:t>
                      </a: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8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保留两位小数</a:t>
                      </a: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微软雅黑" panose="020B0503020204020204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4.973</a:t>
                      </a: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0.908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 dirty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7.264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335282" y="3520797"/>
            <a:ext cx="77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22552" y="3520797"/>
            <a:ext cx="77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5.0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77462" y="3520797"/>
            <a:ext cx="125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4.97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35282" y="4680307"/>
            <a:ext cx="77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5282" y="4104362"/>
            <a:ext cx="77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2552" y="4104362"/>
            <a:ext cx="77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77462" y="4104362"/>
            <a:ext cx="126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0.91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77462" y="4687927"/>
            <a:ext cx="116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7.26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22552" y="4687927"/>
            <a:ext cx="77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7.3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0457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457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781879" y="712306"/>
            <a:ext cx="1067584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有一个三位小数，精确到百分位是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4.80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，这个三位小数最大是多少？最小呢？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510885" y="2432008"/>
            <a:ext cx="9660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这个三位小数最大要比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4.80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大，是</a:t>
            </a:r>
            <a:r>
              <a:rPr lang="en-US" altLang="zh-CN" sz="2800" kern="100" dirty="0" smtClean="0">
                <a:latin typeface="+mn-ea"/>
                <a:cs typeface="Times New Roman" panose="02020603050405020304" pitchFamily="18" charset="0"/>
              </a:rPr>
              <a:t>4.80     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，千分位上的数“四舍”后得到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4.80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，因此只能填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，最大是</a:t>
            </a: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0885" y="4748021"/>
            <a:ext cx="9369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最小是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4.79 </a:t>
            </a:r>
            <a:r>
              <a:rPr lang="en-US" altLang="zh-CN" sz="2800" kern="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，千分位上的</a:t>
            </a:r>
            <a:r>
              <a:rPr lang="zh-CN" altLang="zh-CN" sz="2800" kern="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数“五入”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后得到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4.80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，因此只能填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7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  <a:r>
              <a:rPr lang="zh-CN" altLang="zh-CN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，最小是</a:t>
            </a:r>
            <a:r>
              <a:rPr lang="en-US" altLang="zh-CN" sz="2800" kern="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  <a:r>
              <a:rPr lang="zh-CN" altLang="en-US" sz="28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26016" y="2676939"/>
            <a:ext cx="384313" cy="371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473281" y="4936435"/>
            <a:ext cx="396078" cy="371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1369" y="1269708"/>
            <a:ext cx="10689464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1.会根据要求用“四舍五入”的方法求一个小数的近似数。</a:t>
            </a:r>
          </a:p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在数学的活动过程中，进一步培养学生的思维能力，学会用知识迁移的方法学习新知，并体会数学在日常生活中的广泛应用。感受数学的文化价值。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1746" y="4453885"/>
            <a:ext cx="11088709" cy="1163857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n-ea"/>
                <a:cs typeface="楷体" panose="02010609060101010101" pitchFamily="49" charset="-122"/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楷体" panose="02010609060101010101" pitchFamily="49" charset="-122"/>
              </a:rPr>
              <a:t>重点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cs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会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根据要求用“四舍五入”的方法求一个小数的近似数。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3575" y="1865630"/>
            <a:ext cx="1088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1506618                    780250000          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234750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6660" y="3093085"/>
            <a:ext cx="329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45245" y="2279103"/>
            <a:ext cx="210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≈ 151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59875" y="2294910"/>
            <a:ext cx="137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≈8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25210" y="2312468"/>
            <a:ext cx="144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≈23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9305" y="4053205"/>
            <a:ext cx="1041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求一个整数的近似数，要看应保留数位的下一位，用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四舍五入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的方法确定近似数。</a:t>
            </a:r>
          </a:p>
        </p:txBody>
      </p:sp>
      <p:sp>
        <p:nvSpPr>
          <p:cNvPr id="9" name="矩形 8"/>
          <p:cNvSpPr/>
          <p:nvPr/>
        </p:nvSpPr>
        <p:spPr>
          <a:xfrm>
            <a:off x="789305" y="1127770"/>
            <a:ext cx="102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省略万位或亿位后面的尾数，写出它们的近似数。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275138" y="3956050"/>
            <a:ext cx="428625" cy="522288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0" name="TextBox 1"/>
          <p:cNvSpPr txBox="1"/>
          <p:nvPr/>
        </p:nvSpPr>
        <p:spPr>
          <a:xfrm>
            <a:off x="1469479" y="634727"/>
            <a:ext cx="848296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地球和太阳之间的平均距离大约是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1.496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⑴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精确到十分位大约是多少亿千米？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884183" y="1325636"/>
            <a:ext cx="1285875" cy="1588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grpSp>
        <p:nvGrpSpPr>
          <p:cNvPr id="14" name="组合 24"/>
          <p:cNvGrpSpPr/>
          <p:nvPr/>
        </p:nvGrpSpPr>
        <p:grpSpPr>
          <a:xfrm>
            <a:off x="2989263" y="3956050"/>
            <a:ext cx="2143125" cy="528744"/>
            <a:chOff x="2571760" y="4282867"/>
            <a:chExt cx="2143116" cy="528849"/>
          </a:xfrm>
        </p:grpSpPr>
        <p:sp>
          <p:nvSpPr>
            <p:cNvPr id="16" name="TextBox 1"/>
            <p:cNvSpPr txBox="1"/>
            <p:nvPr/>
          </p:nvSpPr>
          <p:spPr>
            <a:xfrm>
              <a:off x="2571760" y="4282867"/>
              <a:ext cx="428604" cy="5220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3000388" y="4286256"/>
              <a:ext cx="428604" cy="5219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429016" y="4286256"/>
              <a:ext cx="428604" cy="5220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3857644" y="4289645"/>
              <a:ext cx="428604" cy="52207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4286272" y="4286258"/>
              <a:ext cx="428604" cy="5220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2568754" y="3308826"/>
            <a:ext cx="70008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看后一位——百分位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的数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846397" y="4749958"/>
            <a:ext cx="4143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，向十分位进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213350" y="3956050"/>
            <a:ext cx="14906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1.5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989263" y="5531921"/>
            <a:ext cx="58578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1.496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84555" y="2284730"/>
            <a:ext cx="10358755" cy="923290"/>
            <a:chOff x="1519" y="3865"/>
            <a:chExt cx="16313" cy="1454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3536" y="3865"/>
              <a:ext cx="14296" cy="1098"/>
            </a:xfrm>
            <a:prstGeom prst="wedgeRoundRectCallout">
              <a:avLst>
                <a:gd name="adj1" fmla="val -54287"/>
                <a:gd name="adj2" fmla="val -2367"/>
                <a:gd name="adj3" fmla="val 16667"/>
              </a:avLst>
            </a:prstGeom>
            <a:solidFill>
              <a:srgbClr val="FEE491"/>
            </a:solidFill>
            <a:ln w="12700" cap="flat" cmpd="sng" algn="ctr">
              <a:noFill/>
              <a:prstDash val="solid"/>
            </a:ln>
            <a:effectLst/>
          </p:spPr>
          <p:txBody>
            <a:bodyPr anchor="t" anchorCtr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精确到十分位就是保留一位小数，应该怎样确定近似数？</a:t>
              </a:r>
            </a:p>
          </p:txBody>
        </p:sp>
        <p:pic>
          <p:nvPicPr>
            <p:cNvPr id="29" name="图片 28" descr="玉米-卡通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519" y="3865"/>
              <a:ext cx="1140" cy="14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 bwMode="auto">
          <a:xfrm>
            <a:off x="2147328" y="2284730"/>
            <a:ext cx="9531592" cy="803357"/>
          </a:xfrm>
          <a:prstGeom prst="wedgeRoundRectCallout">
            <a:avLst>
              <a:gd name="adj1" fmla="val -54287"/>
              <a:gd name="adj2" fmla="val -2367"/>
              <a:gd name="adj3" fmla="val 16667"/>
            </a:avLst>
          </a:prstGeom>
          <a:solidFill>
            <a:srgbClr val="FEE491"/>
          </a:solidFill>
          <a:ln w="12700" cap="flat" cmpd="sng" algn="ctr">
            <a:solidFill>
              <a:srgbClr val="2D2D89"/>
            </a:solidFill>
            <a:prstDash val="solid"/>
          </a:ln>
          <a:effectLst/>
        </p:spPr>
        <p:txBody>
          <a:bodyPr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精确到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百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分位，要保留几位小数？应该看小数部分哪一位？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5332253" y="3911255"/>
            <a:ext cx="428625" cy="522288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26" name="组合 24"/>
          <p:cNvGrpSpPr/>
          <p:nvPr/>
        </p:nvGrpSpPr>
        <p:grpSpPr>
          <a:xfrm>
            <a:off x="3617753" y="3911255"/>
            <a:ext cx="2143125" cy="528747"/>
            <a:chOff x="2571760" y="4282867"/>
            <a:chExt cx="2143116" cy="528852"/>
          </a:xfrm>
        </p:grpSpPr>
        <p:sp>
          <p:nvSpPr>
            <p:cNvPr id="9227" name="TextBox 1"/>
            <p:cNvSpPr txBox="1"/>
            <p:nvPr/>
          </p:nvSpPr>
          <p:spPr>
            <a:xfrm>
              <a:off x="2571760" y="4282867"/>
              <a:ext cx="428604" cy="5220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9228" name="TextBox 1"/>
            <p:cNvSpPr txBox="1"/>
            <p:nvPr/>
          </p:nvSpPr>
          <p:spPr>
            <a:xfrm>
              <a:off x="3000388" y="4286256"/>
              <a:ext cx="428604" cy="5219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  <p:sp>
          <p:nvSpPr>
            <p:cNvPr id="9229" name="TextBox 1"/>
            <p:cNvSpPr txBox="1"/>
            <p:nvPr/>
          </p:nvSpPr>
          <p:spPr>
            <a:xfrm>
              <a:off x="3429016" y="4286256"/>
              <a:ext cx="428604" cy="5220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  <p:sp>
          <p:nvSpPr>
            <p:cNvPr id="9230" name="TextBox 1"/>
            <p:cNvSpPr txBox="1"/>
            <p:nvPr/>
          </p:nvSpPr>
          <p:spPr>
            <a:xfrm>
              <a:off x="3857644" y="4289645"/>
              <a:ext cx="428604" cy="5220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</a:p>
          </p:txBody>
        </p:sp>
        <p:sp>
          <p:nvSpPr>
            <p:cNvPr id="9231" name="TextBox 1"/>
            <p:cNvSpPr txBox="1"/>
            <p:nvPr/>
          </p:nvSpPr>
          <p:spPr>
            <a:xfrm>
              <a:off x="4286272" y="4286258"/>
              <a:ext cx="428604" cy="52196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3729672" y="4547552"/>
            <a:ext cx="4143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，向百分位进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5842475" y="3911255"/>
            <a:ext cx="14906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1.50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617753" y="5259704"/>
            <a:ext cx="58578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1.496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595245" y="3313430"/>
            <a:ext cx="70008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就是保留两位小数，看千分位上的数。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469479" y="634727"/>
            <a:ext cx="848296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地球和太阳之间的平均距离大约是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1.496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⑴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精确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到百分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位大约是多少亿千米？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884183" y="1325636"/>
            <a:ext cx="1285875" cy="1588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 bldLvl="0" animBg="1"/>
      <p:bldP spid="3" grpId="0"/>
      <p:bldP spid="4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/>
          <p:nvPr/>
        </p:nvSpPr>
        <p:spPr>
          <a:xfrm>
            <a:off x="2252980" y="1217930"/>
            <a:ext cx="77152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地球和太阳之间的距离是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1.496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亿千米。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358421" y="1721106"/>
            <a:ext cx="1285875" cy="1588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246" name="TextBox 1"/>
          <p:cNvSpPr txBox="1"/>
          <p:nvPr/>
        </p:nvSpPr>
        <p:spPr>
          <a:xfrm>
            <a:off x="521335" y="1969770"/>
            <a:ext cx="11266805" cy="66184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精确到十分位：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1.496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精确到百分位：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1.496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1.50</a:t>
            </a:r>
          </a:p>
        </p:txBody>
      </p:sp>
      <p:sp>
        <p:nvSpPr>
          <p:cNvPr id="25" name="圆角矩形标注 24"/>
          <p:cNvSpPr/>
          <p:nvPr/>
        </p:nvSpPr>
        <p:spPr bwMode="auto">
          <a:xfrm>
            <a:off x="3354705" y="3173730"/>
            <a:ext cx="6613525" cy="716280"/>
          </a:xfrm>
          <a:prstGeom prst="wedgeRoundRectCallout">
            <a:avLst>
              <a:gd name="adj1" fmla="val -56243"/>
              <a:gd name="adj2" fmla="val 21424"/>
              <a:gd name="adj3" fmla="val 16667"/>
            </a:avLst>
          </a:prstGeom>
          <a:solidFill>
            <a:srgbClr val="DCC7E0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想一想，近似数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可以去掉吗？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35145" y="4272686"/>
            <a:ext cx="9757438" cy="2163217"/>
          </a:xfrm>
          <a:prstGeom prst="round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近似数</a:t>
            </a:r>
            <a:r>
              <a:rPr kumimoji="0" lang="en-US" altLang="zh-CN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1.50</a:t>
            </a: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表示精确到百分位，去掉末尾的</a:t>
            </a:r>
            <a:r>
              <a:rPr kumimoji="0" lang="en-US" altLang="zh-CN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“0”</a:t>
            </a: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后是</a:t>
            </a:r>
            <a:r>
              <a:rPr kumimoji="0" lang="en-US" altLang="zh-CN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0" lang="en-US" altLang="zh-CN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表示精确到十分位，因此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近似数</a:t>
            </a:r>
            <a:r>
              <a:rPr lang="en-US" altLang="zh-CN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1.50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中的</a:t>
            </a:r>
            <a:r>
              <a:rPr lang="en-US" altLang="zh-CN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不可以去掉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精确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/>
          <p:nvPr/>
        </p:nvSpPr>
        <p:spPr>
          <a:xfrm>
            <a:off x="1413033" y="1206570"/>
            <a:ext cx="8358188" cy="130888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地球和月球之间的距离大约是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38.44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万千米，保留一位小数大约是多少万千米？</a:t>
            </a:r>
          </a:p>
        </p:txBody>
      </p:sp>
      <p:grpSp>
        <p:nvGrpSpPr>
          <p:cNvPr id="11266" name="组合 21"/>
          <p:cNvGrpSpPr/>
          <p:nvPr/>
        </p:nvGrpSpPr>
        <p:grpSpPr>
          <a:xfrm>
            <a:off x="2022557" y="3268648"/>
            <a:ext cx="6381115" cy="572122"/>
            <a:chOff x="1928774" y="3429000"/>
            <a:chExt cx="6192584" cy="571326"/>
          </a:xfrm>
        </p:grpSpPr>
        <p:sp>
          <p:nvSpPr>
            <p:cNvPr id="11267" name="TextBox 1"/>
            <p:cNvSpPr txBox="1"/>
            <p:nvPr/>
          </p:nvSpPr>
          <p:spPr>
            <a:xfrm>
              <a:off x="1928774" y="3429000"/>
              <a:ext cx="6192584" cy="5224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38.44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万千米≈                 万千米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259016" y="3998738"/>
              <a:ext cx="1643079" cy="158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" name="TextBox 1"/>
          <p:cNvSpPr txBox="1"/>
          <p:nvPr/>
        </p:nvSpPr>
        <p:spPr>
          <a:xfrm>
            <a:off x="4736326" y="3216697"/>
            <a:ext cx="15525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38.4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3128977" y="2734945"/>
            <a:ext cx="164274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7.5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530672" y="2734945"/>
            <a:ext cx="164274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133027" y="2731770"/>
            <a:ext cx="164274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28976" y="4851400"/>
            <a:ext cx="164274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0.16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566784" y="4851400"/>
            <a:ext cx="164274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6.45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78915" y="1677670"/>
            <a:ext cx="9314815" cy="3759200"/>
            <a:chOff x="2329" y="2642"/>
            <a:chExt cx="14669" cy="5920"/>
          </a:xfrm>
        </p:grpSpPr>
        <p:sp>
          <p:nvSpPr>
            <p:cNvPr id="12290" name="TextBox 1"/>
            <p:cNvSpPr txBox="1"/>
            <p:nvPr/>
          </p:nvSpPr>
          <p:spPr>
            <a:xfrm>
              <a:off x="2329" y="2642"/>
              <a:ext cx="1316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）精确到十分位：</a:t>
              </a:r>
            </a:p>
          </p:txBody>
        </p:sp>
        <p:sp>
          <p:nvSpPr>
            <p:cNvPr id="12291" name="TextBox 1"/>
            <p:cNvSpPr txBox="1"/>
            <p:nvPr/>
          </p:nvSpPr>
          <p:spPr>
            <a:xfrm>
              <a:off x="3318" y="4302"/>
              <a:ext cx="258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7.54</a:t>
              </a:r>
              <a:endPara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292" name="TextBox 1"/>
            <p:cNvSpPr txBox="1"/>
            <p:nvPr/>
          </p:nvSpPr>
          <p:spPr>
            <a:xfrm>
              <a:off x="8503" y="4302"/>
              <a:ext cx="258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0.365</a:t>
              </a:r>
              <a:endPara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293" name="TextBox 1"/>
            <p:cNvSpPr txBox="1"/>
            <p:nvPr/>
          </p:nvSpPr>
          <p:spPr>
            <a:xfrm>
              <a:off x="14198" y="4302"/>
              <a:ext cx="258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2.692</a:t>
              </a:r>
              <a:endPara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14" name="TextBox 1"/>
            <p:cNvSpPr txBox="1"/>
            <p:nvPr/>
          </p:nvSpPr>
          <p:spPr>
            <a:xfrm>
              <a:off x="2329" y="5780"/>
              <a:ext cx="1316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）精确到百分位：</a:t>
              </a:r>
            </a:p>
          </p:txBody>
        </p:sp>
        <p:sp>
          <p:nvSpPr>
            <p:cNvPr id="13315" name="TextBox 1"/>
            <p:cNvSpPr txBox="1"/>
            <p:nvPr/>
          </p:nvSpPr>
          <p:spPr>
            <a:xfrm>
              <a:off x="3120" y="7640"/>
              <a:ext cx="258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0.158</a:t>
              </a:r>
              <a:endPara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16" name="TextBox 1"/>
            <p:cNvSpPr txBox="1"/>
            <p:nvPr/>
          </p:nvSpPr>
          <p:spPr>
            <a:xfrm>
              <a:off x="8574" y="7640"/>
              <a:ext cx="258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6.454</a:t>
              </a:r>
              <a:endPara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17" name="TextBox 1"/>
            <p:cNvSpPr txBox="1"/>
            <p:nvPr/>
          </p:nvSpPr>
          <p:spPr>
            <a:xfrm>
              <a:off x="14411" y="7642"/>
              <a:ext cx="258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0.503</a:t>
              </a:r>
              <a:endPara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Box 1"/>
          <p:cNvSpPr txBox="1"/>
          <p:nvPr/>
        </p:nvSpPr>
        <p:spPr>
          <a:xfrm>
            <a:off x="10236945" y="4851400"/>
            <a:ext cx="164274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0.50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0457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770692" y="787173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下面小数的近似数。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7197" y="1932622"/>
            <a:ext cx="8108315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+mn-ea"/>
                <a:cs typeface="微软雅黑" panose="020B0503020204020204" charset="-122"/>
              </a:rPr>
              <a:t>12.97（精确到十分位）            </a:t>
            </a:r>
          </a:p>
          <a:p>
            <a:endParaRPr lang="zh-CN" altLang="en-US" sz="2800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+mn-ea"/>
                <a:cs typeface="微软雅黑" panose="020B0503020204020204" charset="-122"/>
              </a:rPr>
              <a:t>2.103（精确到百分位）</a:t>
            </a:r>
          </a:p>
          <a:p>
            <a:endParaRPr lang="zh-CN" altLang="en-US" sz="2800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+mn-ea"/>
                <a:cs typeface="微软雅黑" panose="020B0503020204020204" charset="-122"/>
              </a:rPr>
              <a:t>100.1001（精确到千分位）</a:t>
            </a:r>
          </a:p>
          <a:p>
            <a:r>
              <a:rPr lang="zh-CN" altLang="en-US" sz="2800" dirty="0">
                <a:latin typeface="+mn-ea"/>
                <a:cs typeface="微软雅黑" panose="020B0503020204020204" charset="-122"/>
              </a:rPr>
              <a:t>               </a:t>
            </a:r>
          </a:p>
          <a:p>
            <a:r>
              <a:rPr lang="zh-CN" altLang="en-US" sz="2800" dirty="0">
                <a:latin typeface="+mn-ea"/>
                <a:cs typeface="微软雅黑" panose="020B0503020204020204" charset="-122"/>
              </a:rPr>
              <a:t>99.954（精确到个位）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51157" y="1932325"/>
            <a:ext cx="185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≈13.0 </a:t>
            </a:r>
            <a:r>
              <a:rPr lang="zh-CN" altLang="en-US" sz="2800" dirty="0">
                <a:latin typeface="+mn-ea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55809" y="4536182"/>
            <a:ext cx="185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≈100 </a:t>
            </a:r>
            <a:r>
              <a:rPr lang="zh-CN" altLang="en-US" sz="2800" dirty="0"/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61827" y="2810540"/>
            <a:ext cx="185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≈2.10 </a:t>
            </a:r>
            <a:r>
              <a:rPr lang="zh-CN" altLang="en-US" sz="2800" dirty="0">
                <a:latin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64872" y="3634740"/>
            <a:ext cx="240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≈100.100  </a:t>
            </a:r>
            <a:r>
              <a:rPr lang="zh-CN" altLang="en-US" sz="2800" dirty="0">
                <a:latin typeface="+mn-ea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2970" y="765492"/>
            <a:ext cx="9096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近似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</a:t>
            </a:r>
            <a:endParaRPr lang="zh-CN" altLang="en-US" sz="3200" b="1" dirty="0"/>
          </a:p>
        </p:txBody>
      </p:sp>
      <p:sp>
        <p:nvSpPr>
          <p:cNvPr id="10" name="任意多边形 9"/>
          <p:cNvSpPr/>
          <p:nvPr/>
        </p:nvSpPr>
        <p:spPr>
          <a:xfrm>
            <a:off x="10457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406522" y="5440719"/>
            <a:ext cx="11754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99.54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精确到个位，十分位上的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，向个位进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1,99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个一加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宽屏</PresentationFormat>
  <Paragraphs>119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黑体</vt:lpstr>
      <vt:lpstr>楷体</vt:lpstr>
      <vt:lpstr>新宋体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689506AFF8A74BF08ADDF78C8CDCD4B9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