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10" Type="http://schemas.openxmlformats.org/officeDocument/2006/relationships/image" Target="../media/image2.png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63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3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.wmf"/><Relationship Id="rId5" Type="http://schemas.openxmlformats.org/officeDocument/2006/relationships/tags" Target="../tags/tag65.xml"/><Relationship Id="rId10" Type="http://schemas.openxmlformats.org/officeDocument/2006/relationships/oleObject" Target="../embeddings/oleObject2.bin"/><Relationship Id="rId4" Type="http://schemas.openxmlformats.org/officeDocument/2006/relationships/tags" Target="../tags/tag64.xml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2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image" Target="../media/image2.png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610769" y="29527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971550"/>
            <a:ext cx="9144000" cy="64411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  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提取公因式法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6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58452" y="819152"/>
            <a:ext cx="865264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阅读下列因式分解的过程，再回答所提出的问题：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[1+x]=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）上述分解因式的方法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，共应用了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）若分解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²+…+x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2018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需要应用上述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方法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次，分解因式后的结果是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）请用以上的方法分解因式：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+…+x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为正整数），必须有简要的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PA_文本框 10"/>
          <p:cNvSpPr txBox="1"/>
          <p:nvPr>
            <p:custDataLst>
              <p:tags r:id="rId2"/>
            </p:custDataLst>
          </p:nvPr>
        </p:nvSpPr>
        <p:spPr>
          <a:xfrm>
            <a:off x="3733800" y="1606721"/>
            <a:ext cx="156966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提取公因式法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0"/>
          <p:cNvSpPr txBox="1"/>
          <p:nvPr>
            <p:custDataLst>
              <p:tags r:id="rId3"/>
            </p:custDataLst>
          </p:nvPr>
        </p:nvSpPr>
        <p:spPr>
          <a:xfrm>
            <a:off x="6481718" y="16573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文本框 10"/>
          <p:cNvSpPr txBox="1"/>
          <p:nvPr>
            <p:custDataLst>
              <p:tags r:id="rId4"/>
            </p:custDataLst>
          </p:nvPr>
        </p:nvSpPr>
        <p:spPr>
          <a:xfrm>
            <a:off x="3124204" y="2461619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2018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PA_文本框 10"/>
          <p:cNvSpPr txBox="1"/>
          <p:nvPr>
            <p:custDataLst>
              <p:tags r:id="rId5"/>
            </p:custDataLst>
          </p:nvPr>
        </p:nvSpPr>
        <p:spPr>
          <a:xfrm>
            <a:off x="6248400" y="2424176"/>
            <a:ext cx="13147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2019</a:t>
            </a:r>
            <a:endParaRPr lang="zh-CN" altLang="en-US" b="1" baseline="30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1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74421" y="819150"/>
            <a:ext cx="86526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阅读下列因式分解的过程，再回答所提出的问题：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[1+x]=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）请用以上的方法分解因式：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+…+x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为正整数），必须有简要的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：原式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[1+x+x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+…+x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[1+x+x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1-x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n+1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1143000" y="819150"/>
            <a:ext cx="502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150000"/>
              </a:lnSpc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先分解因式，再求值：</a:t>
            </a: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）²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-1+2x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），其中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50000"/>
              </a:lnSpc>
            </a:pPr>
            <a:endParaRPr lang="en-US" altLang="zh-CN" kern="1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50000"/>
              </a:lnSpc>
            </a:pPr>
            <a:r>
              <a:rPr lang="zh-CN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）²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-1+2x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266700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2x+1+1-2x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266700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2x+1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   </a:t>
            </a:r>
            <a:r>
              <a:rPr lang="zh-CN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endParaRPr lang="zh-CN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[2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zh-CN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+1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]=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endParaRPr lang="zh-CN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486404" y="1200152"/>
          <a:ext cx="360249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8" imgW="5486400" imgH="8534400" progId="Equation.DSMT4">
                  <p:embed/>
                </p:oleObj>
              </mc:Choice>
              <mc:Fallback>
                <p:oleObj name="Equation" r:id="rId8" imgW="5486400" imgH="8534400" progId="Equation.DSMT4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4" y="1200152"/>
                        <a:ext cx="360249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978788" y="3333750"/>
          <a:ext cx="34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0" imgW="5486400" imgH="8534400" progId="Equation.DSMT4">
                  <p:embed/>
                </p:oleObj>
              </mc:Choice>
              <mc:Fallback>
                <p:oleObj name="Equation" r:id="rId10" imgW="5486400" imgH="8534400" progId="Equation.DSMT4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78788" y="3333750"/>
                        <a:ext cx="342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895604" y="3650780"/>
          <a:ext cx="360249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2" imgW="5486400" imgH="8534400" progId="Equation.DSMT4">
                  <p:embed/>
                </p:oleObj>
              </mc:Choice>
              <mc:Fallback>
                <p:oleObj name="Equation" r:id="rId12" imgW="5486400" imgH="8534400" progId="Equation.DSMT4">
                  <p:embed/>
                  <p:pic>
                    <p:nvPicPr>
                      <p:cNvPr id="0" name="图片 205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95604" y="3650780"/>
                        <a:ext cx="360249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1000" y="688106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．下列多项式中可以用提公因式法因式分解的有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①11a²b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7b²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a² (m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10b² (n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；④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².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a,b,c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的三边长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(a-b)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(b-a)=a(c-a)+b(a-c),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	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	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5943600" y="8191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72400" y="3028078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8200" y="1145627"/>
            <a:ext cx="487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²(x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a)(y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x)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 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)·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2971800" y="1745791"/>
            <a:ext cx="147989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8065" y="971552"/>
            <a:ext cx="8229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19x-31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13x-17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11x-23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）可分解成（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ax+b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(30x+c),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均为整数，求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a+b+c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19x-31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13x-17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17-13x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11x-23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19x-31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13x-17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13x-17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11x-23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13x-17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30x-54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a=13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b=-17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c=-54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a+b+c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=13-17-54=-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58</a:t>
            </a: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83586" y="666752"/>
            <a:ext cx="83032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当相同字母前的符号相同时，则两个多项式相等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a-b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 = -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相同字母前的符号均相反时，则两个多项式互为相反数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a-b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b-a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 = 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互为相反数的偶数次幂相等；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为偶数）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互为相反数的奇数次幂互为相反数；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为奇数）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当把某项全部提出来后余下的系数是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，不是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（提公因式后括号内多项式的项数与原多项式的项数一致）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0516" y="920690"/>
            <a:ext cx="821628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y)·A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en-US" altLang="zh-CN" baseline="30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x+y-z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x-y+z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y+z-x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)(z-x-y)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的公因式是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x+y-z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  B.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x-y+z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y+z-x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D.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存在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21)(3x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7)·(x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可因式分解为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a)(x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均为整数，则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5334000" y="920690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10200" y="2189878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00404" y="3409078"/>
            <a:ext cx="4924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-31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2004" y="1047750"/>
            <a:ext cx="5528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=-4,ab=2,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4ab(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)-4a-4b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=4(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)(ab-1).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=-4,ab=2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=-16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019443"/>
            <a:ext cx="46620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45147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62920" y="1162247"/>
            <a:ext cx="45630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能确定多项式各项的单项式公因式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04331" y="2653204"/>
            <a:ext cx="42582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会用提公因式法把多项式分解因式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381004" y="895352"/>
            <a:ext cx="845179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	把多项式（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m-1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m-1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）提取公因式（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m-1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）后余下的结果是（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m+2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．把多项式（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3a-4b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7a-8b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11a-12b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8b-7a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）因式分解的结果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是（      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7a-8b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7a-8b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7a-8b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b-a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7a-8b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PA_文本框 10"/>
          <p:cNvSpPr txBox="1"/>
          <p:nvPr>
            <p:custDataLst>
              <p:tags r:id="rId2"/>
            </p:custDataLst>
          </p:nvPr>
        </p:nvSpPr>
        <p:spPr>
          <a:xfrm>
            <a:off x="639222" y="1352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0"/>
          <p:cNvSpPr txBox="1"/>
          <p:nvPr>
            <p:custDataLst>
              <p:tags r:id="rId3"/>
            </p:custDataLst>
          </p:nvPr>
        </p:nvSpPr>
        <p:spPr>
          <a:xfrm>
            <a:off x="685800" y="25717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99193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85800" y="1050041"/>
            <a:ext cx="7696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请在下面各式等号的右边的括号前填入“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使等式成立：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x-y=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 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PA_文本框 10"/>
          <p:cNvSpPr txBox="1"/>
          <p:nvPr>
            <p:custDataLst>
              <p:tags r:id="rId2"/>
            </p:custDataLst>
          </p:nvPr>
        </p:nvSpPr>
        <p:spPr>
          <a:xfrm>
            <a:off x="2209800" y="1431041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PA_文本框 10"/>
          <p:cNvSpPr txBox="1"/>
          <p:nvPr>
            <p:custDataLst>
              <p:tags r:id="rId3"/>
            </p:custDataLst>
          </p:nvPr>
        </p:nvSpPr>
        <p:spPr>
          <a:xfrm>
            <a:off x="2784902" y="1836961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</a:p>
        </p:txBody>
      </p:sp>
      <p:sp>
        <p:nvSpPr>
          <p:cNvPr id="9" name="PA_文本框 10"/>
          <p:cNvSpPr txBox="1"/>
          <p:nvPr>
            <p:custDataLst>
              <p:tags r:id="rId4"/>
            </p:custDataLst>
          </p:nvPr>
        </p:nvSpPr>
        <p:spPr>
          <a:xfrm>
            <a:off x="2819400" y="2265437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文本框 10"/>
          <p:cNvSpPr txBox="1"/>
          <p:nvPr>
            <p:custDataLst>
              <p:tags r:id="rId5"/>
            </p:custDataLst>
          </p:nvPr>
        </p:nvSpPr>
        <p:spPr>
          <a:xfrm>
            <a:off x="2819400" y="2647952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5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6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8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1000" y="1087727"/>
            <a:ext cx="8458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+2b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）分解因式，这里要把多项式（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）看成一个整体，则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是多项式的公因式，故可分解成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+y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）分解因式，则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是多项式的公因式，提取公因式后余下的部分是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可分解成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___________________.</a:t>
            </a:r>
          </a:p>
        </p:txBody>
      </p:sp>
      <p:sp>
        <p:nvSpPr>
          <p:cNvPr id="8" name="PA_文本框 10"/>
          <p:cNvSpPr txBox="1"/>
          <p:nvPr>
            <p:custDataLst>
              <p:tags r:id="rId3"/>
            </p:custDataLst>
          </p:nvPr>
        </p:nvSpPr>
        <p:spPr>
          <a:xfrm>
            <a:off x="1074301" y="1901137"/>
            <a:ext cx="95410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x-3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0"/>
          <p:cNvSpPr txBox="1"/>
          <p:nvPr>
            <p:custDataLst>
              <p:tags r:id="rId4"/>
            </p:custDataLst>
          </p:nvPr>
        </p:nvSpPr>
        <p:spPr>
          <a:xfrm>
            <a:off x="5410204" y="1878543"/>
            <a:ext cx="187904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x-3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a+2b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文本框 10"/>
          <p:cNvSpPr txBox="1"/>
          <p:nvPr>
            <p:custDataLst>
              <p:tags r:id="rId5"/>
            </p:custDataLst>
          </p:nvPr>
        </p:nvSpPr>
        <p:spPr>
          <a:xfrm>
            <a:off x="5562604" y="2305363"/>
            <a:ext cx="11224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PA_文本框 10"/>
          <p:cNvSpPr txBox="1"/>
          <p:nvPr>
            <p:custDataLst>
              <p:tags r:id="rId6"/>
            </p:custDataLst>
          </p:nvPr>
        </p:nvSpPr>
        <p:spPr>
          <a:xfrm>
            <a:off x="3291918" y="2707472"/>
            <a:ext cx="13676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xy+y+1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PA_文本框 10"/>
          <p:cNvSpPr txBox="1"/>
          <p:nvPr>
            <p:custDataLst>
              <p:tags r:id="rId7"/>
            </p:custDataLst>
          </p:nvPr>
        </p:nvSpPr>
        <p:spPr>
          <a:xfrm>
            <a:off x="6019804" y="2707472"/>
            <a:ext cx="23054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xy+y+1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1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2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1" grpId="0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1" grpId="0"/>
          <p:bldP spid="1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11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464320" y="1060537"/>
            <a:ext cx="8424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请在下面各式等号的右边的括号前填入“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使等式成立：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b+a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b-a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²=_________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-m-n=_________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m+n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s²+t²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s²-t²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³=______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-p-q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²=________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p+q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³</a:t>
            </a:r>
          </a:p>
        </p:txBody>
      </p:sp>
      <p:sp>
        <p:nvSpPr>
          <p:cNvPr id="9" name="PA_文本框 10"/>
          <p:cNvSpPr txBox="1"/>
          <p:nvPr>
            <p:custDataLst>
              <p:tags r:id="rId3"/>
            </p:custDataLst>
          </p:nvPr>
        </p:nvSpPr>
        <p:spPr>
          <a:xfrm>
            <a:off x="2350591" y="1867798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文本框 10"/>
          <p:cNvSpPr txBox="1"/>
          <p:nvPr>
            <p:custDataLst>
              <p:tags r:id="rId4"/>
            </p:custDataLst>
          </p:nvPr>
        </p:nvSpPr>
        <p:spPr>
          <a:xfrm>
            <a:off x="6030889" y="1867798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PA_文本框 10"/>
          <p:cNvSpPr txBox="1"/>
          <p:nvPr>
            <p:custDataLst>
              <p:tags r:id="rId5"/>
            </p:custDataLst>
          </p:nvPr>
        </p:nvSpPr>
        <p:spPr>
          <a:xfrm>
            <a:off x="2295242" y="2310676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PA_文本框 10"/>
          <p:cNvSpPr txBox="1"/>
          <p:nvPr>
            <p:custDataLst>
              <p:tags r:id="rId6"/>
            </p:custDataLst>
          </p:nvPr>
        </p:nvSpPr>
        <p:spPr>
          <a:xfrm>
            <a:off x="6183289" y="2236513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PA_文本框 10"/>
          <p:cNvSpPr txBox="1"/>
          <p:nvPr>
            <p:custDataLst>
              <p:tags r:id="rId7"/>
            </p:custDataLst>
          </p:nvPr>
        </p:nvSpPr>
        <p:spPr>
          <a:xfrm>
            <a:off x="2490550" y="2659395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4" name="PA_文本框 10"/>
          <p:cNvSpPr txBox="1"/>
          <p:nvPr>
            <p:custDataLst>
              <p:tags r:id="rId8"/>
            </p:custDataLst>
          </p:nvPr>
        </p:nvSpPr>
        <p:spPr>
          <a:xfrm>
            <a:off x="5943600" y="2687270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5" name="PA_文本框 10"/>
          <p:cNvSpPr txBox="1"/>
          <p:nvPr>
            <p:custDataLst>
              <p:tags r:id="rId9"/>
            </p:custDataLst>
          </p:nvPr>
        </p:nvSpPr>
        <p:spPr>
          <a:xfrm>
            <a:off x="2735587" y="3107511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</a:p>
        </p:txBody>
      </p:sp>
      <p:sp>
        <p:nvSpPr>
          <p:cNvPr id="16" name="PA_文本框 10"/>
          <p:cNvSpPr txBox="1"/>
          <p:nvPr>
            <p:custDataLst>
              <p:tags r:id="rId10"/>
            </p:custDataLst>
          </p:nvPr>
        </p:nvSpPr>
        <p:spPr>
          <a:xfrm>
            <a:off x="6157013" y="3078976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5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6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1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3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4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44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49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5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0" grpId="0"/>
          <p:bldP spid="11" grpId="0"/>
          <p:bldP spid="12" grpId="0"/>
          <p:bldP spid="13" grpId="0"/>
          <p:bldP spid="14" grpId="0"/>
          <p:bldP spid="15" grpId="0"/>
          <p:bldP spid="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0" grpId="0"/>
          <p:bldP spid="11" grpId="0"/>
          <p:bldP spid="12" grpId="0"/>
          <p:bldP spid="13" grpId="0"/>
          <p:bldP spid="14" grpId="0"/>
          <p:bldP spid="15" grpId="0"/>
          <p:bldP spid="16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81004" y="1135115"/>
            <a:ext cx="81192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：一般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地，关于幂的指数与底数的符号有如下规律（填“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为偶数）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y-x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x-y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为奇数）</a:t>
            </a:r>
          </a:p>
        </p:txBody>
      </p:sp>
      <p:sp>
        <p:nvSpPr>
          <p:cNvPr id="7" name="PA_文本框 10"/>
          <p:cNvSpPr txBox="1"/>
          <p:nvPr>
            <p:custDataLst>
              <p:tags r:id="rId2"/>
            </p:custDataLst>
          </p:nvPr>
        </p:nvSpPr>
        <p:spPr>
          <a:xfrm>
            <a:off x="2556645" y="1504952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</a:p>
        </p:txBody>
      </p:sp>
      <p:sp>
        <p:nvSpPr>
          <p:cNvPr id="8" name="PA_文本框 10"/>
          <p:cNvSpPr txBox="1"/>
          <p:nvPr>
            <p:custDataLst>
              <p:tags r:id="rId3"/>
            </p:custDataLst>
          </p:nvPr>
        </p:nvSpPr>
        <p:spPr>
          <a:xfrm>
            <a:off x="2590800" y="1920186"/>
            <a:ext cx="415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59055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2000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下列各式分解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  <a:spcAft>
                <a:spcPts val="0"/>
              </a:spcAft>
            </a:pP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(x-y)+b(y-x)   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(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6 (m-n) ³-12(n-m) 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200000"/>
              </a:lnSpc>
              <a:spcAft>
                <a:spcPts val="0"/>
              </a:spcAft>
            </a:pPr>
            <a:r>
              <a:rPr lang="zh-CN" altLang="pt-BR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pt-BR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a(x-y)+b(y-x) </a:t>
            </a:r>
            <a:endParaRPr lang="pt-BR" altLang="zh-CN" kern="1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  <a:spcAft>
                <a:spcPts val="0"/>
              </a:spcAft>
            </a:pPr>
            <a:r>
              <a:rPr lang="pt-BR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pt-BR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=a(x-y)-b(x-y)   </a:t>
            </a:r>
            <a:endParaRPr lang="pt-BR" altLang="zh-CN" kern="1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  <a:spcAft>
                <a:spcPts val="0"/>
              </a:spcAft>
            </a:pPr>
            <a:r>
              <a:rPr lang="pt-BR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pt-BR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=(x-y)(a-b</a:t>
            </a:r>
            <a:r>
              <a:rPr lang="pt-BR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pt-BR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267204" y="2303308"/>
            <a:ext cx="30235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pt-BR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 6(m-n) ³-12(n-m) </a:t>
            </a:r>
            <a:r>
              <a:rPr lang="pt-BR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 indent="457200">
              <a:lnSpc>
                <a:spcPct val="150000"/>
              </a:lnSpc>
            </a:pPr>
            <a:r>
              <a:rPr lang="pt-BR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pt-BR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=6(m-n) ³-12[-(m-n)] ² </a:t>
            </a:r>
            <a:endParaRPr lang="pt-BR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pt-BR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pt-BR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=6(m-n) ³-12(m-n) ²</a:t>
            </a:r>
          </a:p>
          <a:p>
            <a:pPr indent="457200">
              <a:lnSpc>
                <a:spcPct val="150000"/>
              </a:lnSpc>
            </a:pPr>
            <a:r>
              <a:rPr lang="pt-BR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=6(m-n) ² (m-n-2)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5003" y="688105"/>
            <a:ext cx="8001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大学有三块草坪，第一块草坪面积为（</a:t>
            </a:r>
            <a:r>
              <a:rPr lang="en-US" altLang="zh-CN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m²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，第二块草坪面积为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m²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，第三块草坪面积为（</a:t>
            </a:r>
            <a:r>
              <a:rPr lang="en-US" altLang="zh-CN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 m²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，求这三块草坪的总面积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解：由题意得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²+ a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a+b+a+b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2a+2b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 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m²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因此，三块草坪的总面积为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m²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1458</Words>
  <Application>Microsoft Office PowerPoint</Application>
  <PresentationFormat>全屏显示(16:9)</PresentationFormat>
  <Paragraphs>153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2023-01-16T21:21:25Z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2F85015DBB594A48876248E11FA063B4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