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7"/>
  </p:notesMasterIdLst>
  <p:handoutMasterIdLst>
    <p:handoutMasterId r:id="rId28"/>
  </p:handoutMasterIdLst>
  <p:sldIdLst>
    <p:sldId id="259" r:id="rId3"/>
    <p:sldId id="260" r:id="rId4"/>
    <p:sldId id="261" r:id="rId5"/>
    <p:sldId id="262" r:id="rId6"/>
    <p:sldId id="285" r:id="rId7"/>
    <p:sldId id="284" r:id="rId8"/>
    <p:sldId id="263" r:id="rId9"/>
    <p:sldId id="291" r:id="rId10"/>
    <p:sldId id="286" r:id="rId11"/>
    <p:sldId id="287" r:id="rId12"/>
    <p:sldId id="264" r:id="rId13"/>
    <p:sldId id="289" r:id="rId14"/>
    <p:sldId id="288" r:id="rId15"/>
    <p:sldId id="265" r:id="rId16"/>
    <p:sldId id="290" r:id="rId17"/>
    <p:sldId id="277" r:id="rId18"/>
    <p:sldId id="279" r:id="rId19"/>
    <p:sldId id="278" r:id="rId20"/>
    <p:sldId id="266" r:id="rId21"/>
    <p:sldId id="280" r:id="rId22"/>
    <p:sldId id="281" r:id="rId23"/>
    <p:sldId id="267" r:id="rId24"/>
    <p:sldId id="282" r:id="rId25"/>
    <p:sldId id="28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0000"/>
    <a:srgbClr val="162F81"/>
    <a:srgbClr val="8A3E7E"/>
    <a:srgbClr val="4268A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9" autoAdjust="0"/>
    <p:restoredTop sz="94635"/>
  </p:normalViewPr>
  <p:slideViewPr>
    <p:cSldViewPr snapToGrid="0">
      <p:cViewPr>
        <p:scale>
          <a:sx n="66" d="100"/>
          <a:sy n="66" d="100"/>
        </p:scale>
        <p:origin x="-2646" y="-9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11"/>
            <a:ext cx="12192000" cy="6857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262" r="34877" b="45136"/>
          <a:stretch>
            <a:fillRect/>
          </a:stretch>
        </p:blipFill>
        <p:spPr>
          <a:xfrm>
            <a:off x="-1" y="311"/>
            <a:ext cx="12192001" cy="68576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328618" y="6858000"/>
            <a:ext cx="1440159" cy="121920"/>
          </a:xfrm>
          <a:prstGeom prst="rect">
            <a:avLst/>
          </a:prstGeom>
          <a:noFill/>
        </p:spPr>
        <p:txBody>
          <a:bodyPr wrap="square" rtlCol="0">
            <a:spAutoFit/>
          </a:bodyPr>
          <a:lstStyle/>
          <a:p>
            <a:pPr defTabSz="914400">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59428" y="3006977"/>
            <a:ext cx="8694057" cy="1446550"/>
          </a:xfrm>
          <a:prstGeom prst="rect">
            <a:avLst/>
          </a:prstGeom>
          <a:noFill/>
        </p:spPr>
        <p:txBody>
          <a:bodyPr wrap="square" rtlCol="0">
            <a:spAutoFit/>
          </a:bodyPr>
          <a:lstStyle/>
          <a:p>
            <a:r>
              <a:rPr lang="zh-CN" altLang="en-US" sz="8800" b="1" dirty="0" smtClean="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rPr>
              <a:t>中国共产党党章</a:t>
            </a:r>
            <a:endParaRPr lang="zh-CN" altLang="en-US" sz="8800" b="1" dirty="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endParaRPr>
          </a:p>
        </p:txBody>
      </p:sp>
      <p:grpSp>
        <p:nvGrpSpPr>
          <p:cNvPr id="4" name="组合 3"/>
          <p:cNvGrpSpPr/>
          <p:nvPr/>
        </p:nvGrpSpPr>
        <p:grpSpPr>
          <a:xfrm>
            <a:off x="3499892" y="4680271"/>
            <a:ext cx="543739" cy="523220"/>
            <a:chOff x="2934874" y="4295459"/>
            <a:chExt cx="543739" cy="523220"/>
          </a:xfrm>
          <a:effectLst>
            <a:outerShdw blurRad="50800" dist="38100" dir="2700000" algn="tl" rotWithShape="0">
              <a:prstClr val="black">
                <a:alpha val="40000"/>
              </a:prstClr>
            </a:outerShdw>
          </a:effectLst>
        </p:grpSpPr>
        <p:sp>
          <p:nvSpPr>
            <p:cNvPr id="5" name="椭圆 4"/>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2934874" y="4295459"/>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6"/>
          <p:cNvGrpSpPr/>
          <p:nvPr/>
        </p:nvGrpSpPr>
        <p:grpSpPr>
          <a:xfrm>
            <a:off x="4122443" y="4653377"/>
            <a:ext cx="543739" cy="523629"/>
            <a:chOff x="2947424" y="4268565"/>
            <a:chExt cx="543739" cy="523629"/>
          </a:xfrm>
          <a:effectLst>
            <a:outerShdw blurRad="50800" dist="38100" dir="2700000" algn="tl" rotWithShape="0">
              <a:prstClr val="black">
                <a:alpha val="40000"/>
              </a:prstClr>
            </a:outerShdw>
          </a:effectLst>
        </p:grpSpPr>
        <p:sp>
          <p:nvSpPr>
            <p:cNvPr id="8" name="椭圆 7"/>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2947424" y="4268565"/>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a:t>
              </a:r>
            </a:p>
          </p:txBody>
        </p:sp>
      </p:grpSp>
      <p:grpSp>
        <p:nvGrpSpPr>
          <p:cNvPr id="10" name="组合 9"/>
          <p:cNvGrpSpPr/>
          <p:nvPr/>
        </p:nvGrpSpPr>
        <p:grpSpPr>
          <a:xfrm>
            <a:off x="4715785" y="4666824"/>
            <a:ext cx="543739" cy="523220"/>
            <a:chOff x="2930765" y="4282012"/>
            <a:chExt cx="543739" cy="523220"/>
          </a:xfrm>
          <a:effectLst>
            <a:outerShdw blurRad="50800" dist="38100" dir="2700000" algn="tl" rotWithShape="0">
              <a:prstClr val="black">
                <a:alpha val="40000"/>
              </a:prstClr>
            </a:outerShdw>
          </a:effectLst>
        </p:grpSpPr>
        <p:sp>
          <p:nvSpPr>
            <p:cNvPr id="11" name="椭圆 10"/>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930765" y="4282012"/>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5339186" y="4682772"/>
            <a:ext cx="543739" cy="523220"/>
            <a:chOff x="2944165" y="4297960"/>
            <a:chExt cx="543739" cy="523220"/>
          </a:xfrm>
          <a:effectLst>
            <a:outerShdw blurRad="50800" dist="38100" dir="2700000" algn="tl" rotWithShape="0">
              <a:prstClr val="black">
                <a:alpha val="40000"/>
              </a:prstClr>
            </a:outerShdw>
          </a:effectLst>
        </p:grpSpPr>
        <p:sp>
          <p:nvSpPr>
            <p:cNvPr id="14" name="椭圆 13"/>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2944165"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6356494" y="4682772"/>
            <a:ext cx="543739" cy="523220"/>
            <a:chOff x="2936892" y="4297960"/>
            <a:chExt cx="543739" cy="523220"/>
          </a:xfrm>
          <a:effectLst>
            <a:outerShdw blurRad="50800" dist="38100" dir="2700000" algn="tl" rotWithShape="0">
              <a:prstClr val="black">
                <a:alpha val="40000"/>
              </a:prstClr>
            </a:outerShdw>
          </a:effectLst>
        </p:grpSpPr>
        <p:sp>
          <p:nvSpPr>
            <p:cNvPr id="17" name="椭圆 16"/>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文本框 17"/>
            <p:cNvSpPr txBox="1"/>
            <p:nvPr/>
          </p:nvSpPr>
          <p:spPr>
            <a:xfrm>
              <a:off x="293689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9" name="组合 18"/>
          <p:cNvGrpSpPr/>
          <p:nvPr/>
        </p:nvGrpSpPr>
        <p:grpSpPr>
          <a:xfrm>
            <a:off x="6950193" y="4668279"/>
            <a:ext cx="543739" cy="523220"/>
            <a:chOff x="2920590" y="4283467"/>
            <a:chExt cx="543739" cy="523220"/>
          </a:xfrm>
          <a:effectLst>
            <a:outerShdw blurRad="50800" dist="38100" dir="2700000" algn="tl" rotWithShape="0">
              <a:prstClr val="black">
                <a:alpha val="40000"/>
              </a:prstClr>
            </a:outerShdw>
          </a:effectLst>
        </p:grpSpPr>
        <p:sp>
          <p:nvSpPr>
            <p:cNvPr id="20" name="椭圆 19"/>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文本框 20"/>
            <p:cNvSpPr txBox="1"/>
            <p:nvPr/>
          </p:nvSpPr>
          <p:spPr>
            <a:xfrm>
              <a:off x="2920590" y="4283467"/>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守</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2" name="组合 21"/>
          <p:cNvGrpSpPr/>
          <p:nvPr/>
        </p:nvGrpSpPr>
        <p:grpSpPr>
          <a:xfrm>
            <a:off x="7584636" y="4682772"/>
            <a:ext cx="543739" cy="523220"/>
            <a:chOff x="2945032" y="4297960"/>
            <a:chExt cx="543739" cy="523220"/>
          </a:xfrm>
          <a:effectLst>
            <a:outerShdw blurRad="50800" dist="38100" dir="2700000" algn="tl" rotWithShape="0">
              <a:prstClr val="black">
                <a:alpha val="40000"/>
              </a:prstClr>
            </a:outerShdw>
          </a:effectLst>
        </p:grpSpPr>
        <p:sp>
          <p:nvSpPr>
            <p:cNvPr id="23" name="椭圆 22"/>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文本框 23"/>
            <p:cNvSpPr txBox="1"/>
            <p:nvPr/>
          </p:nvSpPr>
          <p:spPr>
            <a:xfrm>
              <a:off x="294503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8188911" y="4653377"/>
            <a:ext cx="543739" cy="523629"/>
            <a:chOff x="2939306" y="4268565"/>
            <a:chExt cx="543739" cy="523629"/>
          </a:xfrm>
          <a:effectLst>
            <a:outerShdw blurRad="50800" dist="38100" dir="2700000" algn="tl" rotWithShape="0">
              <a:prstClr val="black">
                <a:alpha val="40000"/>
              </a:prstClr>
            </a:outerShdw>
          </a:effectLst>
        </p:grpSpPr>
        <p:sp>
          <p:nvSpPr>
            <p:cNvPr id="26" name="椭圆 25"/>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2939306" y="4268565"/>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55" name="图片 5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0349" y="842187"/>
            <a:ext cx="1522969" cy="1629046"/>
          </a:xfrm>
          <a:prstGeom prst="rect">
            <a:avLst/>
          </a:prstGeom>
          <a:effectLst>
            <a:outerShdw blurRad="63500" sx="102000" sy="102000" algn="ctr" rotWithShape="0">
              <a:prstClr val="black">
                <a:alpha val="40000"/>
              </a:prstClr>
            </a:outerShdw>
          </a:effectLst>
        </p:spPr>
      </p:pic>
      <p:sp>
        <p:nvSpPr>
          <p:cNvPr id="35" name="文本框 34"/>
          <p:cNvSpPr txBox="1"/>
          <p:nvPr/>
        </p:nvSpPr>
        <p:spPr>
          <a:xfrm>
            <a:off x="4169622" y="2577881"/>
            <a:ext cx="3710354" cy="400110"/>
          </a:xfrm>
          <a:prstGeom prst="rect">
            <a:avLst/>
          </a:prstGeom>
          <a:noFill/>
        </p:spPr>
        <p:txBody>
          <a:bodyPr wrap="square" rtlCol="0">
            <a:spAutoFit/>
          </a:bodyPr>
          <a:lstStyle/>
          <a:p>
            <a:pPr algn="dist"/>
            <a:r>
              <a:rPr lang="zh-CN" altLang="en-US" sz="2000" b="1" dirty="0" smtClean="0">
                <a:solidFill>
                  <a:srgbClr val="C00000"/>
                </a:solidFill>
                <a:latin typeface="微软雅黑" panose="020B0503020204020204" pitchFamily="82" charset="2"/>
                <a:ea typeface="微软雅黑" panose="020B0503020204020204" pitchFamily="82" charset="2"/>
              </a:rPr>
              <a:t>十九大会议通过</a:t>
            </a:r>
            <a:endParaRPr lang="zh-CN" altLang="en-US" sz="2000" b="1" dirty="0">
              <a:solidFill>
                <a:srgbClr val="C00000"/>
              </a:solidFill>
              <a:latin typeface="微软雅黑" panose="020B0503020204020204" pitchFamily="82" charset="2"/>
              <a:ea typeface="微软雅黑" panose="020B0503020204020204" pitchFamily="82" charset="2"/>
            </a:endParaRPr>
          </a:p>
        </p:txBody>
      </p:sp>
      <p:cxnSp>
        <p:nvCxnSpPr>
          <p:cNvPr id="30" name="直线连接符 29"/>
          <p:cNvCxnSpPr/>
          <p:nvPr/>
        </p:nvCxnSpPr>
        <p:spPr>
          <a:xfrm>
            <a:off x="2178424"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直线连接符 42"/>
          <p:cNvCxnSpPr/>
          <p:nvPr/>
        </p:nvCxnSpPr>
        <p:spPr>
          <a:xfrm>
            <a:off x="8088110"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8" name="PA_五角星 15"/>
          <p:cNvSpPr/>
          <p:nvPr>
            <p:custDataLst>
              <p:tags r:id="rId1"/>
            </p:custDataLst>
          </p:nvPr>
        </p:nvSpPr>
        <p:spPr>
          <a:xfrm rot="21146867">
            <a:off x="-1677120" y="8212701"/>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PA_五角星 17"/>
          <p:cNvSpPr/>
          <p:nvPr>
            <p:custDataLst>
              <p:tags r:id="rId2"/>
            </p:custDataLst>
          </p:nvPr>
        </p:nvSpPr>
        <p:spPr>
          <a:xfrm rot="21146867">
            <a:off x="-1737287" y="7086568"/>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PA_五角星 18"/>
          <p:cNvSpPr/>
          <p:nvPr>
            <p:custDataLst>
              <p:tags r:id="rId3"/>
            </p:custDataLst>
          </p:nvPr>
        </p:nvSpPr>
        <p:spPr>
          <a:xfrm rot="21146867">
            <a:off x="-3713923" y="8020677"/>
            <a:ext cx="1289984" cy="1289984"/>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PA_五角星 19"/>
          <p:cNvSpPr/>
          <p:nvPr>
            <p:custDataLst>
              <p:tags r:id="rId4"/>
            </p:custDataLst>
          </p:nvPr>
        </p:nvSpPr>
        <p:spPr>
          <a:xfrm rot="21146867">
            <a:off x="-2313818" y="7553027"/>
            <a:ext cx="637387" cy="63738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PA_五角星 14"/>
          <p:cNvSpPr/>
          <p:nvPr>
            <p:custDataLst>
              <p:tags r:id="rId5"/>
            </p:custDataLst>
          </p:nvPr>
        </p:nvSpPr>
        <p:spPr>
          <a:xfrm rot="21146867">
            <a:off x="-4943456" y="5732424"/>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PA_五角星 20"/>
          <p:cNvSpPr/>
          <p:nvPr>
            <p:custDataLst>
              <p:tags r:id="rId6"/>
            </p:custDataLst>
          </p:nvPr>
        </p:nvSpPr>
        <p:spPr>
          <a:xfrm rot="21146867">
            <a:off x="-2780292" y="5956426"/>
            <a:ext cx="3114957" cy="3114957"/>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PA_五角星 16"/>
          <p:cNvSpPr/>
          <p:nvPr>
            <p:custDataLst>
              <p:tags r:id="rId7"/>
            </p:custDataLst>
          </p:nvPr>
        </p:nvSpPr>
        <p:spPr>
          <a:xfrm rot="21146867">
            <a:off x="-684581" y="7448943"/>
            <a:ext cx="644992" cy="644992"/>
          </a:xfrm>
          <a:prstGeom prst="star5">
            <a:avLst/>
          </a:prstGeom>
          <a:gradFill flip="none" rotWithShape="1">
            <a:gsLst>
              <a:gs pos="46000">
                <a:srgbClr val="FFFF00"/>
              </a:gs>
              <a:gs pos="2000">
                <a:srgbClr val="FFC000"/>
              </a:gs>
              <a:gs pos="95000">
                <a:srgbClr val="C00000"/>
              </a:gs>
            </a:gsLst>
            <a:path path="circle">
              <a:fillToRect r="100000" b="100000"/>
            </a:path>
            <a:tileRect l="-100000" t="-100000"/>
          </a:gradFill>
          <a:ln>
            <a:noFill/>
          </a:ln>
          <a:effectLst>
            <a:glow rad="1828800">
              <a:srgbClr val="FFFF00">
                <a:alpha val="23000"/>
              </a:srgbClr>
            </a:glo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1+#ppt_w/2"/>
                                          </p:val>
                                        </p:tav>
                                        <p:tav tm="100000">
                                          <p:val>
                                            <p:strVal val="#ppt_x"/>
                                          </p:val>
                                        </p:tav>
                                      </p:tavLst>
                                    </p:anim>
                                    <p:anim calcmode="lin" valueType="num">
                                      <p:cBhvr additive="base">
                                        <p:cTn id="18"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p:tgtEl>
                                          <p:spTgt spid="35"/>
                                        </p:tgtEl>
                                        <p:attrNameLst>
                                          <p:attrName>ppt_y</p:attrName>
                                        </p:attrNameLst>
                                      </p:cBhvr>
                                      <p:tavLst>
                                        <p:tav tm="0">
                                          <p:val>
                                            <p:strVal val="#ppt_y+#ppt_h*1.125000"/>
                                          </p:val>
                                        </p:tav>
                                        <p:tav tm="100000">
                                          <p:val>
                                            <p:strVal val="#ppt_y"/>
                                          </p:val>
                                        </p:tav>
                                      </p:tavLst>
                                    </p:anim>
                                    <p:animEffect transition="in" filter="wipe(up)">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par>
                                <p:cTn id="32" presetID="53" presetClass="entr" presetSubtype="16" fill="hold" nodeType="withEffect">
                                  <p:stCondLst>
                                    <p:cond delay="350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nodeType="withEffect">
                                  <p:stCondLst>
                                    <p:cond delay="350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par>
                                <p:cTn id="42" presetID="53" presetClass="entr" presetSubtype="16" fill="hold" nodeType="withEffect">
                                  <p:stCondLst>
                                    <p:cond delay="35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nodeType="withEffect">
                                  <p:stCondLst>
                                    <p:cond delay="3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nodeType="withEffect">
                                  <p:stCondLst>
                                    <p:cond delay="350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nodeType="withEffect">
                                  <p:stCondLst>
                                    <p:cond delay="350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16" fill="hold" nodeType="withEffect">
                                  <p:stCondLst>
                                    <p:cond delay="350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nodeType="withEffect">
                                  <p:stCondLst>
                                    <p:cond delay="350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par>
                                <p:cTn id="72" presetID="0" presetClass="path" presetSubtype="0" accel="50000" decel="50000" fill="hold" grpId="0" nodeType="withEffect">
                                  <p:stCondLst>
                                    <p:cond delay="1750"/>
                                  </p:stCondLst>
                                  <p:childTnLst>
                                    <p:animMotion origin="layout" path="M 1.11111E-6 -0.00056 C 0.56389 -0.13611 1.57708 -0.82556 1.18611 -1.34028 C 0.79549 -1.85667 0.10694 -1.30472 0.79444 -0.48278 " pathEditMode="relative" rAng="0" ptsTypes="sss">
                                      <p:cBhvr>
                                        <p:cTn id="73" dur="5000" fill="hold"/>
                                        <p:tgtEl>
                                          <p:spTgt spid="42"/>
                                        </p:tgtEl>
                                        <p:attrNameLst>
                                          <p:attrName>ppt_x</p:attrName>
                                          <p:attrName>ppt_y</p:attrName>
                                        </p:attrNameLst>
                                      </p:cBhvr>
                                      <p:rCtr x="78854" y="-92806"/>
                                    </p:animMotion>
                                  </p:childTnLst>
                                </p:cTn>
                              </p:par>
                              <p:par>
                                <p:cTn id="74" presetID="8" presetClass="emph" presetSubtype="0" repeatCount="2000" fill="hold" grpId="1" nodeType="withEffect">
                                  <p:stCondLst>
                                    <p:cond delay="1250"/>
                                  </p:stCondLst>
                                  <p:childTnLst>
                                    <p:animRot by="21600000">
                                      <p:cBhvr>
                                        <p:cTn id="75" dur="1750" fill="hold"/>
                                        <p:tgtEl>
                                          <p:spTgt spid="42"/>
                                        </p:tgtEl>
                                        <p:attrNameLst>
                                          <p:attrName>r</p:attrName>
                                        </p:attrNameLst>
                                      </p:cBhvr>
                                    </p:animRot>
                                  </p:childTnLst>
                                </p:cTn>
                              </p:par>
                              <p:par>
                                <p:cTn id="76" presetID="6" presetClass="emph" presetSubtype="0" decel="32000" fill="hold" grpId="2" nodeType="withEffect">
                                  <p:stCondLst>
                                    <p:cond delay="4500"/>
                                  </p:stCondLst>
                                  <p:childTnLst>
                                    <p:animScale>
                                      <p:cBhvr>
                                        <p:cTn id="77" dur="1500" fill="hold"/>
                                        <p:tgtEl>
                                          <p:spTgt spid="42"/>
                                        </p:tgtEl>
                                      </p:cBhvr>
                                      <p:by x="750000" y="750000"/>
                                    </p:animScale>
                                  </p:childTnLst>
                                </p:cTn>
                              </p:par>
                              <p:par>
                                <p:cTn id="78" presetID="10" presetClass="exit" presetSubtype="0" fill="hold" grpId="3" nodeType="withEffect">
                                  <p:stCondLst>
                                    <p:cond delay="5000"/>
                                  </p:stCondLst>
                                  <p:childTnLst>
                                    <p:animEffect transition="out" filter="fade">
                                      <p:cBhvr>
                                        <p:cTn id="79" dur="1000"/>
                                        <p:tgtEl>
                                          <p:spTgt spid="42"/>
                                        </p:tgtEl>
                                      </p:cBhvr>
                                    </p:animEffect>
                                    <p:set>
                                      <p:cBhvr>
                                        <p:cTn id="80" dur="1" fill="hold">
                                          <p:stCondLst>
                                            <p:cond delay="999"/>
                                          </p:stCondLst>
                                        </p:cTn>
                                        <p:tgtEl>
                                          <p:spTgt spid="42"/>
                                        </p:tgtEl>
                                        <p:attrNameLst>
                                          <p:attrName>style.visibility</p:attrName>
                                        </p:attrNameLst>
                                      </p:cBhvr>
                                      <p:to>
                                        <p:strVal val="hidden"/>
                                      </p:to>
                                    </p:set>
                                  </p:childTnLst>
                                </p:cTn>
                              </p:par>
                              <p:par>
                                <p:cTn id="81" presetID="0" presetClass="path" presetSubtype="0" accel="50000" decel="50000" fill="hold" grpId="0" nodeType="withEffect">
                                  <p:stCondLst>
                                    <p:cond delay="250"/>
                                  </p:stCondLst>
                                  <p:childTnLst>
                                    <p:animMotion origin="layout" path="M -2.77778E-6 4.44444E-6 C 0.19688 -0.005 1.09705 -0.51639 1.13316 -1.40306 " pathEditMode="relative" rAng="0" ptsTypes="ss">
                                      <p:cBhvr>
                                        <p:cTn id="82" dur="2000" fill="hold"/>
                                        <p:tgtEl>
                                          <p:spTgt spid="38"/>
                                        </p:tgtEl>
                                        <p:attrNameLst>
                                          <p:attrName>ppt_x</p:attrName>
                                          <p:attrName>ppt_y</p:attrName>
                                        </p:attrNameLst>
                                      </p:cBhvr>
                                      <p:rCtr x="56649" y="-70167"/>
                                    </p:animMotion>
                                  </p:childTnLst>
                                </p:cTn>
                              </p:par>
                              <p:par>
                                <p:cTn id="83" presetID="8" presetClass="emph" presetSubtype="0" fill="hold" grpId="1" nodeType="withEffect">
                                  <p:stCondLst>
                                    <p:cond delay="250"/>
                                  </p:stCondLst>
                                  <p:childTnLst>
                                    <p:animRot by="21600000">
                                      <p:cBhvr>
                                        <p:cTn id="84" dur="3500" fill="hold"/>
                                        <p:tgtEl>
                                          <p:spTgt spid="38"/>
                                        </p:tgtEl>
                                        <p:attrNameLst>
                                          <p:attrName>r</p:attrName>
                                        </p:attrNameLst>
                                      </p:cBhvr>
                                    </p:animRot>
                                  </p:childTnLst>
                                </p:cTn>
                              </p:par>
                              <p:par>
                                <p:cTn id="85" presetID="0" presetClass="path" presetSubtype="0" accel="50000" decel="50000" fill="hold" grpId="0" nodeType="withEffect">
                                  <p:stCondLst>
                                    <p:cond delay="500"/>
                                  </p:stCondLst>
                                  <p:childTnLst>
                                    <p:animMotion origin="layout" path="M -0.00069 0.02278 C 0.20469 0.01833 1.06146 -0.455 1.09896 -1.26833 " pathEditMode="relative" rAng="0" ptsTypes="ss">
                                      <p:cBhvr>
                                        <p:cTn id="86" dur="2000" fill="hold"/>
                                        <p:tgtEl>
                                          <p:spTgt spid="45"/>
                                        </p:tgtEl>
                                        <p:attrNameLst>
                                          <p:attrName>ppt_x</p:attrName>
                                          <p:attrName>ppt_y</p:attrName>
                                        </p:attrNameLst>
                                      </p:cBhvr>
                                      <p:rCtr x="54983" y="-64556"/>
                                    </p:animMotion>
                                  </p:childTnLst>
                                </p:cTn>
                              </p:par>
                              <p:par>
                                <p:cTn id="87" presetID="8" presetClass="emph" presetSubtype="0" fill="hold" grpId="1" nodeType="withEffect">
                                  <p:stCondLst>
                                    <p:cond delay="500"/>
                                  </p:stCondLst>
                                  <p:childTnLst>
                                    <p:animRot by="21600000">
                                      <p:cBhvr>
                                        <p:cTn id="88" dur="4500" fill="hold"/>
                                        <p:tgtEl>
                                          <p:spTgt spid="45"/>
                                        </p:tgtEl>
                                        <p:attrNameLst>
                                          <p:attrName>r</p:attrName>
                                        </p:attrNameLst>
                                      </p:cBhvr>
                                    </p:animRot>
                                  </p:childTnLst>
                                </p:cTn>
                              </p:par>
                              <p:par>
                                <p:cTn id="89" presetID="0" presetClass="path" presetSubtype="0" accel="50000" decel="50000" fill="hold" grpId="0" nodeType="withEffect">
                                  <p:stCondLst>
                                    <p:cond delay="750"/>
                                  </p:stCondLst>
                                  <p:childTnLst>
                                    <p:animMotion origin="layout" path="M -3.33333E-6 2.22222E-6 C 0.20834 -0.005 1.16129 -0.51584 1.19948 -1.40195 " pathEditMode="relative" rAng="0" ptsTypes="ss">
                                      <p:cBhvr>
                                        <p:cTn id="90" dur="2000" fill="hold"/>
                                        <p:tgtEl>
                                          <p:spTgt spid="39"/>
                                        </p:tgtEl>
                                        <p:attrNameLst>
                                          <p:attrName>ppt_x</p:attrName>
                                          <p:attrName>ppt_y</p:attrName>
                                        </p:attrNameLst>
                                      </p:cBhvr>
                                      <p:rCtr x="59965" y="-70111"/>
                                    </p:animMotion>
                                  </p:childTnLst>
                                </p:cTn>
                              </p:par>
                              <p:par>
                                <p:cTn id="91" presetID="8" presetClass="emph" presetSubtype="0" fill="hold" grpId="1" nodeType="withEffect">
                                  <p:stCondLst>
                                    <p:cond delay="750"/>
                                  </p:stCondLst>
                                  <p:childTnLst>
                                    <p:animRot by="21600000">
                                      <p:cBhvr>
                                        <p:cTn id="92" dur="3500" fill="hold"/>
                                        <p:tgtEl>
                                          <p:spTgt spid="39"/>
                                        </p:tgtEl>
                                        <p:attrNameLst>
                                          <p:attrName>r</p:attrName>
                                        </p:attrNameLst>
                                      </p:cBhvr>
                                    </p:animRot>
                                  </p:childTnLst>
                                </p:cTn>
                              </p:par>
                              <p:par>
                                <p:cTn id="93" presetID="0" presetClass="path" presetSubtype="0" accel="50000" decel="50000" fill="hold" grpId="0" nodeType="withEffect">
                                  <p:stCondLst>
                                    <p:cond delay="1000"/>
                                  </p:stCondLst>
                                  <p:childTnLst>
                                    <p:animMotion origin="layout" path="M -3.88889E-6 -0.00028 C 0.19688 -0.005 1.17952 -0.51222 1.21563 -1.39889 " pathEditMode="relative" rAng="0" ptsTypes="ss">
                                      <p:cBhvr>
                                        <p:cTn id="94" dur="2000" fill="hold"/>
                                        <p:tgtEl>
                                          <p:spTgt spid="40"/>
                                        </p:tgtEl>
                                        <p:attrNameLst>
                                          <p:attrName>ppt_x</p:attrName>
                                          <p:attrName>ppt_y</p:attrName>
                                        </p:attrNameLst>
                                      </p:cBhvr>
                                      <p:rCtr x="60781" y="-69917"/>
                                    </p:animMotion>
                                  </p:childTnLst>
                                </p:cTn>
                              </p:par>
                              <p:par>
                                <p:cTn id="95" presetID="8" presetClass="emph" presetSubtype="0" fill="hold" grpId="1" nodeType="withEffect">
                                  <p:stCondLst>
                                    <p:cond delay="1000"/>
                                  </p:stCondLst>
                                  <p:childTnLst>
                                    <p:animRot by="21600000">
                                      <p:cBhvr>
                                        <p:cTn id="96" dur="4500" fill="hold"/>
                                        <p:tgtEl>
                                          <p:spTgt spid="40"/>
                                        </p:tgtEl>
                                        <p:attrNameLst>
                                          <p:attrName>r</p:attrName>
                                        </p:attrNameLst>
                                      </p:cBhvr>
                                    </p:animRot>
                                  </p:childTnLst>
                                </p:cTn>
                              </p:par>
                              <p:par>
                                <p:cTn id="97" presetID="0" presetClass="path" presetSubtype="0" accel="50000" decel="50000" fill="hold" grpId="0" nodeType="withEffect">
                                  <p:stCondLst>
                                    <p:cond delay="2000"/>
                                  </p:stCondLst>
                                  <p:childTnLst>
                                    <p:animMotion origin="layout" path="M 1.66667E-6 4.44444E-6 C 0.19687 -0.005 1.12743 -0.44139 1.16354 -1.32806 " pathEditMode="relative" rAng="0" ptsTypes="ss">
                                      <p:cBhvr>
                                        <p:cTn id="98" dur="2000" fill="hold"/>
                                        <p:tgtEl>
                                          <p:spTgt spid="41"/>
                                        </p:tgtEl>
                                        <p:attrNameLst>
                                          <p:attrName>ppt_x</p:attrName>
                                          <p:attrName>ppt_y</p:attrName>
                                        </p:attrNameLst>
                                      </p:cBhvr>
                                      <p:rCtr x="58177" y="-66417"/>
                                    </p:animMotion>
                                  </p:childTnLst>
                                </p:cTn>
                              </p:par>
                              <p:par>
                                <p:cTn id="99" presetID="8" presetClass="emph" presetSubtype="0" fill="hold" grpId="1" nodeType="withEffect">
                                  <p:stCondLst>
                                    <p:cond delay="1250"/>
                                  </p:stCondLst>
                                  <p:childTnLst>
                                    <p:animRot by="21600000">
                                      <p:cBhvr>
                                        <p:cTn id="100" dur="4500" fill="hold"/>
                                        <p:tgtEl>
                                          <p:spTgt spid="41"/>
                                        </p:tgtEl>
                                        <p:attrNameLst>
                                          <p:attrName>r</p:attrName>
                                        </p:attrNameLst>
                                      </p:cBhvr>
                                    </p:animRot>
                                  </p:childTnLst>
                                </p:cTn>
                              </p:par>
                              <p:par>
                                <p:cTn id="101" presetID="0" presetClass="path" presetSubtype="0" accel="50000" decel="50000" fill="hold" grpId="0" nodeType="withEffect">
                                  <p:stCondLst>
                                    <p:cond delay="1250"/>
                                  </p:stCondLst>
                                  <p:childTnLst>
                                    <p:animMotion origin="layout" path="M 1.11111E-6 -0.00056 C 0.56389 -0.13611 1.57708 -0.82556 1.18611 -1.34028 C 0.79549 -1.85667 0.10694 -1.30472 0.79444 -0.48278 " pathEditMode="relative" rAng="0" ptsTypes="sss">
                                      <p:cBhvr>
                                        <p:cTn id="102" dur="5000" fill="hold"/>
                                        <p:tgtEl>
                                          <p:spTgt spid="44"/>
                                        </p:tgtEl>
                                        <p:attrNameLst>
                                          <p:attrName>ppt_x</p:attrName>
                                          <p:attrName>ppt_y</p:attrName>
                                        </p:attrNameLst>
                                      </p:cBhvr>
                                      <p:rCtr x="78854" y="-92806"/>
                                    </p:animMotion>
                                  </p:childTnLst>
                                </p:cTn>
                              </p:par>
                              <p:par>
                                <p:cTn id="103" presetID="8" presetClass="emph" presetSubtype="0" repeatCount="2000" fill="hold" grpId="1" nodeType="withEffect">
                                  <p:stCondLst>
                                    <p:cond delay="750"/>
                                  </p:stCondLst>
                                  <p:childTnLst>
                                    <p:animRot by="21600000">
                                      <p:cBhvr>
                                        <p:cTn id="104" dur="1750" fill="hold"/>
                                        <p:tgtEl>
                                          <p:spTgt spid="44"/>
                                        </p:tgtEl>
                                        <p:attrNameLst>
                                          <p:attrName>r</p:attrName>
                                        </p:attrNameLst>
                                      </p:cBhvr>
                                    </p:animRot>
                                  </p:childTnLst>
                                </p:cTn>
                              </p:par>
                              <p:par>
                                <p:cTn id="105" presetID="6" presetClass="emph" presetSubtype="0" decel="32000" fill="hold" grpId="2" nodeType="withEffect">
                                  <p:stCondLst>
                                    <p:cond delay="1250"/>
                                  </p:stCondLst>
                                  <p:childTnLst>
                                    <p:animScale>
                                      <p:cBhvr>
                                        <p:cTn id="106" dur="1500" fill="hold"/>
                                        <p:tgtEl>
                                          <p:spTgt spid="44"/>
                                        </p:tgtEl>
                                      </p:cBhvr>
                                      <p:by x="750000" y="750000"/>
                                    </p:animScale>
                                  </p:childTnLst>
                                </p:cTn>
                              </p:par>
                              <p:par>
                                <p:cTn id="107" presetID="10" presetClass="exit" presetSubtype="0" fill="hold" grpId="3" nodeType="withEffect">
                                  <p:stCondLst>
                                    <p:cond delay="750"/>
                                  </p:stCondLst>
                                  <p:childTnLst>
                                    <p:animEffect transition="out" filter="fade">
                                      <p:cBhvr>
                                        <p:cTn id="108" dur="1000"/>
                                        <p:tgtEl>
                                          <p:spTgt spid="44"/>
                                        </p:tgtEl>
                                      </p:cBhvr>
                                    </p:animEffect>
                                    <p:set>
                                      <p:cBhvr>
                                        <p:cTn id="109"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2" grpId="2" animBg="1"/>
      <p:bldP spid="42" grpId="3" animBg="1"/>
      <p:bldP spid="44" grpId="0" animBg="1"/>
      <p:bldP spid="44" grpId="1" animBg="1"/>
      <p:bldP spid="44" grpId="2" animBg="1"/>
      <p:bldP spid="44" grpId="3" animBg="1"/>
      <p:bldP spid="45" grpId="0" animBg="1"/>
      <p:bldP spid="4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5" name="组合 3"/>
          <p:cNvGrpSpPr/>
          <p:nvPr/>
        </p:nvGrpSpPr>
        <p:grpSpPr>
          <a:xfrm>
            <a:off x="2169216" y="1723789"/>
            <a:ext cx="2330855" cy="3071751"/>
            <a:chOff x="1872342" y="1611085"/>
            <a:chExt cx="2330855" cy="3071751"/>
          </a:xfrm>
          <a:effectLst>
            <a:outerShdw dist="50800" dir="600000" algn="tl" rotWithShape="0">
              <a:prstClr val="black">
                <a:alpha val="40000"/>
              </a:prstClr>
            </a:outerShdw>
          </a:effectLst>
        </p:grpSpPr>
        <p:sp>
          <p:nvSpPr>
            <p:cNvPr id="6" name="矩形: 圆角 1"/>
            <p:cNvSpPr/>
            <p:nvPr/>
          </p:nvSpPr>
          <p:spPr>
            <a:xfrm>
              <a:off x="1872342" y="1611085"/>
              <a:ext cx="2330855" cy="3071751"/>
            </a:xfrm>
            <a:prstGeom prst="roundRect">
              <a:avLst>
                <a:gd name="adj" fmla="val 0"/>
              </a:avLst>
            </a:prstGeom>
            <a:solidFill>
              <a:srgbClr val="C00000"/>
            </a:solidFill>
            <a:ln>
              <a:noFill/>
            </a:ln>
            <a:effectLst>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85419" y="1734909"/>
              <a:ext cx="2104698" cy="1323439"/>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根本</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latin typeface="微软雅黑" panose="020B0503020204020204" pitchFamily="34" charset="-122"/>
                  <a:ea typeface="微软雅黑" panose="020B0503020204020204" pitchFamily="34" charset="-122"/>
                </a:rPr>
                <a:t>大法</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3"/>
          <p:cNvGrpSpPr/>
          <p:nvPr/>
        </p:nvGrpSpPr>
        <p:grpSpPr>
          <a:xfrm>
            <a:off x="7892683" y="1723788"/>
            <a:ext cx="2330855" cy="3071751"/>
            <a:chOff x="1872342" y="1611085"/>
            <a:chExt cx="2330855" cy="3071751"/>
          </a:xfrm>
          <a:effectLst>
            <a:outerShdw dist="50800" dir="600000" algn="tl" rotWithShape="0">
              <a:prstClr val="black">
                <a:alpha val="40000"/>
              </a:prstClr>
            </a:outerShdw>
          </a:effectLst>
        </p:grpSpPr>
        <p:sp>
          <p:nvSpPr>
            <p:cNvPr id="10" name="矩形: 圆角 1"/>
            <p:cNvSpPr/>
            <p:nvPr/>
          </p:nvSpPr>
          <p:spPr>
            <a:xfrm>
              <a:off x="1872342" y="1611085"/>
              <a:ext cx="2330855" cy="3071751"/>
            </a:xfrm>
            <a:prstGeom prst="roundRect">
              <a:avLst>
                <a:gd name="adj" fmla="val 0"/>
              </a:avLst>
            </a:prstGeom>
            <a:solidFill>
              <a:srgbClr val="C00000"/>
            </a:solidFill>
            <a:ln>
              <a:noFill/>
            </a:ln>
            <a:effectLst>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985419" y="1734910"/>
              <a:ext cx="2104698" cy="1323439"/>
            </a:xfrm>
            <a:prstGeom prst="rect">
              <a:avLst/>
            </a:prstGeom>
            <a:noFill/>
          </p:spPr>
          <p:txBody>
            <a:bodyPr wrap="square" rtlCol="0">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行为</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4000" b="1" dirty="0" smtClean="0">
                  <a:solidFill>
                    <a:schemeClr val="bg1"/>
                  </a:solidFill>
                  <a:latin typeface="微软雅黑" panose="020B0503020204020204" pitchFamily="34" charset="-122"/>
                  <a:ea typeface="微软雅黑" panose="020B0503020204020204" pitchFamily="34" charset="-122"/>
                </a:rPr>
                <a:t>规范</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grpSp>
      <p:sp>
        <p:nvSpPr>
          <p:cNvPr id="15" name="Freeform 9"/>
          <p:cNvSpPr/>
          <p:nvPr/>
        </p:nvSpPr>
        <p:spPr bwMode="auto">
          <a:xfrm>
            <a:off x="4842137" y="2003313"/>
            <a:ext cx="2860850" cy="2335478"/>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C00000"/>
          </a:solidFill>
          <a:ln>
            <a:noFill/>
          </a:ln>
        </p:spPr>
        <p:txBody>
          <a:bodyPr vert="horz" wrap="square" lIns="91440" tIns="45720" rIns="91440" bIns="45720" numCol="1" anchor="t" anchorCtr="0" compatLnSpc="1"/>
          <a:lstStyle/>
          <a:p>
            <a:endParaRPr lang="zh-CN" altLang="en-US" dirty="0"/>
          </a:p>
        </p:txBody>
      </p:sp>
      <p:sp>
        <p:nvSpPr>
          <p:cNvPr id="17" name="上箭头 16"/>
          <p:cNvSpPr/>
          <p:nvPr/>
        </p:nvSpPr>
        <p:spPr>
          <a:xfrm>
            <a:off x="2887840" y="3345135"/>
            <a:ext cx="854774" cy="697755"/>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上箭头 17"/>
          <p:cNvSpPr/>
          <p:nvPr/>
        </p:nvSpPr>
        <p:spPr>
          <a:xfrm>
            <a:off x="8611306" y="3155227"/>
            <a:ext cx="854774" cy="697755"/>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p:cNvSpPr txBox="1"/>
          <p:nvPr/>
        </p:nvSpPr>
        <p:spPr>
          <a:xfrm>
            <a:off x="2245168" y="4234549"/>
            <a:ext cx="2141823" cy="461665"/>
          </a:xfrm>
          <a:prstGeom prst="rect">
            <a:avLst/>
          </a:prstGeom>
          <a:noFill/>
        </p:spPr>
        <p:txBody>
          <a:bodyPr wrap="square" rtlCol="0">
            <a:spAutoFit/>
          </a:bodyPr>
          <a:lstStyle/>
          <a:p>
            <a:pPr algn="dist"/>
            <a:r>
              <a:rPr kumimoji="1"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党的总章程</a:t>
            </a:r>
            <a:endPar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8005760" y="4247833"/>
            <a:ext cx="2141823" cy="461665"/>
          </a:xfrm>
          <a:prstGeom prst="rect">
            <a:avLst/>
          </a:prstGeom>
          <a:noFill/>
        </p:spPr>
        <p:txBody>
          <a:bodyPr wrap="square" rtlCol="0">
            <a:spAutoFit/>
          </a:bodyPr>
          <a:lstStyle/>
          <a:p>
            <a:pPr algn="dist"/>
            <a:r>
              <a:rPr kumimoji="1" lang="zh-CN" altLang="en-US" sz="24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党的总规矩</a:t>
            </a:r>
            <a:endParaRPr kumimoji="1" lang="zh-CN" altLang="en-US" sz="2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609237" y="5233413"/>
            <a:ext cx="11326650" cy="1052596"/>
          </a:xfrm>
          <a:prstGeom prst="rect">
            <a:avLst/>
          </a:prstGeom>
          <a:ln w="19050">
            <a:noFill/>
          </a:ln>
        </p:spPr>
        <p:txBody>
          <a:bodyPr wrap="square">
            <a:spAutoFit/>
          </a:bodyPr>
          <a:lstStyle/>
          <a:p>
            <a:pPr algn="ctr">
              <a:lnSpc>
                <a:spcPct val="130000"/>
              </a:lnSpc>
            </a:pP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2012</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年</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11</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月</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16</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日习近平总书记在党的十八大后发表署名文章</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文章指出：党章就是党的根本大法，是全党必须遵循的总规矩。</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par>
                                <p:cTn id="17" presetID="42" presetClass="entr" presetSubtype="0"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7" grpId="0" animBg="1"/>
      <p:bldP spid="18" grpId="0" animBg="1"/>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第三章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党章的发展历程</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2"/>
          <p:cNvSpPr>
            <a:spLocks noChangeAspect="1"/>
          </p:cNvSpPr>
          <p:nvPr/>
        </p:nvSpPr>
        <p:spPr>
          <a:xfrm>
            <a:off x="2026041" y="3026593"/>
            <a:ext cx="1800000" cy="1800000"/>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FAF0"/>
                </a:solidFill>
                <a:latin typeface="微软雅黑" panose="020B0503020204020204" pitchFamily="34" charset="-122"/>
                <a:ea typeface="微软雅黑" panose="020B0503020204020204" pitchFamily="34" charset="-122"/>
              </a:rPr>
              <a:t>四大</a:t>
            </a:r>
            <a:endParaRPr lang="en-US" altLang="zh-CN" sz="3200" b="1" dirty="0" smtClean="0">
              <a:solidFill>
                <a:srgbClr val="FFFAF0"/>
              </a:solidFill>
              <a:latin typeface="微软雅黑" panose="020B0503020204020204" pitchFamily="34" charset="-122"/>
              <a:ea typeface="微软雅黑" panose="020B0503020204020204" pitchFamily="34" charset="-122"/>
            </a:endParaRPr>
          </a:p>
          <a:p>
            <a:pPr algn="ctr"/>
            <a:r>
              <a:rPr lang="zh-CN" altLang="en-US" sz="3200" b="1" dirty="0" smtClean="0">
                <a:solidFill>
                  <a:srgbClr val="FFFAF0"/>
                </a:solidFill>
                <a:latin typeface="微软雅黑" panose="020B0503020204020204" pitchFamily="34" charset="-122"/>
                <a:ea typeface="微软雅黑" panose="020B0503020204020204" pitchFamily="34" charset="-122"/>
              </a:rPr>
              <a:t>党章</a:t>
            </a:r>
            <a:endParaRPr lang="zh-CN" altLang="en-US" sz="3200" b="1" dirty="0">
              <a:solidFill>
                <a:srgbClr val="FFFAF0"/>
              </a:solidFill>
              <a:latin typeface="微软雅黑" panose="020B0503020204020204" pitchFamily="34" charset="-122"/>
              <a:ea typeface="微软雅黑" panose="020B0503020204020204" pitchFamily="34" charset="-122"/>
            </a:endParaRPr>
          </a:p>
        </p:txBody>
      </p:sp>
      <p:sp>
        <p:nvSpPr>
          <p:cNvPr id="5" name="矩形: 圆角 13"/>
          <p:cNvSpPr/>
          <p:nvPr/>
        </p:nvSpPr>
        <p:spPr>
          <a:xfrm>
            <a:off x="5623727" y="2322712"/>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1-6</a:t>
            </a:r>
            <a:r>
              <a:rPr lang="zh-CN" altLang="en-US" sz="2000" b="1" dirty="0" smtClean="0">
                <a:solidFill>
                  <a:srgbClr val="F9F9F3"/>
                </a:solidFill>
                <a:latin typeface="微软雅黑" panose="020B0503020204020204" pitchFamily="34" charset="-122"/>
                <a:ea typeface="微软雅黑" panose="020B0503020204020204" pitchFamily="34" charset="-122"/>
              </a:rPr>
              <a:t>大党章</a:t>
            </a:r>
            <a:endParaRPr lang="zh-CN" altLang="en-US" sz="2000" b="1" dirty="0">
              <a:solidFill>
                <a:srgbClr val="F9F9F3"/>
              </a:solidFill>
              <a:latin typeface="微软雅黑" panose="020B0503020204020204" pitchFamily="34" charset="-122"/>
              <a:ea typeface="微软雅黑" panose="020B0503020204020204" pitchFamily="34" charset="-122"/>
            </a:endParaRPr>
          </a:p>
        </p:txBody>
      </p:sp>
      <p:sp>
        <p:nvSpPr>
          <p:cNvPr id="6" name="矩形: 圆角 14"/>
          <p:cNvSpPr/>
          <p:nvPr/>
        </p:nvSpPr>
        <p:spPr>
          <a:xfrm>
            <a:off x="5623727" y="3246564"/>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7-8</a:t>
            </a:r>
            <a:r>
              <a:rPr lang="zh-CN" altLang="en-US" sz="2000" b="1" dirty="0" smtClean="0">
                <a:solidFill>
                  <a:srgbClr val="F9F9F3"/>
                </a:solidFill>
                <a:latin typeface="微软雅黑" panose="020B0503020204020204" pitchFamily="34" charset="-122"/>
                <a:ea typeface="微软雅黑" panose="020B0503020204020204" pitchFamily="34" charset="-122"/>
              </a:rPr>
              <a:t>大党章</a:t>
            </a:r>
            <a:endParaRPr lang="zh-CN" altLang="en-US" sz="2000" b="1" dirty="0">
              <a:solidFill>
                <a:srgbClr val="F9F9F3"/>
              </a:solidFill>
              <a:latin typeface="微软雅黑" panose="020B0503020204020204" pitchFamily="34" charset="-122"/>
              <a:ea typeface="微软雅黑" panose="020B0503020204020204" pitchFamily="34" charset="-122"/>
            </a:endParaRPr>
          </a:p>
        </p:txBody>
      </p:sp>
      <p:sp>
        <p:nvSpPr>
          <p:cNvPr id="7" name="矩形: 圆角 15"/>
          <p:cNvSpPr/>
          <p:nvPr/>
        </p:nvSpPr>
        <p:spPr>
          <a:xfrm>
            <a:off x="5623727" y="4154767"/>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9-11</a:t>
            </a:r>
            <a:r>
              <a:rPr lang="zh-CN" altLang="en-US" sz="2000" b="1" dirty="0" smtClean="0">
                <a:solidFill>
                  <a:srgbClr val="F9F9F3"/>
                </a:solidFill>
                <a:latin typeface="微软雅黑" panose="020B0503020204020204" pitchFamily="34" charset="-122"/>
                <a:ea typeface="微软雅黑" panose="020B0503020204020204" pitchFamily="34" charset="-122"/>
              </a:rPr>
              <a:t>大</a:t>
            </a:r>
            <a:r>
              <a:rPr lang="zh-CN" altLang="en-US" sz="2000" b="1" dirty="0">
                <a:solidFill>
                  <a:srgbClr val="F9F9F3"/>
                </a:solidFill>
                <a:latin typeface="微软雅黑" panose="020B0503020204020204" pitchFamily="34" charset="-122"/>
                <a:ea typeface="微软雅黑" panose="020B0503020204020204" pitchFamily="34" charset="-122"/>
              </a:rPr>
              <a:t>党章</a:t>
            </a:r>
          </a:p>
        </p:txBody>
      </p:sp>
      <p:sp>
        <p:nvSpPr>
          <p:cNvPr id="8" name="矩形: 圆角 16"/>
          <p:cNvSpPr/>
          <p:nvPr/>
        </p:nvSpPr>
        <p:spPr>
          <a:xfrm>
            <a:off x="5623727" y="5169456"/>
            <a:ext cx="1972401" cy="576000"/>
          </a:xfrm>
          <a:prstGeom prst="roundRect">
            <a:avLst>
              <a:gd name="adj" fmla="val 1041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altLang="zh-CN" sz="2000" b="1" dirty="0" smtClean="0">
                <a:solidFill>
                  <a:srgbClr val="F9F9F3"/>
                </a:solidFill>
                <a:latin typeface="微软雅黑" panose="020B0503020204020204" pitchFamily="34" charset="-122"/>
                <a:ea typeface="微软雅黑" panose="020B0503020204020204" pitchFamily="34" charset="-122"/>
              </a:rPr>
              <a:t>12-19</a:t>
            </a:r>
            <a:r>
              <a:rPr lang="zh-CN" altLang="en-US" sz="2000" b="1" dirty="0" smtClean="0">
                <a:solidFill>
                  <a:srgbClr val="F9F9F3"/>
                </a:solidFill>
                <a:latin typeface="微软雅黑" panose="020B0503020204020204" pitchFamily="34" charset="-122"/>
                <a:ea typeface="微软雅黑" panose="020B0503020204020204" pitchFamily="34" charset="-122"/>
              </a:rPr>
              <a:t>大</a:t>
            </a:r>
            <a:r>
              <a:rPr lang="zh-CN" altLang="en-US" sz="2000" b="1" dirty="0">
                <a:solidFill>
                  <a:srgbClr val="F9F9F3"/>
                </a:solidFill>
                <a:latin typeface="微软雅黑" panose="020B0503020204020204" pitchFamily="34" charset="-122"/>
                <a:ea typeface="微软雅黑" panose="020B0503020204020204" pitchFamily="34" charset="-122"/>
              </a:rPr>
              <a:t>党章</a:t>
            </a:r>
          </a:p>
        </p:txBody>
      </p:sp>
      <p:cxnSp>
        <p:nvCxnSpPr>
          <p:cNvPr id="10" name="直接连接符 18"/>
          <p:cNvCxnSpPr/>
          <p:nvPr/>
        </p:nvCxnSpPr>
        <p:spPr>
          <a:xfrm flipH="1">
            <a:off x="1204384" y="3926593"/>
            <a:ext cx="821657" cy="0"/>
          </a:xfrm>
          <a:prstGeom prst="line">
            <a:avLst/>
          </a:prstGeom>
          <a:ln>
            <a:solidFill>
              <a:srgbClr val="7C4939"/>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1" name="组合 19"/>
          <p:cNvGrpSpPr/>
          <p:nvPr/>
        </p:nvGrpSpPr>
        <p:grpSpPr>
          <a:xfrm>
            <a:off x="3788416" y="2610712"/>
            <a:ext cx="1816751" cy="2702854"/>
            <a:chOff x="3530671" y="1712422"/>
            <a:chExt cx="2143881" cy="3554903"/>
          </a:xfrm>
        </p:grpSpPr>
        <p:sp>
          <p:nvSpPr>
            <p:cNvPr id="12" name="任意多边形: 形状 20"/>
            <p:cNvSpPr/>
            <p:nvPr/>
          </p:nvSpPr>
          <p:spPr>
            <a:xfrm>
              <a:off x="3594241" y="2854461"/>
              <a:ext cx="2080311" cy="845558"/>
            </a:xfrm>
            <a:custGeom>
              <a:avLst/>
              <a:gdLst>
                <a:gd name="connsiteX0" fmla="*/ 0 w 3543300"/>
                <a:gd name="connsiteY0" fmla="*/ 762000 h 956135"/>
                <a:gd name="connsiteX1" fmla="*/ 819150 w 3543300"/>
                <a:gd name="connsiteY1" fmla="*/ 342900 h 956135"/>
                <a:gd name="connsiteX2" fmla="*/ 2133600 w 3543300"/>
                <a:gd name="connsiteY2" fmla="*/ 952500 h 956135"/>
                <a:gd name="connsiteX3" fmla="*/ 3543300 w 3543300"/>
                <a:gd name="connsiteY3" fmla="*/ 0 h 956135"/>
                <a:gd name="connsiteX0-1" fmla="*/ 0 w 3654824"/>
                <a:gd name="connsiteY0-2" fmla="*/ 733425 h 927016"/>
                <a:gd name="connsiteX1-3" fmla="*/ 819150 w 3654824"/>
                <a:gd name="connsiteY1-4" fmla="*/ 314325 h 927016"/>
                <a:gd name="connsiteX2-5" fmla="*/ 2133600 w 3654824"/>
                <a:gd name="connsiteY2-6" fmla="*/ 923925 h 927016"/>
                <a:gd name="connsiteX3-7" fmla="*/ 3654824 w 3654824"/>
                <a:gd name="connsiteY3-8" fmla="*/ 0 h 927016"/>
                <a:gd name="connsiteX0-9" fmla="*/ 0 w 3654824"/>
                <a:gd name="connsiteY0-10" fmla="*/ 747200 h 940791"/>
                <a:gd name="connsiteX1-11" fmla="*/ 819150 w 3654824"/>
                <a:gd name="connsiteY1-12" fmla="*/ 328100 h 940791"/>
                <a:gd name="connsiteX2-13" fmla="*/ 2133600 w 3654824"/>
                <a:gd name="connsiteY2-14" fmla="*/ 937700 h 940791"/>
                <a:gd name="connsiteX3-15" fmla="*/ 3654824 w 3654824"/>
                <a:gd name="connsiteY3-16" fmla="*/ 13775 h 940791"/>
                <a:gd name="connsiteX0-17" fmla="*/ 0 w 3654824"/>
                <a:gd name="connsiteY0-18" fmla="*/ 1373410 h 1373410"/>
                <a:gd name="connsiteX1-19" fmla="*/ 819150 w 3654824"/>
                <a:gd name="connsiteY1-20" fmla="*/ 328100 h 1373410"/>
                <a:gd name="connsiteX2-21" fmla="*/ 2133600 w 3654824"/>
                <a:gd name="connsiteY2-22" fmla="*/ 937700 h 1373410"/>
                <a:gd name="connsiteX3-23" fmla="*/ 3654824 w 3654824"/>
                <a:gd name="connsiteY3-24" fmla="*/ 13775 h 1373410"/>
                <a:gd name="connsiteX0-25" fmla="*/ 0 w 3654824"/>
                <a:gd name="connsiteY0-26" fmla="*/ 1374070 h 1374070"/>
                <a:gd name="connsiteX1-27" fmla="*/ 924817 w 3654824"/>
                <a:gd name="connsiteY1-28" fmla="*/ 641865 h 1374070"/>
                <a:gd name="connsiteX2-29" fmla="*/ 2133600 w 3654824"/>
                <a:gd name="connsiteY2-30" fmla="*/ 938360 h 1374070"/>
                <a:gd name="connsiteX3-31" fmla="*/ 3654824 w 3654824"/>
                <a:gd name="connsiteY3-32" fmla="*/ 14435 h 1374070"/>
              </a:gdLst>
              <a:ahLst/>
              <a:cxnLst>
                <a:cxn ang="0">
                  <a:pos x="connsiteX0-1" y="connsiteY0-2"/>
                </a:cxn>
                <a:cxn ang="0">
                  <a:pos x="connsiteX1-3" y="connsiteY1-4"/>
                </a:cxn>
                <a:cxn ang="0">
                  <a:pos x="connsiteX2-5" y="connsiteY2-6"/>
                </a:cxn>
                <a:cxn ang="0">
                  <a:pos x="connsiteX3-7" y="connsiteY3-8"/>
                </a:cxn>
              </a:cxnLst>
              <a:rect l="l" t="t" r="r" b="b"/>
              <a:pathLst>
                <a:path w="3654824" h="1374070">
                  <a:moveTo>
                    <a:pt x="0" y="1374070"/>
                  </a:moveTo>
                  <a:cubicBezTo>
                    <a:pt x="231775" y="1148645"/>
                    <a:pt x="569217" y="714483"/>
                    <a:pt x="924817" y="641865"/>
                  </a:cubicBezTo>
                  <a:cubicBezTo>
                    <a:pt x="1280417" y="569247"/>
                    <a:pt x="1678599" y="1042932"/>
                    <a:pt x="2133600" y="938360"/>
                  </a:cubicBezTo>
                  <a:cubicBezTo>
                    <a:pt x="2588601" y="833788"/>
                    <a:pt x="2991113" y="-128440"/>
                    <a:pt x="3654824" y="14435"/>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21"/>
            <p:cNvSpPr/>
            <p:nvPr/>
          </p:nvSpPr>
          <p:spPr>
            <a:xfrm>
              <a:off x="3574473" y="1712422"/>
              <a:ext cx="2078182" cy="1875328"/>
            </a:xfrm>
            <a:custGeom>
              <a:avLst/>
              <a:gdLst>
                <a:gd name="connsiteX0" fmla="*/ 0 w 2078182"/>
                <a:gd name="connsiteY0" fmla="*/ 1729047 h 1830927"/>
                <a:gd name="connsiteX1" fmla="*/ 615142 w 2078182"/>
                <a:gd name="connsiteY1" fmla="*/ 1679171 h 1830927"/>
                <a:gd name="connsiteX2" fmla="*/ 1379912 w 2078182"/>
                <a:gd name="connsiteY2" fmla="*/ 282633 h 1830927"/>
                <a:gd name="connsiteX3" fmla="*/ 2078182 w 2078182"/>
                <a:gd name="connsiteY3" fmla="*/ 0 h 1830927"/>
              </a:gdLst>
              <a:ahLst/>
              <a:cxnLst>
                <a:cxn ang="0">
                  <a:pos x="connsiteX0" y="connsiteY0"/>
                </a:cxn>
                <a:cxn ang="0">
                  <a:pos x="connsiteX1" y="connsiteY1"/>
                </a:cxn>
                <a:cxn ang="0">
                  <a:pos x="connsiteX2" y="connsiteY2"/>
                </a:cxn>
                <a:cxn ang="0">
                  <a:pos x="connsiteX3" y="connsiteY3"/>
                </a:cxn>
              </a:cxnLst>
              <a:rect l="l" t="t" r="r" b="b"/>
              <a:pathLst>
                <a:path w="2078182" h="1830927">
                  <a:moveTo>
                    <a:pt x="0" y="1729047"/>
                  </a:moveTo>
                  <a:cubicBezTo>
                    <a:pt x="192578" y="1824643"/>
                    <a:pt x="385157" y="1920240"/>
                    <a:pt x="615142" y="1679171"/>
                  </a:cubicBezTo>
                  <a:cubicBezTo>
                    <a:pt x="845127" y="1438102"/>
                    <a:pt x="1136072" y="562495"/>
                    <a:pt x="1379912" y="282633"/>
                  </a:cubicBezTo>
                  <a:cubicBezTo>
                    <a:pt x="1623752" y="2771"/>
                    <a:pt x="1850967" y="1385"/>
                    <a:pt x="2078182" y="0"/>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22"/>
            <p:cNvSpPr/>
            <p:nvPr/>
          </p:nvSpPr>
          <p:spPr>
            <a:xfrm>
              <a:off x="3572343" y="3270410"/>
              <a:ext cx="2080311" cy="864322"/>
            </a:xfrm>
            <a:custGeom>
              <a:avLst/>
              <a:gdLst>
                <a:gd name="connsiteX0" fmla="*/ 0 w 2061557"/>
                <a:gd name="connsiteY0" fmla="*/ 171059 h 403815"/>
                <a:gd name="connsiteX1" fmla="*/ 548640 w 2061557"/>
                <a:gd name="connsiteY1" fmla="*/ 4805 h 403815"/>
                <a:gd name="connsiteX2" fmla="*/ 1080655 w 2061557"/>
                <a:gd name="connsiteY2" fmla="*/ 337314 h 403815"/>
                <a:gd name="connsiteX3" fmla="*/ 2061557 w 2061557"/>
                <a:gd name="connsiteY3" fmla="*/ 403815 h 403815"/>
              </a:gdLst>
              <a:ahLst/>
              <a:cxnLst>
                <a:cxn ang="0">
                  <a:pos x="connsiteX0" y="connsiteY0"/>
                </a:cxn>
                <a:cxn ang="0">
                  <a:pos x="connsiteX1" y="connsiteY1"/>
                </a:cxn>
                <a:cxn ang="0">
                  <a:pos x="connsiteX2" y="connsiteY2"/>
                </a:cxn>
                <a:cxn ang="0">
                  <a:pos x="connsiteX3" y="connsiteY3"/>
                </a:cxn>
              </a:cxnLst>
              <a:rect l="l" t="t" r="r" b="b"/>
              <a:pathLst>
                <a:path w="2061557" h="403815">
                  <a:moveTo>
                    <a:pt x="0" y="171059"/>
                  </a:moveTo>
                  <a:cubicBezTo>
                    <a:pt x="184265" y="74077"/>
                    <a:pt x="368531" y="-22904"/>
                    <a:pt x="548640" y="4805"/>
                  </a:cubicBezTo>
                  <a:cubicBezTo>
                    <a:pt x="728749" y="32514"/>
                    <a:pt x="828502" y="270812"/>
                    <a:pt x="1080655" y="337314"/>
                  </a:cubicBezTo>
                  <a:cubicBezTo>
                    <a:pt x="1332808" y="403816"/>
                    <a:pt x="1697182" y="403815"/>
                    <a:pt x="2061557" y="403815"/>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24"/>
            <p:cNvSpPr/>
            <p:nvPr/>
          </p:nvSpPr>
          <p:spPr>
            <a:xfrm>
              <a:off x="3530671" y="3474719"/>
              <a:ext cx="2121982" cy="1792606"/>
            </a:xfrm>
            <a:custGeom>
              <a:avLst/>
              <a:gdLst>
                <a:gd name="connsiteX0" fmla="*/ 0 w 2061557"/>
                <a:gd name="connsiteY0" fmla="*/ 0 h 1183950"/>
                <a:gd name="connsiteX1" fmla="*/ 199506 w 2061557"/>
                <a:gd name="connsiteY1" fmla="*/ 515389 h 1183950"/>
                <a:gd name="connsiteX2" fmla="*/ 1064029 w 2061557"/>
                <a:gd name="connsiteY2" fmla="*/ 764771 h 1183950"/>
                <a:gd name="connsiteX3" fmla="*/ 1496291 w 2061557"/>
                <a:gd name="connsiteY3" fmla="*/ 1147156 h 1183950"/>
                <a:gd name="connsiteX4" fmla="*/ 2061557 w 2061557"/>
                <a:gd name="connsiteY4" fmla="*/ 1147156 h 1183950"/>
                <a:gd name="connsiteX0-1" fmla="*/ 0 w 2061557"/>
                <a:gd name="connsiteY0-2" fmla="*/ 0 h 1157140"/>
                <a:gd name="connsiteX1-3" fmla="*/ 199506 w 2061557"/>
                <a:gd name="connsiteY1-4" fmla="*/ 515389 h 1157140"/>
                <a:gd name="connsiteX2-5" fmla="*/ 1064029 w 2061557"/>
                <a:gd name="connsiteY2-6" fmla="*/ 764771 h 1157140"/>
                <a:gd name="connsiteX3-7" fmla="*/ 1529628 w 2061557"/>
                <a:gd name="connsiteY3-8" fmla="*/ 1066194 h 1157140"/>
                <a:gd name="connsiteX4-9" fmla="*/ 2061557 w 2061557"/>
                <a:gd name="connsiteY4-10" fmla="*/ 1147156 h 1157140"/>
                <a:gd name="connsiteX0-11" fmla="*/ 0 w 2061557"/>
                <a:gd name="connsiteY0-12" fmla="*/ 0 h 1153198"/>
                <a:gd name="connsiteX1-13" fmla="*/ 199506 w 2061557"/>
                <a:gd name="connsiteY1-14" fmla="*/ 515389 h 1153198"/>
                <a:gd name="connsiteX2-15" fmla="*/ 1064029 w 2061557"/>
                <a:gd name="connsiteY2-16" fmla="*/ 764771 h 1153198"/>
                <a:gd name="connsiteX3-17" fmla="*/ 1529628 w 2061557"/>
                <a:gd name="connsiteY3-18" fmla="*/ 1013806 h 1153198"/>
                <a:gd name="connsiteX4-19" fmla="*/ 2061557 w 2061557"/>
                <a:gd name="connsiteY4-20" fmla="*/ 1147156 h 1153198"/>
                <a:gd name="connsiteX0-21" fmla="*/ 0 w 2061557"/>
                <a:gd name="connsiteY0-22" fmla="*/ 0 h 1153198"/>
                <a:gd name="connsiteX1-23" fmla="*/ 199506 w 2061557"/>
                <a:gd name="connsiteY1-24" fmla="*/ 515389 h 1153198"/>
                <a:gd name="connsiteX2-25" fmla="*/ 1064029 w 2061557"/>
                <a:gd name="connsiteY2-26" fmla="*/ 764771 h 1153198"/>
                <a:gd name="connsiteX3-27" fmla="*/ 1529628 w 2061557"/>
                <a:gd name="connsiteY3-28" fmla="*/ 1013806 h 1153198"/>
                <a:gd name="connsiteX4-29" fmla="*/ 2061557 w 2061557"/>
                <a:gd name="connsiteY4-30" fmla="*/ 1147156 h 1153198"/>
                <a:gd name="connsiteX0-31" fmla="*/ 0 w 2061557"/>
                <a:gd name="connsiteY0-32" fmla="*/ 0 h 1152597"/>
                <a:gd name="connsiteX1-33" fmla="*/ 199506 w 2061557"/>
                <a:gd name="connsiteY1-34" fmla="*/ 515389 h 1152597"/>
                <a:gd name="connsiteX2-35" fmla="*/ 1064029 w 2061557"/>
                <a:gd name="connsiteY2-36" fmla="*/ 764771 h 1152597"/>
                <a:gd name="connsiteX3-37" fmla="*/ 1510578 w 2061557"/>
                <a:gd name="connsiteY3-38" fmla="*/ 999518 h 1152597"/>
                <a:gd name="connsiteX4-39" fmla="*/ 2061557 w 2061557"/>
                <a:gd name="connsiteY4-40" fmla="*/ 1147156 h 1152597"/>
                <a:gd name="connsiteX0-41" fmla="*/ 0 w 2061557"/>
                <a:gd name="connsiteY0-42" fmla="*/ 0 h 1151956"/>
                <a:gd name="connsiteX1-43" fmla="*/ 199506 w 2061557"/>
                <a:gd name="connsiteY1-44" fmla="*/ 515389 h 1151956"/>
                <a:gd name="connsiteX2-45" fmla="*/ 1064029 w 2061557"/>
                <a:gd name="connsiteY2-46" fmla="*/ 764771 h 1151956"/>
                <a:gd name="connsiteX3-47" fmla="*/ 1510578 w 2061557"/>
                <a:gd name="connsiteY3-48" fmla="*/ 980468 h 1151956"/>
                <a:gd name="connsiteX4-49" fmla="*/ 2061557 w 2061557"/>
                <a:gd name="connsiteY4-50" fmla="*/ 1147156 h 1151956"/>
                <a:gd name="connsiteX0-51" fmla="*/ 0 w 2061557"/>
                <a:gd name="connsiteY0-52" fmla="*/ 0 h 1152121"/>
                <a:gd name="connsiteX1-53" fmla="*/ 199506 w 2061557"/>
                <a:gd name="connsiteY1-54" fmla="*/ 515389 h 1152121"/>
                <a:gd name="connsiteX2-55" fmla="*/ 1102129 w 2061557"/>
                <a:gd name="connsiteY2-56" fmla="*/ 731434 h 1152121"/>
                <a:gd name="connsiteX3-57" fmla="*/ 1510578 w 2061557"/>
                <a:gd name="connsiteY3-58" fmla="*/ 980468 h 1152121"/>
                <a:gd name="connsiteX4-59" fmla="*/ 2061557 w 2061557"/>
                <a:gd name="connsiteY4-60" fmla="*/ 1147156 h 1152121"/>
                <a:gd name="connsiteX0-61" fmla="*/ 0 w 2061557"/>
                <a:gd name="connsiteY0-62" fmla="*/ 0 h 1152121"/>
                <a:gd name="connsiteX1-63" fmla="*/ 342381 w 2061557"/>
                <a:gd name="connsiteY1-64" fmla="*/ 463001 h 1152121"/>
                <a:gd name="connsiteX2-65" fmla="*/ 1102129 w 2061557"/>
                <a:gd name="connsiteY2-66" fmla="*/ 731434 h 1152121"/>
                <a:gd name="connsiteX3-67" fmla="*/ 1510578 w 2061557"/>
                <a:gd name="connsiteY3-68" fmla="*/ 980468 h 1152121"/>
                <a:gd name="connsiteX4-69" fmla="*/ 2061557 w 2061557"/>
                <a:gd name="connsiteY4-70" fmla="*/ 1147156 h 11521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61557" h="1152121">
                  <a:moveTo>
                    <a:pt x="0" y="0"/>
                  </a:moveTo>
                  <a:cubicBezTo>
                    <a:pt x="11084" y="193963"/>
                    <a:pt x="158693" y="341095"/>
                    <a:pt x="342381" y="463001"/>
                  </a:cubicBezTo>
                  <a:cubicBezTo>
                    <a:pt x="526069" y="584907"/>
                    <a:pt x="907430" y="645190"/>
                    <a:pt x="1102129" y="731434"/>
                  </a:cubicBezTo>
                  <a:cubicBezTo>
                    <a:pt x="1296829" y="817679"/>
                    <a:pt x="1350673" y="911181"/>
                    <a:pt x="1510578" y="980468"/>
                  </a:cubicBezTo>
                  <a:cubicBezTo>
                    <a:pt x="1670483" y="1049755"/>
                    <a:pt x="1862051" y="1179021"/>
                    <a:pt x="2061557" y="1147156"/>
                  </a:cubicBezTo>
                </a:path>
              </a:pathLst>
            </a:custGeom>
            <a:noFill/>
            <a:ln w="9525">
              <a:solidFill>
                <a:srgbClr val="7C4939"/>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grpSp>
      <p:sp>
        <p:nvSpPr>
          <p:cNvPr id="17" name="矩形 16"/>
          <p:cNvSpPr/>
          <p:nvPr/>
        </p:nvSpPr>
        <p:spPr>
          <a:xfrm>
            <a:off x="7803960" y="2412196"/>
            <a:ext cx="2339102" cy="369332"/>
          </a:xfrm>
          <a:prstGeom prst="rect">
            <a:avLst/>
          </a:prstGeom>
        </p:spPr>
        <p:txBody>
          <a:bodyPr wrap="none">
            <a:spAutoFit/>
          </a:bodyPr>
          <a:lstStyle/>
          <a:p>
            <a:pPr algn="ctr"/>
            <a:r>
              <a:rPr lang="zh-CN" altLang="en-US" b="1" spc="300" dirty="0">
                <a:solidFill>
                  <a:srgbClr val="C00000"/>
                </a:solidFill>
                <a:latin typeface="微软雅黑" panose="020B0503020204020204" pitchFamily="34" charset="-122"/>
                <a:ea typeface="微软雅黑" panose="020B0503020204020204" pitchFamily="34" charset="-122"/>
                <a:cs typeface="+mn-ea"/>
              </a:rPr>
              <a:t>建党初期党章体系</a:t>
            </a:r>
          </a:p>
        </p:txBody>
      </p:sp>
      <p:sp>
        <p:nvSpPr>
          <p:cNvPr id="18" name="矩形 17"/>
          <p:cNvSpPr/>
          <p:nvPr/>
        </p:nvSpPr>
        <p:spPr>
          <a:xfrm>
            <a:off x="7803960" y="3336048"/>
            <a:ext cx="1569660"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七大党章体系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9" name="矩形 18"/>
          <p:cNvSpPr/>
          <p:nvPr/>
        </p:nvSpPr>
        <p:spPr>
          <a:xfrm>
            <a:off x="7803960" y="4240424"/>
            <a:ext cx="1569660"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九大党章体系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20" name="矩形 19"/>
          <p:cNvSpPr/>
          <p:nvPr/>
        </p:nvSpPr>
        <p:spPr>
          <a:xfrm>
            <a:off x="7803960" y="5255663"/>
            <a:ext cx="1800493" cy="397032"/>
          </a:xfrm>
          <a:prstGeom prst="rect">
            <a:avLst/>
          </a:prstGeom>
        </p:spPr>
        <p:txBody>
          <a:bodyPr wrap="none">
            <a:spAutoFit/>
          </a:bodyPr>
          <a:lstStyle/>
          <a:p>
            <a:pPr lvl="0">
              <a:lnSpc>
                <a:spcPct val="110000"/>
              </a:lnSpc>
              <a:defRPr/>
            </a:pPr>
            <a:r>
              <a:rPr lang="zh-CN" altLang="en-US" b="1" dirty="0" smtClean="0">
                <a:solidFill>
                  <a:srgbClr val="C00000"/>
                </a:solidFill>
                <a:latin typeface="微软雅黑" panose="020B0503020204020204" pitchFamily="34" charset="-122"/>
                <a:ea typeface="微软雅黑" panose="020B0503020204020204" pitchFamily="34" charset="-122"/>
              </a:rPr>
              <a:t>十二大党章体系</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2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党章的发展历程</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 calcmode="lin" valueType="num">
                                      <p:cBhvr>
                                        <p:cTn id="14"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3"/>
                                        </p:tgtEl>
                                      </p:cBhvr>
                                    </p:animEffect>
                                  </p:childTnLst>
                                </p:cTn>
                              </p:par>
                            </p:childTnLst>
                          </p:cTn>
                        </p:par>
                        <p:par>
                          <p:cTn id="17" fill="hold">
                            <p:stCondLst>
                              <p:cond delay="1299"/>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anim calcmode="lin" valueType="num">
                                      <p:cBhvr>
                                        <p:cTn id="24" dur="750" fill="hold"/>
                                        <p:tgtEl>
                                          <p:spTgt spid="4"/>
                                        </p:tgtEl>
                                        <p:attrNameLst>
                                          <p:attrName>ppt_x</p:attrName>
                                        </p:attrNameLst>
                                      </p:cBhvr>
                                      <p:tavLst>
                                        <p:tav tm="0">
                                          <p:val>
                                            <p:strVal val="#ppt_x"/>
                                          </p:val>
                                        </p:tav>
                                        <p:tav tm="100000">
                                          <p:val>
                                            <p:strVal val="#ppt_x"/>
                                          </p:val>
                                        </p:tav>
                                      </p:tavLst>
                                    </p:anim>
                                    <p:anim calcmode="lin" valueType="num">
                                      <p:cBhvr>
                                        <p:cTn id="25" dur="75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1799"/>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750"/>
                                        <p:tgtEl>
                                          <p:spTgt spid="11"/>
                                        </p:tgtEl>
                                      </p:cBhvr>
                                    </p:animEffect>
                                  </p:childTnLst>
                                </p:cTn>
                              </p:par>
                            </p:childTnLst>
                          </p:cTn>
                        </p:par>
                        <p:par>
                          <p:cTn id="30" fill="hold">
                            <p:stCondLst>
                              <p:cond delay="2799"/>
                            </p:stCondLst>
                            <p:childTnLst>
                              <p:par>
                                <p:cTn id="31" presetID="2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1000"/>
                                        <p:tgtEl>
                                          <p:spTgt spid="5"/>
                                        </p:tgtEl>
                                      </p:cBhvr>
                                    </p:animEffect>
                                  </p:childTnLst>
                                </p:cTn>
                              </p:par>
                              <p:par>
                                <p:cTn id="34" presetID="22" presetClass="entr" presetSubtype="8" fill="hold" grpId="0" nodeType="withEffect">
                                  <p:stCondLst>
                                    <p:cond delay="10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000"/>
                                        <p:tgtEl>
                                          <p:spTgt spid="6"/>
                                        </p:tgtEl>
                                      </p:cBhvr>
                                    </p:animEffect>
                                  </p:childTnLst>
                                </p:cTn>
                              </p:par>
                              <p:par>
                                <p:cTn id="37" presetID="22" presetClass="entr" presetSubtype="8" fill="hold" grpId="0" nodeType="withEffect">
                                  <p:stCondLst>
                                    <p:cond delay="2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000"/>
                                        <p:tgtEl>
                                          <p:spTgt spid="7"/>
                                        </p:tgtEl>
                                      </p:cBhvr>
                                    </p:animEffect>
                                  </p:childTnLst>
                                </p:cTn>
                              </p:par>
                              <p:par>
                                <p:cTn id="40" presetID="22" presetClass="entr" presetSubtype="8" fill="hold" grpId="0" nodeType="withEffect">
                                  <p:stCondLst>
                                    <p:cond delay="30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par>
                          <p:cTn id="43" fill="hold">
                            <p:stCondLst>
                              <p:cond delay="3799"/>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75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750"/>
                                        <p:tgtEl>
                                          <p:spTgt spid="1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750"/>
                                        <p:tgtEl>
                                          <p:spTgt spid="1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7" grpId="0"/>
      <p:bldP spid="18" grpId="0"/>
      <p:bldP spid="19" grpId="0"/>
      <p:bldP spid="20"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2222316" y="2478229"/>
            <a:ext cx="3945039" cy="1150157"/>
            <a:chOff x="2459382" y="2754930"/>
            <a:chExt cx="3945039" cy="1150157"/>
          </a:xfrm>
        </p:grpSpPr>
        <p:sp>
          <p:nvSpPr>
            <p:cNvPr id="3" name="MH_Text_1"/>
            <p:cNvSpPr txBox="1"/>
            <p:nvPr/>
          </p:nvSpPr>
          <p:spPr>
            <a:xfrm>
              <a:off x="2459382" y="3147957"/>
              <a:ext cx="3945039" cy="757130"/>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20000"/>
                </a:lnSpc>
              </a:pPr>
              <a:r>
                <a:rPr lang="en-US" altLang="zh-CN" sz="1200" dirty="0">
                  <a:solidFill>
                    <a:srgbClr val="C00000"/>
                  </a:solidFill>
                  <a:cs typeface="+mn-ea"/>
                  <a:sym typeface="微软雅黑" panose="020B0503020204020204" pitchFamily="34" charset="-122"/>
                </a:rPr>
                <a:t>1921</a:t>
              </a:r>
              <a:r>
                <a:rPr lang="zh-CN" altLang="en-US" sz="1200" dirty="0">
                  <a:solidFill>
                    <a:srgbClr val="C00000"/>
                  </a:solidFill>
                  <a:cs typeface="+mn-ea"/>
                  <a:sym typeface="微软雅黑" panose="020B0503020204020204" pitchFamily="34" charset="-122"/>
                </a:rPr>
                <a:t>年</a:t>
              </a:r>
              <a:r>
                <a:rPr lang="en-US" altLang="zh-CN" sz="1200" dirty="0">
                  <a:solidFill>
                    <a:srgbClr val="C00000"/>
                  </a:solidFill>
                  <a:cs typeface="+mn-ea"/>
                  <a:sym typeface="微软雅黑" panose="020B0503020204020204" pitchFamily="34" charset="-122"/>
                </a:rPr>
                <a:t>7</a:t>
              </a:r>
              <a:r>
                <a:rPr lang="zh-CN" altLang="en-US" sz="1200" dirty="0">
                  <a:solidFill>
                    <a:srgbClr val="C00000"/>
                  </a:solidFill>
                  <a:cs typeface="+mn-ea"/>
                  <a:sym typeface="微软雅黑" panose="020B0503020204020204" pitchFamily="34" charset="-122"/>
                </a:rPr>
                <a:t>月，中国共产党在上海召开第一次全国代表大会，大会讨论和通过了</a:t>
              </a:r>
              <a:r>
                <a:rPr lang="en-US" altLang="zh-CN" sz="1200" b="1" dirty="0">
                  <a:solidFill>
                    <a:srgbClr val="C00000"/>
                  </a:solidFill>
                  <a:cs typeface="+mn-ea"/>
                  <a:sym typeface="微软雅黑" panose="020B0503020204020204" pitchFamily="34" charset="-122"/>
                </a:rPr>
                <a:t>《</a:t>
              </a:r>
              <a:r>
                <a:rPr lang="zh-CN" altLang="en-US" sz="1200" b="1" dirty="0">
                  <a:solidFill>
                    <a:srgbClr val="C00000"/>
                  </a:solidFill>
                  <a:cs typeface="+mn-ea"/>
                  <a:sym typeface="微软雅黑" panose="020B0503020204020204" pitchFamily="34" charset="-122"/>
                </a:rPr>
                <a:t>中国共产党第一个纲领</a:t>
              </a:r>
              <a:r>
                <a:rPr lang="en-US" altLang="zh-CN" sz="1200" b="1" dirty="0">
                  <a:solidFill>
                    <a:srgbClr val="C00000"/>
                  </a:solidFill>
                  <a:cs typeface="+mn-ea"/>
                  <a:sym typeface="微软雅黑" panose="020B0503020204020204" pitchFamily="34" charset="-122"/>
                </a:rPr>
                <a:t>》</a:t>
              </a:r>
              <a:r>
                <a:rPr lang="en-US" altLang="zh-CN" sz="1200" dirty="0">
                  <a:solidFill>
                    <a:srgbClr val="C00000"/>
                  </a:solidFill>
                  <a:cs typeface="+mn-ea"/>
                  <a:sym typeface="微软雅黑" panose="020B0503020204020204" pitchFamily="34" charset="-122"/>
                </a:rPr>
                <a:t>，</a:t>
              </a:r>
              <a:r>
                <a:rPr lang="zh-CN" altLang="en-US" sz="1200" dirty="0">
                  <a:solidFill>
                    <a:srgbClr val="C00000"/>
                  </a:solidFill>
                  <a:cs typeface="+mn-ea"/>
                  <a:sym typeface="微软雅黑" panose="020B0503020204020204" pitchFamily="34" charset="-122"/>
                </a:rPr>
                <a:t>标志着中国共产党的诞生。</a:t>
              </a:r>
            </a:p>
          </p:txBody>
        </p:sp>
        <p:sp>
          <p:nvSpPr>
            <p:cNvPr id="4" name="矩形 3"/>
            <p:cNvSpPr/>
            <p:nvPr/>
          </p:nvSpPr>
          <p:spPr>
            <a:xfrm>
              <a:off x="3127698" y="2754930"/>
              <a:ext cx="2608406" cy="369332"/>
            </a:xfrm>
            <a:prstGeom prst="rect">
              <a:avLst/>
            </a:prstGeom>
          </p:spPr>
          <p:txBody>
            <a:bodyPr wrap="none">
              <a:spAutoFit/>
            </a:bodyPr>
            <a:lstStyle/>
            <a:p>
              <a:pPr algn="ctr"/>
              <a:r>
                <a:rPr lang="zh-CN" altLang="en-US" b="1" spc="300" dirty="0">
                  <a:solidFill>
                    <a:srgbClr val="C00000"/>
                  </a:solidFill>
                  <a:latin typeface="微软雅黑" panose="020B0503020204020204" pitchFamily="34" charset="-122"/>
                  <a:ea typeface="微软雅黑" panose="020B0503020204020204" pitchFamily="34" charset="-122"/>
                </a:rPr>
                <a:t>第一次全国代表大会</a:t>
              </a:r>
            </a:p>
          </p:txBody>
        </p:sp>
      </p:grpSp>
      <p:grpSp>
        <p:nvGrpSpPr>
          <p:cNvPr id="5" name="组合 10"/>
          <p:cNvGrpSpPr/>
          <p:nvPr/>
        </p:nvGrpSpPr>
        <p:grpSpPr>
          <a:xfrm>
            <a:off x="4766444" y="4613725"/>
            <a:ext cx="3945039" cy="1264961"/>
            <a:chOff x="5003510" y="4783058"/>
            <a:chExt cx="3945039" cy="1264961"/>
          </a:xfrm>
        </p:grpSpPr>
        <p:sp>
          <p:nvSpPr>
            <p:cNvPr id="6" name="MH_Text_2"/>
            <p:cNvSpPr txBox="1"/>
            <p:nvPr/>
          </p:nvSpPr>
          <p:spPr>
            <a:xfrm>
              <a:off x="5003510" y="5290889"/>
              <a:ext cx="3945039" cy="757130"/>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20000"/>
                </a:lnSpc>
              </a:pPr>
              <a:r>
                <a:rPr lang="zh-CN" altLang="en-US" sz="1200" dirty="0">
                  <a:solidFill>
                    <a:srgbClr val="C00000"/>
                  </a:solidFill>
                  <a:cs typeface="+mn-ea"/>
                  <a:sym typeface="微软雅黑" panose="020B0503020204020204" pitchFamily="34" charset="-122"/>
                </a:rPr>
                <a:t>１９２２年７月在上海召开的中国共产党第二次全国代表大会，讨论和通过了</a:t>
              </a:r>
              <a:r>
                <a:rPr lang="en-US" altLang="zh-CN" sz="1200" b="1" dirty="0">
                  <a:solidFill>
                    <a:srgbClr val="C00000"/>
                  </a:solidFill>
                  <a:cs typeface="+mn-ea"/>
                  <a:sym typeface="微软雅黑" panose="020B0503020204020204" pitchFamily="34" charset="-122"/>
                </a:rPr>
                <a:t>《</a:t>
              </a:r>
              <a:r>
                <a:rPr lang="zh-CN" altLang="en-US" sz="1200" b="1" dirty="0">
                  <a:solidFill>
                    <a:srgbClr val="C00000"/>
                  </a:solidFill>
                  <a:cs typeface="+mn-ea"/>
                  <a:sym typeface="微软雅黑" panose="020B0503020204020204" pitchFamily="34" charset="-122"/>
                </a:rPr>
                <a:t>中国共产党章程</a:t>
              </a:r>
              <a:r>
                <a:rPr lang="en-US" altLang="zh-CN" sz="1200" b="1" dirty="0">
                  <a:solidFill>
                    <a:srgbClr val="C00000"/>
                  </a:solidFill>
                  <a:cs typeface="+mn-ea"/>
                  <a:sym typeface="微软雅黑" panose="020B0503020204020204" pitchFamily="34" charset="-122"/>
                </a:rPr>
                <a:t>》</a:t>
              </a:r>
              <a:r>
                <a:rPr lang="en-US" altLang="zh-CN" sz="1200" dirty="0">
                  <a:solidFill>
                    <a:srgbClr val="C00000"/>
                  </a:solidFill>
                  <a:cs typeface="+mn-ea"/>
                  <a:sym typeface="微软雅黑" panose="020B0503020204020204" pitchFamily="34" charset="-122"/>
                </a:rPr>
                <a:t> </a:t>
              </a:r>
              <a:r>
                <a:rPr lang="zh-CN" altLang="en-US" sz="1200" dirty="0">
                  <a:solidFill>
                    <a:srgbClr val="C00000"/>
                  </a:solidFill>
                  <a:cs typeface="+mn-ea"/>
                  <a:sym typeface="微软雅黑" panose="020B0503020204020204" pitchFamily="34" charset="-122"/>
                </a:rPr>
                <a:t>，共六章，二十九条。</a:t>
              </a:r>
            </a:p>
          </p:txBody>
        </p:sp>
        <p:sp>
          <p:nvSpPr>
            <p:cNvPr id="7" name="矩形 6"/>
            <p:cNvSpPr/>
            <p:nvPr/>
          </p:nvSpPr>
          <p:spPr>
            <a:xfrm>
              <a:off x="5671827" y="4783058"/>
              <a:ext cx="2608406" cy="369332"/>
            </a:xfrm>
            <a:prstGeom prst="rect">
              <a:avLst/>
            </a:prstGeom>
          </p:spPr>
          <p:txBody>
            <a:bodyPr wrap="none">
              <a:spAutoFit/>
            </a:bodyPr>
            <a:lstStyle/>
            <a:p>
              <a:pPr algn="ctr"/>
              <a:r>
                <a:rPr lang="zh-CN" altLang="en-US" b="1" spc="300" dirty="0" smtClean="0">
                  <a:solidFill>
                    <a:srgbClr val="C00000"/>
                  </a:solidFill>
                  <a:latin typeface="微软雅黑" panose="020B0503020204020204" pitchFamily="34" charset="-122"/>
                  <a:ea typeface="微软雅黑" panose="020B0503020204020204" pitchFamily="34" charset="-122"/>
                </a:rPr>
                <a:t>第二次</a:t>
              </a:r>
              <a:r>
                <a:rPr lang="zh-CN" altLang="en-US" b="1" spc="300" dirty="0">
                  <a:solidFill>
                    <a:srgbClr val="C00000"/>
                  </a:solidFill>
                  <a:latin typeface="微软雅黑" panose="020B0503020204020204" pitchFamily="34" charset="-122"/>
                  <a:ea typeface="微软雅黑" panose="020B0503020204020204" pitchFamily="34" charset="-122"/>
                </a:rPr>
                <a:t>全国代表大会</a:t>
              </a:r>
            </a:p>
          </p:txBody>
        </p:sp>
      </p:grpSp>
      <p:grpSp>
        <p:nvGrpSpPr>
          <p:cNvPr id="8" name="组合 11"/>
          <p:cNvGrpSpPr/>
          <p:nvPr/>
        </p:nvGrpSpPr>
        <p:grpSpPr>
          <a:xfrm>
            <a:off x="7181493" y="2050489"/>
            <a:ext cx="3945038" cy="1753555"/>
            <a:chOff x="7418559" y="2849104"/>
            <a:chExt cx="3945038" cy="1753555"/>
          </a:xfrm>
        </p:grpSpPr>
        <p:sp>
          <p:nvSpPr>
            <p:cNvPr id="9" name="MH_Text_3"/>
            <p:cNvSpPr txBox="1"/>
            <p:nvPr/>
          </p:nvSpPr>
          <p:spPr>
            <a:xfrm>
              <a:off x="7418559" y="3309997"/>
              <a:ext cx="3945038" cy="1292662"/>
            </a:xfrm>
            <a:prstGeom prst="rect">
              <a:avLst/>
            </a:prstGeom>
          </p:spPr>
          <p:txBody>
            <a:bodyPr wrap="square">
              <a:spAutoFit/>
            </a:bodyPr>
            <a:lstStyle>
              <a:defPPr>
                <a:defRPr lang="zh-CN"/>
              </a:defPPr>
              <a:lvl1pPr lvl="0" algn="ctr">
                <a:lnSpc>
                  <a:spcPct val="150000"/>
                </a:lnSpc>
                <a:defRPr>
                  <a:solidFill>
                    <a:srgbClr val="7C4939"/>
                  </a:solidFill>
                  <a:latin typeface="微软雅黑" panose="020B0503020204020204" pitchFamily="34" charset="-122"/>
                  <a:ea typeface="微软雅黑" panose="020B0503020204020204" pitchFamily="34" charset="-122"/>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nSpc>
                  <a:spcPct val="130000"/>
                </a:lnSpc>
                <a:spcBef>
                  <a:spcPts val="600"/>
                </a:spcBef>
              </a:pPr>
              <a:r>
                <a:rPr lang="zh-CN" altLang="en-US" sz="1200" dirty="0">
                  <a:solidFill>
                    <a:srgbClr val="C00000"/>
                  </a:solidFill>
                </a:rPr>
                <a:t>中国共产党第十九次全国代表大会部分修改</a:t>
              </a:r>
              <a:r>
                <a:rPr lang="en-US" altLang="zh-CN" sz="1200" dirty="0">
                  <a:solidFill>
                    <a:srgbClr val="C00000"/>
                  </a:solidFill>
                </a:rPr>
                <a:t>《</a:t>
              </a:r>
              <a:r>
                <a:rPr lang="zh-CN" altLang="en-US" sz="1200" dirty="0">
                  <a:solidFill>
                    <a:srgbClr val="C00000"/>
                  </a:solidFill>
                </a:rPr>
                <a:t>中国共产党章程</a:t>
              </a:r>
              <a:r>
                <a:rPr lang="en-US" altLang="zh-CN" sz="1200" dirty="0">
                  <a:solidFill>
                    <a:srgbClr val="C00000"/>
                  </a:solidFill>
                </a:rPr>
                <a:t>》</a:t>
              </a:r>
              <a:r>
                <a:rPr lang="zh-CN" altLang="en-US" sz="1200" dirty="0">
                  <a:solidFill>
                    <a:srgbClr val="C00000"/>
                  </a:solidFill>
                </a:rPr>
                <a:t>通过。中国共产党以</a:t>
              </a:r>
              <a:r>
                <a:rPr lang="zh-CN" altLang="en-US" sz="1200" b="1" dirty="0">
                  <a:solidFill>
                    <a:srgbClr val="C00000"/>
                  </a:solidFill>
                </a:rPr>
                <a:t>马克思列宁主义、毛泽东思想、邓小平理论、“三个代表”重要思想、科学发展观、习近平新时代中国特色社会主义思想</a:t>
              </a:r>
              <a:r>
                <a:rPr lang="zh-CN" altLang="en-US" sz="1200" dirty="0">
                  <a:solidFill>
                    <a:srgbClr val="C00000"/>
                  </a:solidFill>
                </a:rPr>
                <a:t>作为自己的行动指南。</a:t>
              </a:r>
            </a:p>
          </p:txBody>
        </p:sp>
        <p:sp>
          <p:nvSpPr>
            <p:cNvPr id="10" name="矩形 9"/>
            <p:cNvSpPr/>
            <p:nvPr/>
          </p:nvSpPr>
          <p:spPr>
            <a:xfrm>
              <a:off x="7952223" y="2849104"/>
              <a:ext cx="2877711" cy="369332"/>
            </a:xfrm>
            <a:prstGeom prst="rect">
              <a:avLst/>
            </a:prstGeom>
          </p:spPr>
          <p:txBody>
            <a:bodyPr wrap="none">
              <a:spAutoFit/>
            </a:bodyPr>
            <a:lstStyle/>
            <a:p>
              <a:pPr algn="ctr"/>
              <a:r>
                <a:rPr lang="zh-CN" altLang="en-US" b="1" spc="300" dirty="0" smtClean="0">
                  <a:solidFill>
                    <a:srgbClr val="C00000"/>
                  </a:solidFill>
                  <a:latin typeface="微软雅黑" panose="020B0503020204020204" pitchFamily="34" charset="-122"/>
                  <a:ea typeface="微软雅黑" panose="020B0503020204020204" pitchFamily="34" charset="-122"/>
                </a:rPr>
                <a:t>第十九次</a:t>
              </a:r>
              <a:r>
                <a:rPr lang="zh-CN" altLang="en-US" b="1" spc="300" dirty="0">
                  <a:solidFill>
                    <a:srgbClr val="C00000"/>
                  </a:solidFill>
                  <a:latin typeface="微软雅黑" panose="020B0503020204020204" pitchFamily="34" charset="-122"/>
                  <a:ea typeface="微软雅黑" panose="020B0503020204020204" pitchFamily="34" charset="-122"/>
                </a:rPr>
                <a:t>全国代表大会</a:t>
              </a:r>
            </a:p>
          </p:txBody>
        </p:sp>
      </p:grpSp>
      <p:cxnSp>
        <p:nvCxnSpPr>
          <p:cNvPr id="11" name="直接连接符 8"/>
          <p:cNvCxnSpPr/>
          <p:nvPr/>
        </p:nvCxnSpPr>
        <p:spPr>
          <a:xfrm>
            <a:off x="1985696" y="4179462"/>
            <a:ext cx="9000000" cy="0"/>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2" name="矩形: 圆角 18"/>
          <p:cNvSpPr/>
          <p:nvPr/>
        </p:nvSpPr>
        <p:spPr>
          <a:xfrm>
            <a:off x="3989971" y="3845517"/>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1</a:t>
            </a:r>
            <a:endParaRPr lang="zh-CN" altLang="en-US" dirty="0">
              <a:latin typeface="Century Gothic" panose="020B0502020202020204" pitchFamily="34" charset="0"/>
            </a:endParaRPr>
          </a:p>
        </p:txBody>
      </p:sp>
      <p:sp>
        <p:nvSpPr>
          <p:cNvPr id="13" name="矩形: 圆角 19"/>
          <p:cNvSpPr/>
          <p:nvPr/>
        </p:nvSpPr>
        <p:spPr>
          <a:xfrm>
            <a:off x="6405019" y="3845516"/>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2</a:t>
            </a:r>
            <a:endParaRPr lang="zh-CN" altLang="en-US" dirty="0">
              <a:latin typeface="Century Gothic" panose="020B0502020202020204" pitchFamily="34" charset="0"/>
            </a:endParaRPr>
          </a:p>
        </p:txBody>
      </p:sp>
      <p:sp>
        <p:nvSpPr>
          <p:cNvPr id="14" name="矩形: 圆角 20"/>
          <p:cNvSpPr/>
          <p:nvPr/>
        </p:nvSpPr>
        <p:spPr>
          <a:xfrm>
            <a:off x="8820068" y="3845516"/>
            <a:ext cx="667889" cy="6678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Century Gothic" panose="020B0502020202020204" pitchFamily="34" charset="0"/>
              </a:rPr>
              <a:t>3</a:t>
            </a:r>
            <a:endParaRPr lang="zh-CN" altLang="en-US" dirty="0">
              <a:latin typeface="Century Gothic" panose="020B0502020202020204" pitchFamily="34" charset="0"/>
            </a:endParaRPr>
          </a:p>
        </p:txBody>
      </p:sp>
      <p:grpSp>
        <p:nvGrpSpPr>
          <p:cNvPr id="15" name="组合 6"/>
          <p:cNvGrpSpPr/>
          <p:nvPr/>
        </p:nvGrpSpPr>
        <p:grpSpPr>
          <a:xfrm>
            <a:off x="745418" y="3559323"/>
            <a:ext cx="1240279" cy="1240279"/>
            <a:chOff x="982484" y="3728656"/>
            <a:chExt cx="1240279" cy="1240279"/>
          </a:xfrm>
        </p:grpSpPr>
        <p:sp>
          <p:nvSpPr>
            <p:cNvPr id="16" name="矩形: 圆角 16"/>
            <p:cNvSpPr/>
            <p:nvPr/>
          </p:nvSpPr>
          <p:spPr>
            <a:xfrm>
              <a:off x="982484" y="3728656"/>
              <a:ext cx="1240279" cy="1240279"/>
            </a:xfrm>
            <a:prstGeom prst="roundRect">
              <a:avLst>
                <a:gd name="adj" fmla="val 1079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9"/>
            <p:cNvSpPr/>
            <p:nvPr/>
          </p:nvSpPr>
          <p:spPr bwMode="auto">
            <a:xfrm>
              <a:off x="1219103" y="3955808"/>
              <a:ext cx="879559" cy="785970"/>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8F0DA"/>
            </a:solidFill>
            <a:ln>
              <a:noFill/>
            </a:ln>
          </p:spPr>
          <p:txBody>
            <a:bodyPr vert="horz" wrap="square" lIns="91440" tIns="45720" rIns="91440" bIns="45720" numCol="1" anchor="t" anchorCtr="0" compatLnSpc="1"/>
            <a:lstStyle/>
            <a:p>
              <a:endParaRPr lang="zh-CN" altLang="en-US">
                <a:gradFill>
                  <a:gsLst>
                    <a:gs pos="50000">
                      <a:srgbClr val="FFFF00"/>
                    </a:gs>
                    <a:gs pos="0">
                      <a:schemeClr val="bg1"/>
                    </a:gs>
                    <a:gs pos="100000">
                      <a:schemeClr val="bg1"/>
                    </a:gs>
                  </a:gsLst>
                  <a:lin ang="5400000" scaled="1"/>
                </a:gradFill>
              </a:endParaRPr>
            </a:p>
          </p:txBody>
        </p:sp>
      </p:grpSp>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9"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党章的发展历程</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9"/>
                                        </p:tgtEl>
                                        <p:attrNameLst>
                                          <p:attrName>ppt_y</p:attrName>
                                        </p:attrNameLst>
                                      </p:cBhvr>
                                      <p:tavLst>
                                        <p:tav tm="0">
                                          <p:val>
                                            <p:strVal val="#ppt_y"/>
                                          </p:val>
                                        </p:tav>
                                        <p:tav tm="100000">
                                          <p:val>
                                            <p:strVal val="#ppt_y"/>
                                          </p:val>
                                        </p:tav>
                                      </p:tavLst>
                                    </p:anim>
                                    <p:anim calcmode="lin" valueType="num">
                                      <p:cBhvr>
                                        <p:cTn id="1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9"/>
                                        </p:tgtEl>
                                      </p:cBhvr>
                                    </p:animEffect>
                                  </p:childTnLst>
                                </p:cTn>
                              </p:par>
                            </p:childTnLst>
                          </p:cTn>
                        </p:par>
                        <p:par>
                          <p:cTn id="17" fill="hold">
                            <p:stCondLst>
                              <p:cond delay="1299"/>
                            </p:stCondLst>
                            <p:childTnLst>
                              <p:par>
                                <p:cTn id="18" presetID="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500"/>
                                        <p:tgtEl>
                                          <p:spTgt spid="11"/>
                                        </p:tgtEl>
                                      </p:cBhvr>
                                    </p:animEffect>
                                  </p:childTnLst>
                                </p:cTn>
                              </p:par>
                              <p:par>
                                <p:cTn id="25" presetID="23" presetClass="entr" presetSubtype="528"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 calcmode="lin" valueType="num">
                                      <p:cBhvr>
                                        <p:cTn id="29" dur="500" fill="hold"/>
                                        <p:tgtEl>
                                          <p:spTgt spid="12"/>
                                        </p:tgtEl>
                                        <p:attrNameLst>
                                          <p:attrName>ppt_x</p:attrName>
                                        </p:attrNameLst>
                                      </p:cBhvr>
                                      <p:tavLst>
                                        <p:tav tm="0">
                                          <p:val>
                                            <p:fltVal val="0.5"/>
                                          </p:val>
                                        </p:tav>
                                        <p:tav tm="100000">
                                          <p:val>
                                            <p:strVal val="#ppt_x"/>
                                          </p:val>
                                        </p:tav>
                                      </p:tavLst>
                                    </p:anim>
                                    <p:anim calcmode="lin" valueType="num">
                                      <p:cBhvr>
                                        <p:cTn id="30" dur="500" fill="hold"/>
                                        <p:tgtEl>
                                          <p:spTgt spid="12"/>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6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ppt_x</p:attrName>
                                        </p:attrNameLst>
                                      </p:cBhvr>
                                      <p:tavLst>
                                        <p:tav tm="0">
                                          <p:val>
                                            <p:fltVal val="0.5"/>
                                          </p:val>
                                        </p:tav>
                                        <p:tav tm="100000">
                                          <p:val>
                                            <p:strVal val="#ppt_x"/>
                                          </p:val>
                                        </p:tav>
                                      </p:tavLst>
                                    </p:anim>
                                    <p:anim calcmode="lin" valueType="num">
                                      <p:cBhvr>
                                        <p:cTn id="36" dur="500" fill="hold"/>
                                        <p:tgtEl>
                                          <p:spTgt spid="13"/>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childTnLst>
                          </p:cTn>
                        </p:par>
                        <p:par>
                          <p:cTn id="43" fill="hold">
                            <p:stCondLst>
                              <p:cond delay="1799"/>
                            </p:stCondLst>
                            <p:childTnLst>
                              <p:par>
                                <p:cTn id="44" presetID="22" presetClass="entr" presetSubtype="1"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up)">
                                      <p:cBhvr>
                                        <p:cTn id="46" dur="750"/>
                                        <p:tgtEl>
                                          <p:spTgt spid="2"/>
                                        </p:tgtEl>
                                      </p:cBhvr>
                                    </p:animEffect>
                                  </p:childTnLst>
                                </p:cTn>
                              </p:par>
                              <p:par>
                                <p:cTn id="47" presetID="22" presetClass="entr" presetSubtype="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up)">
                                      <p:cBhvr>
                                        <p:cTn id="49" dur="750"/>
                                        <p:tgtEl>
                                          <p:spTgt spid="5"/>
                                        </p:tgtEl>
                                      </p:cBhvr>
                                    </p:animEffect>
                                  </p:childTnLst>
                                </p:cTn>
                              </p:par>
                              <p:par>
                                <p:cTn id="50" presetID="22" presetClass="entr" presetSubtype="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第四章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党章的总纲</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635000" y="2020007"/>
            <a:ext cx="5126037" cy="3455874"/>
            <a:chOff x="6731000" y="1816807"/>
            <a:chExt cx="5126037" cy="3455874"/>
          </a:xfrm>
        </p:grpSpPr>
        <p:sp>
          <p:nvSpPr>
            <p:cNvPr id="3" name="矩形 2"/>
            <p:cNvSpPr/>
            <p:nvPr/>
          </p:nvSpPr>
          <p:spPr>
            <a:xfrm>
              <a:off x="6819900" y="2646763"/>
              <a:ext cx="4999037" cy="2492990"/>
            </a:xfrm>
            <a:prstGeom prst="rect">
              <a:avLst/>
            </a:prstGeom>
            <a:noFill/>
          </p:spPr>
          <p:txBody>
            <a:bodyPr wrap="square" rtlCol="0">
              <a:spAutoFit/>
            </a:bodyPr>
            <a:lstStyle/>
            <a:p>
              <a:pPr algn="ctr">
                <a:lnSpc>
                  <a:spcPct val="130000"/>
                </a:lnSpc>
              </a:pP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总纲</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4" name="圆角矩形 3"/>
            <p:cNvSpPr/>
            <p:nvPr/>
          </p:nvSpPr>
          <p:spPr>
            <a:xfrm>
              <a:off x="6731000" y="2138781"/>
              <a:ext cx="5126037" cy="3133900"/>
            </a:xfrm>
            <a:prstGeom prst="roundRect">
              <a:avLst>
                <a:gd name="adj" fmla="val 4278"/>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3"/>
            <p:cNvGrpSpPr/>
            <p:nvPr/>
          </p:nvGrpSpPr>
          <p:grpSpPr>
            <a:xfrm>
              <a:off x="7660479" y="1816807"/>
              <a:ext cx="3267076" cy="615855"/>
              <a:chOff x="7871976" y="2106684"/>
              <a:chExt cx="2726371" cy="474297"/>
            </a:xfrm>
          </p:grpSpPr>
          <p:sp>
            <p:nvSpPr>
              <p:cNvPr id="6" name="圆角矩形 5"/>
              <p:cNvSpPr/>
              <p:nvPr/>
            </p:nvSpPr>
            <p:spPr>
              <a:xfrm>
                <a:off x="7871976" y="2106684"/>
                <a:ext cx="2726371" cy="474297"/>
              </a:xfrm>
              <a:prstGeom prst="roundRect">
                <a:avLst>
                  <a:gd name="adj" fmla="val 120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7" name="矩形 6"/>
              <p:cNvSpPr/>
              <p:nvPr/>
            </p:nvSpPr>
            <p:spPr>
              <a:xfrm>
                <a:off x="7980932" y="2189761"/>
                <a:ext cx="2508463" cy="308142"/>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学习党章首先要学好总纲</a:t>
                </a:r>
              </a:p>
            </p:txBody>
          </p:sp>
        </p:grpSp>
      </p:grpSp>
      <p:grpSp>
        <p:nvGrpSpPr>
          <p:cNvPr id="8" name="组合 54"/>
          <p:cNvGrpSpPr/>
          <p:nvPr/>
        </p:nvGrpSpPr>
        <p:grpSpPr>
          <a:xfrm>
            <a:off x="6426200" y="2043319"/>
            <a:ext cx="5126038" cy="3432562"/>
            <a:chOff x="6731000" y="1816807"/>
            <a:chExt cx="5126038" cy="3432562"/>
          </a:xfrm>
        </p:grpSpPr>
        <p:sp>
          <p:nvSpPr>
            <p:cNvPr id="9" name="矩形 8"/>
            <p:cNvSpPr/>
            <p:nvPr/>
          </p:nvSpPr>
          <p:spPr>
            <a:xfrm>
              <a:off x="6819900" y="2646763"/>
              <a:ext cx="5037138" cy="2492990"/>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党的最高理想和最终目标是：实现共产主义</a:t>
              </a:r>
            </a:p>
          </p:txBody>
        </p:sp>
        <p:sp>
          <p:nvSpPr>
            <p:cNvPr id="10" name="圆角矩形 9"/>
            <p:cNvSpPr/>
            <p:nvPr/>
          </p:nvSpPr>
          <p:spPr>
            <a:xfrm>
              <a:off x="6731000" y="2138781"/>
              <a:ext cx="5126037" cy="3110588"/>
            </a:xfrm>
            <a:prstGeom prst="roundRect">
              <a:avLst>
                <a:gd name="adj" fmla="val 4278"/>
              </a:avLst>
            </a:pr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57"/>
            <p:cNvGrpSpPr/>
            <p:nvPr/>
          </p:nvGrpSpPr>
          <p:grpSpPr>
            <a:xfrm>
              <a:off x="7298047" y="1816807"/>
              <a:ext cx="3991943" cy="615855"/>
              <a:chOff x="7569527" y="2106684"/>
              <a:chExt cx="3331272" cy="474297"/>
            </a:xfrm>
          </p:grpSpPr>
          <p:sp>
            <p:nvSpPr>
              <p:cNvPr id="12" name="圆角矩形 11"/>
              <p:cNvSpPr/>
              <p:nvPr/>
            </p:nvSpPr>
            <p:spPr>
              <a:xfrm>
                <a:off x="7569527" y="2106684"/>
                <a:ext cx="3331272" cy="474297"/>
              </a:xfrm>
              <a:prstGeom prst="roundRect">
                <a:avLst>
                  <a:gd name="adj" fmla="val 120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8F1E7"/>
                  </a:solidFill>
                </a:endParaRPr>
              </a:p>
            </p:txBody>
          </p:sp>
          <p:sp>
            <p:nvSpPr>
              <p:cNvPr id="13" name="矩形 12"/>
              <p:cNvSpPr/>
              <p:nvPr/>
            </p:nvSpPr>
            <p:spPr>
              <a:xfrm>
                <a:off x="7603699" y="2189760"/>
                <a:ext cx="3262928" cy="308142"/>
              </a:xfrm>
              <a:prstGeom prst="rect">
                <a:avLst/>
              </a:prstGeom>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两个先锋队</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一个核心</a:t>
                </a:r>
                <a:r>
                  <a:rPr lang="en-US" altLang="zh-CN"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三个</a:t>
                </a:r>
                <a:r>
                  <a:rPr lang="zh-CN" altLang="en-US" sz="2000" b="1" dirty="0" smtClean="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代表</a:t>
                </a:r>
                <a:endParaRPr lang="zh-CN" altLang="en-US" sz="2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5"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5"/>
                                        </p:tgtEl>
                                        <p:attrNameLst>
                                          <p:attrName>ppt_y</p:attrName>
                                        </p:attrNameLst>
                                      </p:cBhvr>
                                      <p:tavLst>
                                        <p:tav tm="0">
                                          <p:val>
                                            <p:strVal val="#ppt_y"/>
                                          </p:val>
                                        </p:tav>
                                        <p:tav tm="100000">
                                          <p:val>
                                            <p:strVal val="#ppt_y"/>
                                          </p:val>
                                        </p:tav>
                                      </p:tavLst>
                                    </p:anim>
                                    <p:anim calcmode="lin" valueType="num">
                                      <p:cBhvr>
                                        <p:cTn id="1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5"/>
                                        </p:tgtEl>
                                      </p:cBhvr>
                                    </p:animEffect>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par>
                          <p:cTn id="21" fill="hold">
                            <p:stCondLst>
                              <p:cond delay="2200"/>
                            </p:stCondLst>
                            <p:childTnLst>
                              <p:par>
                                <p:cTn id="22" presetID="16" presetClass="entr" presetSubtype="21"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18"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942975" y="2210220"/>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noProof="0" dirty="0" smtClean="0">
                <a:solidFill>
                  <a:srgbClr val="FFFDFB"/>
                </a:solidFill>
                <a:latin typeface="Arial" panose="020B0604020202020204"/>
                <a:ea typeface="微软雅黑" panose="020B0503020204020204" pitchFamily="34" charset="-122"/>
              </a:rPr>
              <a:t>发展道路</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20" name="组合 12"/>
          <p:cNvGrpSpPr/>
          <p:nvPr/>
        </p:nvGrpSpPr>
        <p:grpSpPr>
          <a:xfrm>
            <a:off x="3378508" y="2210220"/>
            <a:ext cx="7499218" cy="1112454"/>
            <a:chOff x="3225443" y="1885454"/>
            <a:chExt cx="7499218" cy="1112454"/>
          </a:xfrm>
        </p:grpSpPr>
        <p:sp>
          <p:nvSpPr>
            <p:cNvPr id="21" name="矩形 20"/>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22" name="矩形 21"/>
            <p:cNvSpPr/>
            <p:nvPr/>
          </p:nvSpPr>
          <p:spPr>
            <a:xfrm>
              <a:off x="3348189" y="1941364"/>
              <a:ext cx="7058448" cy="812530"/>
            </a:xfrm>
            <a:prstGeom prst="rect">
              <a:avLst/>
            </a:prstGeom>
            <a:noFill/>
          </p:spPr>
          <p:txBody>
            <a:bodyPr wrap="square">
              <a:spAutoFit/>
            </a:bodyPr>
            <a:lstStyle/>
            <a:p>
              <a:pP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我国的社会主义建设，必须从我国的国情出发， 走中国特色社会主义道路。</a:t>
              </a:r>
            </a:p>
          </p:txBody>
        </p:sp>
      </p:grpSp>
      <p:sp>
        <p:nvSpPr>
          <p:cNvPr id="23" name="矩形 22"/>
          <p:cNvSpPr/>
          <p:nvPr/>
        </p:nvSpPr>
        <p:spPr>
          <a:xfrm>
            <a:off x="10559702" y="1988295"/>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rPr>
              <a:t>01</a:t>
            </a:r>
            <a:endParaRPr kumimoji="0" lang="zh-CN" altLang="en-US" sz="18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4" name="矩形 23"/>
          <p:cNvSpPr/>
          <p:nvPr/>
        </p:nvSpPr>
        <p:spPr>
          <a:xfrm>
            <a:off x="942975" y="3585955"/>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dirty="0" smtClean="0">
                <a:solidFill>
                  <a:srgbClr val="FFFDFB"/>
                </a:solidFill>
                <a:latin typeface="Arial" panose="020B0604020202020204"/>
                <a:ea typeface="微软雅黑" panose="020B0503020204020204" pitchFamily="34" charset="-122"/>
              </a:rPr>
              <a:t>主要矛盾</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25" name="组合 17"/>
          <p:cNvGrpSpPr/>
          <p:nvPr/>
        </p:nvGrpSpPr>
        <p:grpSpPr>
          <a:xfrm>
            <a:off x="3378508" y="3585955"/>
            <a:ext cx="7499218" cy="1112454"/>
            <a:chOff x="3225443" y="1885454"/>
            <a:chExt cx="7499218" cy="1112454"/>
          </a:xfrm>
        </p:grpSpPr>
        <p:sp>
          <p:nvSpPr>
            <p:cNvPr id="26" name="矩形 25"/>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27" name="矩形 26"/>
            <p:cNvSpPr/>
            <p:nvPr/>
          </p:nvSpPr>
          <p:spPr>
            <a:xfrm>
              <a:off x="3348189" y="1951997"/>
              <a:ext cx="7058448" cy="812530"/>
            </a:xfrm>
            <a:prstGeom prst="rect">
              <a:avLst/>
            </a:prstGeom>
            <a:noFill/>
          </p:spPr>
          <p:txBody>
            <a:bodyPr wrap="square">
              <a:spAutoFit/>
            </a:bodyPr>
            <a:lstStyle/>
            <a:p>
              <a:pP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在现阶段，我国社会的主要矛盾：是人民日益增长的美好生活需要和不平衡不充分的发展之间的矛盾。</a:t>
              </a:r>
            </a:p>
          </p:txBody>
        </p:sp>
      </p:grpSp>
      <p:sp>
        <p:nvSpPr>
          <p:cNvPr id="28" name="矩形 27"/>
          <p:cNvSpPr/>
          <p:nvPr/>
        </p:nvSpPr>
        <p:spPr>
          <a:xfrm>
            <a:off x="10559702" y="3364030"/>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02</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942975" y="4993611"/>
            <a:ext cx="2328428" cy="1112454"/>
          </a:xfrm>
          <a:prstGeom prst="rect">
            <a:avLst/>
          </a:prstGeom>
          <a:solidFill>
            <a:srgbClr val="C00000"/>
          </a:solidFill>
          <a:ln w="19050" cap="flat" cmpd="sng" algn="ctr">
            <a:solidFill>
              <a:srgbClr val="C00000"/>
            </a:solidFill>
            <a:prstDash val="solid"/>
          </a:ln>
          <a:effectLst/>
        </p:spPr>
        <p:txBody>
          <a:bodyPr rtlCol="0" anchor="ctr"/>
          <a:lstStyle/>
          <a:p>
            <a:pPr lvl="0" algn="ctr" defTabSz="914400" fontAlgn="base">
              <a:spcBef>
                <a:spcPct val="0"/>
              </a:spcBef>
              <a:spcAft>
                <a:spcPct val="0"/>
              </a:spcAft>
            </a:pPr>
            <a:r>
              <a:rPr lang="zh-CN" altLang="en-US" sz="3600" b="1" kern="0" dirty="0" smtClean="0">
                <a:solidFill>
                  <a:srgbClr val="FFFDFB"/>
                </a:solidFill>
                <a:latin typeface="Arial" panose="020B0604020202020204"/>
                <a:ea typeface="微软雅黑" panose="020B0503020204020204" pitchFamily="34" charset="-122"/>
              </a:rPr>
              <a:t>根本任务</a:t>
            </a:r>
            <a:endParaRPr kumimoji="0" lang="zh-CN" altLang="en-US" sz="3600" b="1" i="0" u="none" strike="noStrike" kern="0" cap="none" spc="0" normalizeH="0" baseline="0" noProof="0" dirty="0">
              <a:ln>
                <a:noFill/>
              </a:ln>
              <a:solidFill>
                <a:srgbClr val="FFFDFB"/>
              </a:solidFill>
              <a:effectLst/>
              <a:uLnTx/>
              <a:uFillTx/>
              <a:latin typeface="Arial" panose="020B0604020202020204"/>
              <a:ea typeface="微软雅黑" panose="020B0503020204020204" pitchFamily="34" charset="-122"/>
            </a:endParaRPr>
          </a:p>
        </p:txBody>
      </p:sp>
      <p:grpSp>
        <p:nvGrpSpPr>
          <p:cNvPr id="30" name="组合 22"/>
          <p:cNvGrpSpPr/>
          <p:nvPr/>
        </p:nvGrpSpPr>
        <p:grpSpPr>
          <a:xfrm>
            <a:off x="3378508" y="4993611"/>
            <a:ext cx="7499218" cy="1112454"/>
            <a:chOff x="3225443" y="1885454"/>
            <a:chExt cx="7499218" cy="1112454"/>
          </a:xfrm>
        </p:grpSpPr>
        <p:sp>
          <p:nvSpPr>
            <p:cNvPr id="31" name="矩形 30"/>
            <p:cNvSpPr/>
            <p:nvPr/>
          </p:nvSpPr>
          <p:spPr>
            <a:xfrm>
              <a:off x="3225443" y="1885454"/>
              <a:ext cx="7499218" cy="1112454"/>
            </a:xfrm>
            <a:prstGeom prst="rect">
              <a:avLst/>
            </a:prstGeom>
            <a:noFill/>
            <a:ln w="19050" cap="flat" cmpd="sng" algn="ctr">
              <a:solidFill>
                <a:srgbClr val="C00000"/>
              </a:solidFill>
              <a:prstDash val="sysDot"/>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000" b="1" i="0" u="none" strike="noStrike" kern="0" cap="none" spc="0" normalizeH="0" baseline="0" noProof="0">
                <a:ln>
                  <a:noFill/>
                </a:ln>
                <a:solidFill>
                  <a:srgbClr val="FFFDFB"/>
                </a:solidFill>
                <a:effectLst/>
                <a:uLnTx/>
                <a:uFillTx/>
                <a:latin typeface="Arial" panose="020B0604020202020204"/>
                <a:ea typeface="微软雅黑" panose="020B0503020204020204" pitchFamily="34" charset="-122"/>
              </a:endParaRPr>
            </a:p>
          </p:txBody>
        </p:sp>
        <p:sp>
          <p:nvSpPr>
            <p:cNvPr id="32" name="矩形 31"/>
            <p:cNvSpPr/>
            <p:nvPr/>
          </p:nvSpPr>
          <p:spPr>
            <a:xfrm>
              <a:off x="3348188" y="2047692"/>
              <a:ext cx="7154231" cy="652486"/>
            </a:xfrm>
            <a:prstGeom prst="rect">
              <a:avLst/>
            </a:prstGeom>
            <a:noFill/>
          </p:spPr>
          <p:txBody>
            <a:bodyPr wrap="square">
              <a:spAutoFit/>
            </a:bodyPr>
            <a:lstStyle/>
            <a:p>
              <a:pPr>
                <a:lnSpc>
                  <a:spcPct val="130000"/>
                </a:lnSpc>
              </a:pPr>
              <a:r>
                <a:rPr lang="zh-CN" altLang="en-US" sz="1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我国社会主义建设的根本任务，是进一步解放生产力，发展生产力，逐步实现社会主义现代化，并且为此而改革生产关系和上层建筑中不适应生产力发展的方面和环节。</a:t>
              </a:r>
            </a:p>
          </p:txBody>
        </p:sp>
      </p:grpSp>
      <p:sp>
        <p:nvSpPr>
          <p:cNvPr id="33" name="矩形 32"/>
          <p:cNvSpPr/>
          <p:nvPr/>
        </p:nvSpPr>
        <p:spPr>
          <a:xfrm>
            <a:off x="10559702" y="4771686"/>
            <a:ext cx="521085" cy="505883"/>
          </a:xfrm>
          <a:prstGeom prst="rect">
            <a:avLst/>
          </a:prstGeom>
          <a:solidFill>
            <a:srgbClr val="FFFDFB"/>
          </a:solidFill>
          <a:ln w="28575"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03</a:t>
            </a:r>
            <a:endParaRPr kumimoji="0" lang="zh-CN" altLang="en-US" sz="18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8"/>
                                        </p:tgtEl>
                                        <p:attrNameLst>
                                          <p:attrName>ppt_y</p:attrName>
                                        </p:attrNameLst>
                                      </p:cBhvr>
                                      <p:tavLst>
                                        <p:tav tm="0">
                                          <p:val>
                                            <p:strVal val="#ppt_y"/>
                                          </p:val>
                                        </p:tav>
                                        <p:tav tm="100000">
                                          <p:val>
                                            <p:strVal val="#ppt_y"/>
                                          </p:val>
                                        </p:tav>
                                      </p:tavLst>
                                    </p:anim>
                                    <p:anim calcmode="lin" valueType="num">
                                      <p:cBhvr>
                                        <p:cTn id="14"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8"/>
                                        </p:tgtEl>
                                      </p:cBhvr>
                                    </p:animEffect>
                                  </p:childTnLst>
                                </p:cTn>
                              </p:par>
                            </p:childTnLst>
                          </p:cTn>
                        </p:par>
                        <p:par>
                          <p:cTn id="17" fill="hold">
                            <p:stCondLst>
                              <p:cond delay="1200"/>
                            </p:stCondLst>
                            <p:childTnLst>
                              <p:par>
                                <p:cTn id="18" presetID="53" presetClass="entr" presetSubtype="16"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par>
                          <p:cTn id="23" fill="hold">
                            <p:stCondLst>
                              <p:cond delay="1700"/>
                            </p:stCondLst>
                            <p:childTnLst>
                              <p:par>
                                <p:cTn id="24" presetID="18" presetClass="entr" presetSubtype="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strips(downRight)">
                                      <p:cBhvr>
                                        <p:cTn id="26" dur="500"/>
                                        <p:tgtEl>
                                          <p:spTgt spid="20"/>
                                        </p:tgtEl>
                                      </p:cBhvr>
                                    </p:animEffect>
                                  </p:childTnLst>
                                </p:cTn>
                              </p:par>
                            </p:childTnLst>
                          </p:cTn>
                        </p:par>
                        <p:par>
                          <p:cTn id="27" fill="hold">
                            <p:stCondLst>
                              <p:cond delay="2200"/>
                            </p:stCondLst>
                            <p:childTnLst>
                              <p:par>
                                <p:cTn id="28" presetID="2" presetClass="entr" presetSubtype="2"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par>
                          <p:cTn id="32" fill="hold">
                            <p:stCondLst>
                              <p:cond delay="2700"/>
                            </p:stCondLst>
                            <p:childTnLst>
                              <p:par>
                                <p:cTn id="33" presetID="53" presetClass="entr" presetSubtype="16"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200"/>
                            </p:stCondLst>
                            <p:childTnLst>
                              <p:par>
                                <p:cTn id="39" presetID="18" presetClass="entr" presetSubtype="6"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strips(downRight)">
                                      <p:cBhvr>
                                        <p:cTn id="41" dur="500"/>
                                        <p:tgtEl>
                                          <p:spTgt spid="25"/>
                                        </p:tgtEl>
                                      </p:cBhvr>
                                    </p:animEffect>
                                  </p:childTnLst>
                                </p:cTn>
                              </p:par>
                            </p:childTnLst>
                          </p:cTn>
                        </p:par>
                        <p:par>
                          <p:cTn id="42" fill="hold">
                            <p:stCondLst>
                              <p:cond delay="3700"/>
                            </p:stCondLst>
                            <p:childTnLst>
                              <p:par>
                                <p:cTn id="43" presetID="2" presetClass="entr" presetSubtype="2"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ppt_y"/>
                                          </p:val>
                                        </p:tav>
                                        <p:tav tm="100000">
                                          <p:val>
                                            <p:strVal val="#ppt_y"/>
                                          </p:val>
                                        </p:tav>
                                      </p:tavLst>
                                    </p:anim>
                                  </p:childTnLst>
                                </p:cTn>
                              </p:par>
                            </p:childTnLst>
                          </p:cTn>
                        </p:par>
                        <p:par>
                          <p:cTn id="47" fill="hold">
                            <p:stCondLst>
                              <p:cond delay="42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700"/>
                            </p:stCondLst>
                            <p:childTnLst>
                              <p:par>
                                <p:cTn id="54" presetID="18" presetClass="entr" presetSubtype="6"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strips(downRight)">
                                      <p:cBhvr>
                                        <p:cTn id="56" dur="500"/>
                                        <p:tgtEl>
                                          <p:spTgt spid="30"/>
                                        </p:tgtEl>
                                      </p:cBhvr>
                                    </p:animEffect>
                                  </p:childTnLst>
                                </p:cTn>
                              </p:par>
                            </p:childTnLst>
                          </p:cTn>
                        </p:par>
                        <p:par>
                          <p:cTn id="57" fill="hold">
                            <p:stCondLst>
                              <p:cond delay="520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3" grpId="0" animBg="1"/>
      <p:bldP spid="24" grpId="0" animBg="1"/>
      <p:bldP spid="28" grpId="0" animBg="1"/>
      <p:bldP spid="29"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1659957" y="3281424"/>
            <a:ext cx="9085904" cy="2492990"/>
          </a:xfrm>
          <a:prstGeom prst="rect">
            <a:avLst/>
          </a:prstGeom>
          <a:noFill/>
        </p:spPr>
        <p:txBody>
          <a:bodyPr wrap="square" rtlCol="0">
            <a:spAutoFit/>
          </a:bodyPr>
          <a:lstStyle/>
          <a:p>
            <a:pPr>
              <a:lnSpc>
                <a:spcPct val="130000"/>
              </a:lnSpc>
            </a:pP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党章</a:t>
            </a:r>
            <a:r>
              <a:rPr lang="en-US" altLang="zh-CN"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sp>
        <p:nvSpPr>
          <p:cNvPr id="16" name="矩形 15"/>
          <p:cNvSpPr/>
          <p:nvPr/>
        </p:nvSpPr>
        <p:spPr>
          <a:xfrm>
            <a:off x="1138017" y="2406441"/>
            <a:ext cx="9984255" cy="3644812"/>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6"/>
          <p:cNvGrpSpPr/>
          <p:nvPr/>
        </p:nvGrpSpPr>
        <p:grpSpPr>
          <a:xfrm>
            <a:off x="1659957" y="1994850"/>
            <a:ext cx="9001987" cy="1009736"/>
            <a:chOff x="1386245" y="2546361"/>
            <a:chExt cx="9566638" cy="1009736"/>
          </a:xfrm>
        </p:grpSpPr>
        <p:sp>
          <p:nvSpPr>
            <p:cNvPr id="18" name="等腰三角形 7"/>
            <p:cNvSpPr/>
            <p:nvPr/>
          </p:nvSpPr>
          <p:spPr>
            <a:xfrm>
              <a:off x="10632492"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8"/>
            <p:cNvSpPr/>
            <p:nvPr/>
          </p:nvSpPr>
          <p:spPr>
            <a:xfrm>
              <a:off x="1386245" y="2546362"/>
              <a:ext cx="320391" cy="409965"/>
            </a:xfrm>
            <a:prstGeom prst="triangle">
              <a:avLst/>
            </a:prstGeom>
            <a:solidFill>
              <a:srgbClr val="7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梯形 19"/>
            <p:cNvSpPr/>
            <p:nvPr/>
          </p:nvSpPr>
          <p:spPr>
            <a:xfrm flipV="1">
              <a:off x="1546707" y="2546361"/>
              <a:ext cx="9245714" cy="1009736"/>
            </a:xfrm>
            <a:prstGeom prst="trapezoi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2078151" y="2180599"/>
            <a:ext cx="8108017" cy="646331"/>
          </a:xfrm>
          <a:prstGeom prst="rect">
            <a:avLst/>
          </a:prstGeom>
          <a:noFill/>
        </p:spPr>
        <p:txBody>
          <a:bodyPr wrap="square" rtlCol="0">
            <a:spAutoFit/>
          </a:body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各 项 工 作 基 本 方针</a:t>
            </a:r>
            <a:endParaRPr lang="zh-CN" altLang="en-US" sz="3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55"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strVal val="#ppt_w*0.70"/>
                                          </p:val>
                                        </p:tav>
                                        <p:tav tm="100000">
                                          <p:val>
                                            <p:strVal val="#ppt_w"/>
                                          </p:val>
                                        </p:tav>
                                      </p:tavLst>
                                    </p:anim>
                                    <p:anim calcmode="lin" valueType="num">
                                      <p:cBhvr>
                                        <p:cTn id="21" dur="500" fill="hold"/>
                                        <p:tgtEl>
                                          <p:spTgt spid="16"/>
                                        </p:tgtEl>
                                        <p:attrNameLst>
                                          <p:attrName>ppt_h</p:attrName>
                                        </p:attrNameLst>
                                      </p:cBhvr>
                                      <p:tavLst>
                                        <p:tav tm="0">
                                          <p:val>
                                            <p:strVal val="#ppt_h"/>
                                          </p:val>
                                        </p:tav>
                                        <p:tav tm="100000">
                                          <p:val>
                                            <p:strVal val="#ppt_h"/>
                                          </p:val>
                                        </p:tav>
                                      </p:tavLst>
                                    </p:anim>
                                    <p:animEffect transition="in" filter="fade">
                                      <p:cBhvr>
                                        <p:cTn id="22" dur="500"/>
                                        <p:tgtEl>
                                          <p:spTgt spid="16"/>
                                        </p:tgtEl>
                                      </p:cBhvr>
                                    </p:animEffect>
                                  </p:childTnLst>
                                </p:cTn>
                              </p:par>
                            </p:childTnLst>
                          </p:cTn>
                        </p:par>
                        <p:par>
                          <p:cTn id="23" fill="hold">
                            <p:stCondLst>
                              <p:cond delay="1700"/>
                            </p:stCondLst>
                            <p:childTnLst>
                              <p:par>
                                <p:cTn id="24" presetID="47"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p:stCondLst>
                              <p:cond delay="22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1"/>
                                        </p:tgtEl>
                                        <p:attrNameLst>
                                          <p:attrName>ppt_y</p:attrName>
                                        </p:attrNameLst>
                                      </p:cBhvr>
                                      <p:tavLst>
                                        <p:tav tm="0">
                                          <p:val>
                                            <p:strVal val="#ppt_y"/>
                                          </p:val>
                                        </p:tav>
                                        <p:tav tm="100000">
                                          <p:val>
                                            <p:strVal val="#ppt_y"/>
                                          </p:val>
                                        </p:tav>
                                      </p:tavLst>
                                    </p:anim>
                                    <p:anim calcmode="lin" valueType="num">
                                      <p:cBhvr>
                                        <p:cTn id="3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1"/>
                                        </p:tgtEl>
                                      </p:cBhvr>
                                    </p:animEffect>
                                  </p:childTnLst>
                                </p:cTn>
                              </p:par>
                            </p:childTnLst>
                          </p:cTn>
                        </p:par>
                        <p:par>
                          <p:cTn id="37" fill="hold">
                            <p:stCondLst>
                              <p:cond delay="335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5">
                                            <p:txEl>
                                              <p:pRg st="0" end="0"/>
                                            </p:txEl>
                                          </p:spTgt>
                                        </p:tgtEl>
                                        <p:attrNameLst>
                                          <p:attrName>style.visibility</p:attrName>
                                        </p:attrNameLst>
                                      </p:cBhvr>
                                      <p:to>
                                        <p:strVal val="visible"/>
                                      </p:to>
                                    </p:set>
                                    <p:anim calcmode="lin" valueType="num">
                                      <p:cBhvr>
                                        <p:cTn id="40" dur="500" fill="hold"/>
                                        <p:tgtEl>
                                          <p:spTgt spid="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5">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5">
                                            <p:txEl>
                                              <p:pRg st="0" end="0"/>
                                            </p:txEl>
                                          </p:spTgt>
                                        </p:tgtEl>
                                      </p:cBhvr>
                                    </p:animEffect>
                                  </p:childTnLst>
                                </p:cTn>
                              </p:par>
                            </p:childTnLst>
                          </p:cTn>
                        </p:par>
                        <p:par>
                          <p:cTn id="45" fill="hold">
                            <p:stCondLst>
                              <p:cond delay="14199"/>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uild="p"/>
      <p:bldP spid="16" grpId="0" animBg="1"/>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smtClean="0">
                <a:solidFill>
                  <a:schemeClr val="bg1"/>
                </a:solidFill>
                <a:latin typeface="微软雅黑" panose="020B0503020204020204" pitchFamily="34" charset="-122"/>
                <a:ea typeface="微软雅黑" panose="020B0503020204020204" pitchFamily="34" charset="-122"/>
                <a:cs typeface="+mn-ea"/>
                <a:sym typeface="+mn-lt"/>
              </a:rPr>
              <a:t>党章的总纲</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1" name="矩形 10"/>
          <p:cNvSpPr/>
          <p:nvPr/>
        </p:nvSpPr>
        <p:spPr>
          <a:xfrm>
            <a:off x="482702" y="3257617"/>
            <a:ext cx="5608523" cy="707886"/>
          </a:xfrm>
          <a:prstGeom prst="rect">
            <a:avLst/>
          </a:prstGeom>
        </p:spPr>
        <p:txBody>
          <a:bodyPr wrap="square">
            <a:spAutoFit/>
          </a:bodyPr>
          <a:lstStyle/>
          <a:p>
            <a:pPr algn="ctr"/>
            <a:r>
              <a:rPr lang="zh-CN" altLang="en-US" sz="2800" b="1" dirty="0" smtClean="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社会主义初级阶段 </a:t>
            </a:r>
            <a:r>
              <a:rPr lang="zh-CN" altLang="en-US" sz="4000" b="1" dirty="0" smtClean="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基本路线</a:t>
            </a:r>
            <a:endParaRPr lang="zh-CN" altLang="en-US" sz="54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2" name="矩形 11"/>
          <p:cNvSpPr/>
          <p:nvPr/>
        </p:nvSpPr>
        <p:spPr>
          <a:xfrm>
            <a:off x="578927" y="4217193"/>
            <a:ext cx="5416072" cy="1532727"/>
          </a:xfrm>
          <a:prstGeom prst="rect">
            <a:avLst/>
          </a:prstGeom>
          <a:noFill/>
        </p:spPr>
        <p:txBody>
          <a:bodyPr wrap="square" rtlCol="0">
            <a:spAutoFit/>
          </a:bodyPr>
          <a:lstStyle/>
          <a:p>
            <a:pPr algn="ctr">
              <a:lnSpc>
                <a:spcPct val="130000"/>
              </a:lnSpc>
            </a:pPr>
            <a:r>
              <a:rPr lang="zh-CN" altLang="en-US"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领导和团结全国各族人民，以经济建设为中心，坚持四项基本原则，坚持改革开放，自力更生，艰苦创业，为把我国建设成为富强民主文明和谐的社会主义现代化国家而奋斗。</a:t>
            </a:r>
          </a:p>
        </p:txBody>
      </p:sp>
      <p:sp>
        <p:nvSpPr>
          <p:cNvPr id="13" name="矩形 12"/>
          <p:cNvSpPr/>
          <p:nvPr/>
        </p:nvSpPr>
        <p:spPr>
          <a:xfrm>
            <a:off x="7570788" y="5268903"/>
            <a:ext cx="3359150" cy="40011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马克思列宁主义毛泽东思想</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570788" y="2597140"/>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社会主义道路</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7570788" y="3440103"/>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人民民主专政</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7570788" y="4308465"/>
            <a:ext cx="3359150" cy="400050"/>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fontAlgn="auto">
              <a:defRPr/>
            </a:pPr>
            <a:r>
              <a:rPr lang="zh-CN" altLang="en-US" sz="2000" b="1" noProof="1" smtClean="0">
                <a:solidFill>
                  <a:schemeClr val="bg1"/>
                </a:solidFill>
                <a:latin typeface="微软雅黑" panose="020B0503020204020204" pitchFamily="34" charset="-122"/>
                <a:ea typeface="微软雅黑" panose="020B0503020204020204" pitchFamily="34" charset="-122"/>
              </a:rPr>
              <a:t>中国共产党的领导</a:t>
            </a:r>
            <a:endParaRPr lang="zh-CN" altLang="en-US" sz="2000" b="1" noProof="1">
              <a:solidFill>
                <a:schemeClr val="bg1"/>
              </a:solidFill>
              <a:latin typeface="微软雅黑" panose="020B0503020204020204" pitchFamily="34" charset="-122"/>
              <a:ea typeface="微软雅黑" panose="020B0503020204020204" pitchFamily="34" charset="-122"/>
            </a:endParaRPr>
          </a:p>
        </p:txBody>
      </p:sp>
      <p:sp>
        <p:nvSpPr>
          <p:cNvPr id="17" name="TextBox 11"/>
          <p:cNvSpPr txBox="1"/>
          <p:nvPr/>
        </p:nvSpPr>
        <p:spPr>
          <a:xfrm>
            <a:off x="6091226" y="2484935"/>
            <a:ext cx="1311288" cy="584775"/>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smtClean="0">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18" name="TextBox 40"/>
          <p:cNvSpPr txBox="1"/>
          <p:nvPr/>
        </p:nvSpPr>
        <p:spPr>
          <a:xfrm>
            <a:off x="6097576" y="3336915"/>
            <a:ext cx="1311288" cy="584200"/>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19" name="TextBox 52"/>
          <p:cNvSpPr txBox="1"/>
          <p:nvPr/>
        </p:nvSpPr>
        <p:spPr>
          <a:xfrm>
            <a:off x="6127740" y="4213215"/>
            <a:ext cx="1311285" cy="584200"/>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sp>
        <p:nvSpPr>
          <p:cNvPr id="20" name="TextBox 58"/>
          <p:cNvSpPr txBox="1"/>
          <p:nvPr/>
        </p:nvSpPr>
        <p:spPr>
          <a:xfrm>
            <a:off x="6142026" y="5170984"/>
            <a:ext cx="1311288" cy="584775"/>
          </a:xfrm>
          <a:prstGeom prst="rect">
            <a:avLst/>
          </a:prstGeom>
          <a:noFill/>
          <a:effectLst>
            <a:outerShdw blurRad="50800" dist="38100" dir="2700000" algn="tl" rotWithShape="0">
              <a:prstClr val="black">
                <a:alpha val="40000"/>
              </a:prstClr>
            </a:outerShdw>
          </a:effectLst>
        </p:spPr>
        <p:txBody>
          <a:bodyPr vert="horz" wrap="square" anchor="ctr">
            <a:spAutoFit/>
          </a:bodyPr>
          <a:lstStyle/>
          <a:p>
            <a:pPr algn="ctr" fontAlgn="auto">
              <a:defRPr/>
            </a:pPr>
            <a:r>
              <a:rPr lang="zh-CN" altLang="en-US" sz="3200" b="1" noProof="1">
                <a:solidFill>
                  <a:srgbClr val="C00000"/>
                </a:solidFill>
                <a:latin typeface="微软雅黑" panose="020B0503020204020204" pitchFamily="34" charset="-122"/>
                <a:ea typeface="微软雅黑" panose="020B0503020204020204" pitchFamily="34" charset="-122"/>
              </a:rPr>
              <a:t>坚持</a:t>
            </a:r>
            <a:endParaRPr lang="zh-CN" altLang="en-US" sz="3600" b="1" noProof="1">
              <a:solidFill>
                <a:srgbClr val="C00000"/>
              </a:solidFill>
              <a:latin typeface="微软雅黑" panose="020B0503020204020204" pitchFamily="34" charset="-122"/>
              <a:ea typeface="微软雅黑" panose="020B0503020204020204" pitchFamily="34" charset="-122"/>
            </a:endParaRPr>
          </a:p>
        </p:txBody>
      </p:sp>
      <p:grpSp>
        <p:nvGrpSpPr>
          <p:cNvPr id="25" name="组合 5"/>
          <p:cNvGrpSpPr/>
          <p:nvPr/>
        </p:nvGrpSpPr>
        <p:grpSpPr>
          <a:xfrm>
            <a:off x="966949" y="1531039"/>
            <a:ext cx="4776625" cy="1538671"/>
            <a:chOff x="-159197" y="1456594"/>
            <a:chExt cx="4776625" cy="1538671"/>
          </a:xfrm>
        </p:grpSpPr>
        <p:sp>
          <p:nvSpPr>
            <p:cNvPr id="27" name="圆角矩形 26"/>
            <p:cNvSpPr/>
            <p:nvPr/>
          </p:nvSpPr>
          <p:spPr>
            <a:xfrm>
              <a:off x="-159197" y="1456594"/>
              <a:ext cx="4776625" cy="153867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标题 1"/>
            <p:cNvSpPr txBox="1"/>
            <p:nvPr/>
          </p:nvSpPr>
          <p:spPr>
            <a:xfrm>
              <a:off x="109602" y="1571923"/>
              <a:ext cx="4239026" cy="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4000" b="1" kern="0" dirty="0" smtClean="0">
                  <a:solidFill>
                    <a:schemeClr val="bg1"/>
                  </a:solidFill>
                  <a:latin typeface="Arial" panose="020B0604020202020204" pitchFamily="34" charset="0"/>
                  <a:sym typeface="Arial" panose="020B0604020202020204" pitchFamily="34" charset="0"/>
                </a:rPr>
                <a:t>坚持四</a:t>
              </a:r>
              <a:r>
                <a:rPr lang="zh-CN" altLang="en-US" sz="4000" b="1" kern="0" smtClean="0">
                  <a:solidFill>
                    <a:schemeClr val="bg1"/>
                  </a:solidFill>
                  <a:latin typeface="Arial" panose="020B0604020202020204" pitchFamily="34" charset="0"/>
                  <a:sym typeface="Arial" panose="020B0604020202020204" pitchFamily="34" charset="0"/>
                </a:rPr>
                <a:t>项基本原则</a:t>
              </a:r>
              <a:endParaRPr lang="zh-CN" altLang="en-US" sz="4000" b="1" kern="0" dirty="0">
                <a:solidFill>
                  <a:schemeClr val="bg1"/>
                </a:solidFill>
                <a:latin typeface="Arial" panose="020B0604020202020204" pitchFamily="34" charset="0"/>
                <a:sym typeface="Arial" panose="020B0604020202020204" pitchFamily="34" charset="0"/>
              </a:endParaRPr>
            </a:p>
          </p:txBody>
        </p:sp>
      </p:grpSp>
      <p:sp>
        <p:nvSpPr>
          <p:cNvPr id="29" name="标题 1"/>
          <p:cNvSpPr txBox="1"/>
          <p:nvPr/>
        </p:nvSpPr>
        <p:spPr>
          <a:xfrm>
            <a:off x="1690029" y="2313966"/>
            <a:ext cx="3193868" cy="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4000" b="1" kern="0" dirty="0" smtClean="0">
                <a:solidFill>
                  <a:schemeClr val="bg1"/>
                </a:solidFill>
                <a:latin typeface="Arial" panose="020B0604020202020204" pitchFamily="34" charset="0"/>
                <a:sym typeface="Arial" panose="020B0604020202020204" pitchFamily="34" charset="0"/>
              </a:rPr>
              <a:t>坚持改革开放</a:t>
            </a:r>
            <a:endParaRPr lang="zh-CN" altLang="en-US" sz="4000" b="1" kern="0" dirty="0">
              <a:solidFill>
                <a:schemeClr val="bg1"/>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1" presetClass="entr" presetSubtype="0" fill="hold" grpId="0" nodeType="afterEffect">
                                  <p:stCondLst>
                                    <p:cond delay="0"/>
                                  </p:stCondLst>
                                  <p:iterate type="lt">
                                    <p:tmAbs val="250"/>
                                  </p:iterate>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4449"/>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750"/>
                                        <p:tgtEl>
                                          <p:spTgt spid="12"/>
                                        </p:tgtEl>
                                      </p:cBhvr>
                                    </p:animEffect>
                                  </p:childTnLst>
                                </p:cTn>
                              </p:par>
                            </p:childTnLst>
                          </p:cTn>
                        </p:par>
                        <p:par>
                          <p:cTn id="24" fill="hold">
                            <p:stCondLst>
                              <p:cond delay="5449"/>
                            </p:stCondLst>
                            <p:childTnLst>
                              <p:par>
                                <p:cTn id="25" presetID="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500" fill="hold"/>
                                        <p:tgtEl>
                                          <p:spTgt spid="17"/>
                                        </p:tgtEl>
                                        <p:attrNameLst>
                                          <p:attrName>ppt_x</p:attrName>
                                        </p:attrNameLst>
                                      </p:cBhvr>
                                      <p:tavLst>
                                        <p:tav tm="0">
                                          <p:val>
                                            <p:strVal val="0-#ppt_w/2"/>
                                          </p:val>
                                        </p:tav>
                                        <p:tav tm="100000">
                                          <p:val>
                                            <p:strVal val="#ppt_x"/>
                                          </p:val>
                                        </p:tav>
                                      </p:tavLst>
                                    </p:anim>
                                    <p:anim calcmode="lin" valueType="num">
                                      <p:cBhvr>
                                        <p:cTn id="28" dur="1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500" fill="hold"/>
                                        <p:tgtEl>
                                          <p:spTgt spid="14"/>
                                        </p:tgtEl>
                                        <p:attrNameLst>
                                          <p:attrName>ppt_x</p:attrName>
                                        </p:attrNameLst>
                                      </p:cBhvr>
                                      <p:tavLst>
                                        <p:tav tm="0">
                                          <p:val>
                                            <p:strVal val="1+#ppt_w/2"/>
                                          </p:val>
                                        </p:tav>
                                        <p:tav tm="100000">
                                          <p:val>
                                            <p:strVal val="#ppt_x"/>
                                          </p:val>
                                        </p:tav>
                                      </p:tavLst>
                                    </p:anim>
                                    <p:anim calcmode="lin" valueType="num">
                                      <p:cBhvr>
                                        <p:cTn id="32" dur="1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6949"/>
                            </p:stCondLst>
                            <p:childTnLst>
                              <p:par>
                                <p:cTn id="34" presetID="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500" fill="hold"/>
                                        <p:tgtEl>
                                          <p:spTgt spid="18"/>
                                        </p:tgtEl>
                                        <p:attrNameLst>
                                          <p:attrName>ppt_x</p:attrName>
                                        </p:attrNameLst>
                                      </p:cBhvr>
                                      <p:tavLst>
                                        <p:tav tm="0">
                                          <p:val>
                                            <p:strVal val="0-#ppt_w/2"/>
                                          </p:val>
                                        </p:tav>
                                        <p:tav tm="100000">
                                          <p:val>
                                            <p:strVal val="#ppt_x"/>
                                          </p:val>
                                        </p:tav>
                                      </p:tavLst>
                                    </p:anim>
                                    <p:anim calcmode="lin" valueType="num">
                                      <p:cBhvr>
                                        <p:cTn id="37" dur="1500" fill="hold"/>
                                        <p:tgtEl>
                                          <p:spTgt spid="18"/>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500" fill="hold"/>
                                        <p:tgtEl>
                                          <p:spTgt spid="15"/>
                                        </p:tgtEl>
                                        <p:attrNameLst>
                                          <p:attrName>ppt_x</p:attrName>
                                        </p:attrNameLst>
                                      </p:cBhvr>
                                      <p:tavLst>
                                        <p:tav tm="0">
                                          <p:val>
                                            <p:strVal val="1+#ppt_w/2"/>
                                          </p:val>
                                        </p:tav>
                                        <p:tav tm="100000">
                                          <p:val>
                                            <p:strVal val="#ppt_x"/>
                                          </p:val>
                                        </p:tav>
                                      </p:tavLst>
                                    </p:anim>
                                    <p:anim calcmode="lin" valueType="num">
                                      <p:cBhvr>
                                        <p:cTn id="41" dur="1500" fill="hold"/>
                                        <p:tgtEl>
                                          <p:spTgt spid="15"/>
                                        </p:tgtEl>
                                        <p:attrNameLst>
                                          <p:attrName>ppt_y</p:attrName>
                                        </p:attrNameLst>
                                      </p:cBhvr>
                                      <p:tavLst>
                                        <p:tav tm="0">
                                          <p:val>
                                            <p:strVal val="#ppt_y"/>
                                          </p:val>
                                        </p:tav>
                                        <p:tav tm="100000">
                                          <p:val>
                                            <p:strVal val="#ppt_y"/>
                                          </p:val>
                                        </p:tav>
                                      </p:tavLst>
                                    </p:anim>
                                  </p:childTnLst>
                                </p:cTn>
                              </p:par>
                            </p:childTnLst>
                          </p:cTn>
                        </p:par>
                        <p:par>
                          <p:cTn id="42" fill="hold">
                            <p:stCondLst>
                              <p:cond delay="8449"/>
                            </p:stCondLst>
                            <p:childTnLst>
                              <p:par>
                                <p:cTn id="43" presetID="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500" fill="hold"/>
                                        <p:tgtEl>
                                          <p:spTgt spid="19"/>
                                        </p:tgtEl>
                                        <p:attrNameLst>
                                          <p:attrName>ppt_x</p:attrName>
                                        </p:attrNameLst>
                                      </p:cBhvr>
                                      <p:tavLst>
                                        <p:tav tm="0">
                                          <p:val>
                                            <p:strVal val="0-#ppt_w/2"/>
                                          </p:val>
                                        </p:tav>
                                        <p:tav tm="100000">
                                          <p:val>
                                            <p:strVal val="#ppt_x"/>
                                          </p:val>
                                        </p:tav>
                                      </p:tavLst>
                                    </p:anim>
                                    <p:anim calcmode="lin" valueType="num">
                                      <p:cBhvr>
                                        <p:cTn id="46" dur="1500" fill="hold"/>
                                        <p:tgtEl>
                                          <p:spTgt spid="19"/>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500" fill="hold"/>
                                        <p:tgtEl>
                                          <p:spTgt spid="16"/>
                                        </p:tgtEl>
                                        <p:attrNameLst>
                                          <p:attrName>ppt_x</p:attrName>
                                        </p:attrNameLst>
                                      </p:cBhvr>
                                      <p:tavLst>
                                        <p:tav tm="0">
                                          <p:val>
                                            <p:strVal val="1+#ppt_w/2"/>
                                          </p:val>
                                        </p:tav>
                                        <p:tav tm="100000">
                                          <p:val>
                                            <p:strVal val="#ppt_x"/>
                                          </p:val>
                                        </p:tav>
                                      </p:tavLst>
                                    </p:anim>
                                    <p:anim calcmode="lin" valueType="num">
                                      <p:cBhvr>
                                        <p:cTn id="50" dur="1500" fill="hold"/>
                                        <p:tgtEl>
                                          <p:spTgt spid="16"/>
                                        </p:tgtEl>
                                        <p:attrNameLst>
                                          <p:attrName>ppt_y</p:attrName>
                                        </p:attrNameLst>
                                      </p:cBhvr>
                                      <p:tavLst>
                                        <p:tav tm="0">
                                          <p:val>
                                            <p:strVal val="#ppt_y"/>
                                          </p:val>
                                        </p:tav>
                                        <p:tav tm="100000">
                                          <p:val>
                                            <p:strVal val="#ppt_y"/>
                                          </p:val>
                                        </p:tav>
                                      </p:tavLst>
                                    </p:anim>
                                  </p:childTnLst>
                                </p:cTn>
                              </p:par>
                            </p:childTnLst>
                          </p:cTn>
                        </p:par>
                        <p:par>
                          <p:cTn id="51" fill="hold">
                            <p:stCondLst>
                              <p:cond delay="9949"/>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500" fill="hold"/>
                                        <p:tgtEl>
                                          <p:spTgt spid="20"/>
                                        </p:tgtEl>
                                        <p:attrNameLst>
                                          <p:attrName>ppt_x</p:attrName>
                                        </p:attrNameLst>
                                      </p:cBhvr>
                                      <p:tavLst>
                                        <p:tav tm="0">
                                          <p:val>
                                            <p:strVal val="0-#ppt_w/2"/>
                                          </p:val>
                                        </p:tav>
                                        <p:tav tm="100000">
                                          <p:val>
                                            <p:strVal val="#ppt_x"/>
                                          </p:val>
                                        </p:tav>
                                      </p:tavLst>
                                    </p:anim>
                                    <p:anim calcmode="lin" valueType="num">
                                      <p:cBhvr>
                                        <p:cTn id="55" dur="1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1500" fill="hold"/>
                                        <p:tgtEl>
                                          <p:spTgt spid="13"/>
                                        </p:tgtEl>
                                        <p:attrNameLst>
                                          <p:attrName>ppt_x</p:attrName>
                                        </p:attrNameLst>
                                      </p:cBhvr>
                                      <p:tavLst>
                                        <p:tav tm="0">
                                          <p:val>
                                            <p:strVal val="1+#ppt_w/2"/>
                                          </p:val>
                                        </p:tav>
                                        <p:tav tm="100000">
                                          <p:val>
                                            <p:strVal val="#ppt_x"/>
                                          </p:val>
                                        </p:tav>
                                      </p:tavLst>
                                    </p:anim>
                                    <p:anim calcmode="lin" valueType="num">
                                      <p:cBhvr>
                                        <p:cTn id="59"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animBg="1"/>
      <p:bldP spid="14" grpId="0" animBg="1"/>
      <p:bldP spid="15" grpId="0" animBg="1"/>
      <p:bldP spid="16" grpId="0" animBg="1"/>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第五章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党章的条文</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26"/>
          <p:cNvSpPr txBox="1"/>
          <p:nvPr/>
        </p:nvSpPr>
        <p:spPr>
          <a:xfrm>
            <a:off x="1209308" y="3193440"/>
            <a:ext cx="2048061" cy="913327"/>
          </a:xfrm>
          <a:prstGeom prst="rect">
            <a:avLst/>
          </a:prstGeom>
          <a:noFill/>
        </p:spPr>
        <p:txBody>
          <a:bodyPr vert="horz" wrap="none" rtlCol="0">
            <a:spAutoFit/>
          </a:bodyPr>
          <a:lstStyle/>
          <a:p>
            <a:pPr algn="l"/>
            <a:r>
              <a:rPr lang="zh-CN" altLang="en-US" sz="5335" b="1" spc="756" dirty="0" smtClean="0">
                <a:solidFill>
                  <a:srgbClr val="C00000"/>
                </a:solidFill>
                <a:latin typeface="微软雅黑" panose="020B0503020204020204" pitchFamily="34" charset="-122"/>
                <a:ea typeface="微软雅黑" panose="020B0503020204020204" pitchFamily="34" charset="-122"/>
                <a:cs typeface="+mn-ea"/>
                <a:sym typeface="+mn-lt"/>
              </a:rPr>
              <a:t>前 言</a:t>
            </a:r>
            <a:endParaRPr lang="zh-CN" altLang="en-US" sz="5335" b="1" spc="756"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37" name="Freeform 29"/>
          <p:cNvSpPr/>
          <p:nvPr/>
        </p:nvSpPr>
        <p:spPr bwMode="auto">
          <a:xfrm>
            <a:off x="1209308" y="788430"/>
            <a:ext cx="2245998" cy="2007014"/>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cs typeface="+mn-ea"/>
              <a:sym typeface="+mn-lt"/>
            </a:endParaRPr>
          </a:p>
        </p:txBody>
      </p:sp>
      <p:sp>
        <p:nvSpPr>
          <p:cNvPr id="40" name="文本框 39"/>
          <p:cNvSpPr txBox="1"/>
          <p:nvPr/>
        </p:nvSpPr>
        <p:spPr>
          <a:xfrm>
            <a:off x="3630118" y="1342352"/>
            <a:ext cx="6401388" cy="3323987"/>
          </a:xfrm>
          <a:prstGeom prst="rect">
            <a:avLst/>
          </a:prstGeom>
          <a:noFill/>
        </p:spPr>
        <p:txBody>
          <a:bodyPr wrap="square" rtlCol="0">
            <a:spAutoFit/>
          </a:bodyPr>
          <a:lstStyle>
            <a:defPPr>
              <a:defRPr lang="zh-CN"/>
            </a:defPPr>
            <a:lvl1pPr algn="ctr">
              <a:defRPr sz="3200" spc="300">
                <a:gradFill>
                  <a:gsLst>
                    <a:gs pos="0">
                      <a:srgbClr val="FDF2BB"/>
                    </a:gs>
                    <a:gs pos="41000">
                      <a:srgbClr val="FDF28B"/>
                    </a:gs>
                    <a:gs pos="100000">
                      <a:srgbClr val="DEB846"/>
                    </a:gs>
                  </a:gsLst>
                  <a:lin ang="2700000" scaled="0"/>
                </a:gradFill>
                <a:effectLst>
                  <a:outerShdw blurRad="76200" dist="63500" dir="5400000" algn="t" rotWithShape="0">
                    <a:schemeClr val="accent1">
                      <a:lumMod val="50000"/>
                      <a:alpha val="90000"/>
                    </a:schemeClr>
                  </a:outerShdw>
                </a:effectLst>
                <a:latin typeface="方正兰亭粗黑_GBK" panose="02000000000000000000" pitchFamily="2" charset="-122"/>
                <a:ea typeface="方正兰亭粗黑_GBK" panose="02000000000000000000" pitchFamily="2" charset="-122"/>
              </a:defRPr>
            </a:lvl1pPr>
          </a:lstStyle>
          <a:p>
            <a:pPr algn="l">
              <a:lnSpc>
                <a:spcPct val="150000"/>
              </a:lnSpc>
            </a:pPr>
            <a:r>
              <a:rPr lang="zh-CN" altLang="en-US" sz="2800" spc="0"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lt"/>
              </a:rPr>
              <a:t>认真学习党章、严格遵守党章，是加强党的建设的一项基础性经常性工作，也是全党同志的应尽义务和庄严责任，对强化全党党章意识，增强党的创造力、凝聚力、战斗力具有极为重要的作用。</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4377601" y="1523905"/>
            <a:ext cx="3436797" cy="584775"/>
            <a:chOff x="4457913" y="1733247"/>
            <a:chExt cx="3436797" cy="584775"/>
          </a:xfrm>
          <a:solidFill>
            <a:srgbClr val="C00000"/>
          </a:solidFill>
        </p:grpSpPr>
        <p:sp>
          <p:nvSpPr>
            <p:cNvPr id="3" name="矩形: 圆角 4"/>
            <p:cNvSpPr/>
            <p:nvPr/>
          </p:nvSpPr>
          <p:spPr>
            <a:xfrm>
              <a:off x="4457913" y="1733247"/>
              <a:ext cx="3436797" cy="584775"/>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4" name="矩形 3"/>
            <p:cNvSpPr/>
            <p:nvPr/>
          </p:nvSpPr>
          <p:spPr>
            <a:xfrm>
              <a:off x="5318041" y="1764024"/>
              <a:ext cx="1716541" cy="523220"/>
            </a:xfrm>
            <a:prstGeom prst="rect">
              <a:avLst/>
            </a:prstGeom>
            <a:noFill/>
          </p:spPr>
          <p:txBody>
            <a:bodyPr wrap="square">
              <a:spAutoFit/>
            </a:bodyPr>
            <a:lstStyle/>
            <a:p>
              <a:pPr algn="ctr"/>
              <a:r>
                <a:rPr lang="zh-CN" altLang="en-US" sz="2800" b="1" spc="600" dirty="0" smtClean="0">
                  <a:solidFill>
                    <a:schemeClr val="bg1"/>
                  </a:solidFill>
                  <a:latin typeface="inherit"/>
                  <a:ea typeface="微软雅黑" panose="020B0503020204020204" pitchFamily="34" charset="-122"/>
                </a:rPr>
                <a:t>章 程</a:t>
              </a:r>
              <a:endParaRPr lang="zh-CN" altLang="en-US" sz="2800" b="1" spc="600" dirty="0">
                <a:solidFill>
                  <a:schemeClr val="bg1"/>
                </a:solidFill>
                <a:latin typeface="inherit"/>
                <a:ea typeface="微软雅黑" panose="020B0503020204020204" pitchFamily="34" charset="-122"/>
              </a:endParaRPr>
            </a:p>
          </p:txBody>
        </p:sp>
      </p:grpSp>
      <p:grpSp>
        <p:nvGrpSpPr>
          <p:cNvPr id="5" name="组合 20"/>
          <p:cNvGrpSpPr/>
          <p:nvPr/>
        </p:nvGrpSpPr>
        <p:grpSpPr>
          <a:xfrm>
            <a:off x="334963" y="2657226"/>
            <a:ext cx="2085562" cy="762941"/>
            <a:chOff x="334963" y="2370671"/>
            <a:chExt cx="2085562" cy="762941"/>
          </a:xfrm>
          <a:solidFill>
            <a:srgbClr val="C00000"/>
          </a:solidFill>
        </p:grpSpPr>
        <p:sp>
          <p:nvSpPr>
            <p:cNvPr id="6" name="矩形: 圆角 4"/>
            <p:cNvSpPr/>
            <p:nvPr/>
          </p:nvSpPr>
          <p:spPr>
            <a:xfrm>
              <a:off x="334963" y="2370671"/>
              <a:ext cx="208556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矩形 6"/>
            <p:cNvSpPr/>
            <p:nvPr/>
          </p:nvSpPr>
          <p:spPr>
            <a:xfrm>
              <a:off x="451440" y="2567475"/>
              <a:ext cx="1852608" cy="369332"/>
            </a:xfrm>
            <a:prstGeom prst="rect">
              <a:avLst/>
            </a:prstGeom>
            <a:noFill/>
          </p:spPr>
          <p:txBody>
            <a:bodyPr wrap="square">
              <a:spAutoFit/>
            </a:bodyPr>
            <a:lstStyle/>
            <a:p>
              <a:pPr algn="ctr"/>
              <a:r>
                <a:rPr lang="zh-CN" altLang="en-US" b="1" dirty="0">
                  <a:solidFill>
                    <a:schemeClr val="bg1"/>
                  </a:solidFill>
                  <a:latin typeface="inherit"/>
                  <a:ea typeface="微软雅黑" panose="020B0503020204020204" pitchFamily="34" charset="-122"/>
                </a:rPr>
                <a:t>党员和党的干部</a:t>
              </a:r>
            </a:p>
          </p:txBody>
        </p:sp>
      </p:grpSp>
      <p:grpSp>
        <p:nvGrpSpPr>
          <p:cNvPr id="8" name="组合 19"/>
          <p:cNvGrpSpPr/>
          <p:nvPr/>
        </p:nvGrpSpPr>
        <p:grpSpPr>
          <a:xfrm>
            <a:off x="2606945" y="2657226"/>
            <a:ext cx="1852608" cy="762941"/>
            <a:chOff x="2496299" y="2370671"/>
            <a:chExt cx="1852608" cy="762941"/>
          </a:xfrm>
          <a:solidFill>
            <a:srgbClr val="C00000"/>
          </a:solidFill>
        </p:grpSpPr>
        <p:sp>
          <p:nvSpPr>
            <p:cNvPr id="9" name="矩形: 圆角 4"/>
            <p:cNvSpPr/>
            <p:nvPr/>
          </p:nvSpPr>
          <p:spPr>
            <a:xfrm>
              <a:off x="2513750" y="2370671"/>
              <a:ext cx="1791618"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0" name="矩形 9"/>
            <p:cNvSpPr/>
            <p:nvPr/>
          </p:nvSpPr>
          <p:spPr>
            <a:xfrm>
              <a:off x="2496299" y="2567475"/>
              <a:ext cx="1852608" cy="369332"/>
            </a:xfrm>
            <a:prstGeom prst="rect">
              <a:avLst/>
            </a:prstGeom>
            <a:noFill/>
          </p:spPr>
          <p:txBody>
            <a:bodyPr wrap="square">
              <a:spAutoFit/>
            </a:bodyPr>
            <a:lstStyle/>
            <a:p>
              <a:pPr algn="ctr"/>
              <a:r>
                <a:rPr lang="zh-CN" altLang="en-US" b="1" dirty="0">
                  <a:solidFill>
                    <a:schemeClr val="bg1"/>
                  </a:solidFill>
                  <a:latin typeface="inherit"/>
                  <a:ea typeface="微软雅黑" panose="020B0503020204020204" pitchFamily="34" charset="-122"/>
                </a:rPr>
                <a:t>党的组织制度</a:t>
              </a:r>
            </a:p>
          </p:txBody>
        </p:sp>
      </p:grpSp>
      <p:grpSp>
        <p:nvGrpSpPr>
          <p:cNvPr id="11" name="组合 16"/>
          <p:cNvGrpSpPr/>
          <p:nvPr/>
        </p:nvGrpSpPr>
        <p:grpSpPr>
          <a:xfrm>
            <a:off x="4645973" y="2657226"/>
            <a:ext cx="3057832" cy="762941"/>
            <a:chOff x="4622614" y="2370671"/>
            <a:chExt cx="3057832" cy="762941"/>
          </a:xfrm>
          <a:solidFill>
            <a:srgbClr val="C00000"/>
          </a:solidFill>
        </p:grpSpPr>
        <p:sp>
          <p:nvSpPr>
            <p:cNvPr id="12" name="矩形: 圆角 4"/>
            <p:cNvSpPr/>
            <p:nvPr/>
          </p:nvSpPr>
          <p:spPr>
            <a:xfrm>
              <a:off x="4622614" y="2370671"/>
              <a:ext cx="305783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3" name="矩形 12"/>
            <p:cNvSpPr/>
            <p:nvPr/>
          </p:nvSpPr>
          <p:spPr>
            <a:xfrm>
              <a:off x="5225226" y="2567475"/>
              <a:ext cx="1852608" cy="369332"/>
            </a:xfrm>
            <a:prstGeom prst="rect">
              <a:avLst/>
            </a:prstGeom>
            <a:grpFill/>
          </p:spPr>
          <p:txBody>
            <a:bodyPr wrap="square">
              <a:spAutoFit/>
            </a:bodyPr>
            <a:lstStyle/>
            <a:p>
              <a:pPr algn="ctr"/>
              <a:r>
                <a:rPr lang="zh-CN" altLang="en-US" b="1" dirty="0">
                  <a:solidFill>
                    <a:schemeClr val="bg1"/>
                  </a:solidFill>
                  <a:latin typeface="inherit"/>
                  <a:ea typeface="微软雅黑" panose="020B0503020204020204" pitchFamily="34" charset="-122"/>
                </a:rPr>
                <a:t>党的组织体系</a:t>
              </a:r>
            </a:p>
          </p:txBody>
        </p:sp>
      </p:grpSp>
      <p:grpSp>
        <p:nvGrpSpPr>
          <p:cNvPr id="14" name="组合 17"/>
          <p:cNvGrpSpPr/>
          <p:nvPr/>
        </p:nvGrpSpPr>
        <p:grpSpPr>
          <a:xfrm>
            <a:off x="7890225" y="2657226"/>
            <a:ext cx="2085562" cy="775616"/>
            <a:chOff x="7595224" y="2370671"/>
            <a:chExt cx="2085562" cy="775616"/>
          </a:xfrm>
          <a:solidFill>
            <a:srgbClr val="C00000"/>
          </a:solidFill>
        </p:grpSpPr>
        <p:sp>
          <p:nvSpPr>
            <p:cNvPr id="15" name="矩形: 圆角 4"/>
            <p:cNvSpPr/>
            <p:nvPr/>
          </p:nvSpPr>
          <p:spPr>
            <a:xfrm>
              <a:off x="7595224" y="2370671"/>
              <a:ext cx="2085562"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6" name="矩形 15"/>
            <p:cNvSpPr/>
            <p:nvPr/>
          </p:nvSpPr>
          <p:spPr>
            <a:xfrm>
              <a:off x="7711701" y="2389157"/>
              <a:ext cx="1852608" cy="757130"/>
            </a:xfrm>
            <a:prstGeom prst="rect">
              <a:avLst/>
            </a:prstGeom>
            <a:noFill/>
          </p:spPr>
          <p:txBody>
            <a:bodyPr wrap="square">
              <a:spAutoFit/>
            </a:bodyPr>
            <a:lstStyle/>
            <a:p>
              <a:pPr algn="ctr">
                <a:lnSpc>
                  <a:spcPct val="120000"/>
                </a:lnSpc>
              </a:pPr>
              <a:r>
                <a:rPr lang="zh-CN" altLang="en-US" b="1" dirty="0">
                  <a:solidFill>
                    <a:schemeClr val="bg1"/>
                  </a:solidFill>
                  <a:latin typeface="inherit"/>
                  <a:ea typeface="微软雅黑" panose="020B0503020204020204" pitchFamily="34" charset="-122"/>
                </a:rPr>
                <a:t>党的纪律和纪律检查机关</a:t>
              </a:r>
            </a:p>
          </p:txBody>
        </p:sp>
      </p:grpSp>
      <p:grpSp>
        <p:nvGrpSpPr>
          <p:cNvPr id="17" name="组合 18"/>
          <p:cNvGrpSpPr/>
          <p:nvPr/>
        </p:nvGrpSpPr>
        <p:grpSpPr>
          <a:xfrm>
            <a:off x="10162208" y="2657226"/>
            <a:ext cx="1694830" cy="762941"/>
            <a:chOff x="9761310" y="2370671"/>
            <a:chExt cx="1694830" cy="762941"/>
          </a:xfrm>
          <a:solidFill>
            <a:srgbClr val="C00000"/>
          </a:solidFill>
        </p:grpSpPr>
        <p:sp>
          <p:nvSpPr>
            <p:cNvPr id="18" name="矩形: 圆角 4"/>
            <p:cNvSpPr/>
            <p:nvPr/>
          </p:nvSpPr>
          <p:spPr>
            <a:xfrm>
              <a:off x="9761310" y="2370671"/>
              <a:ext cx="1694830" cy="762941"/>
            </a:xfrm>
            <a:prstGeom prst="roundRect">
              <a:avLst>
                <a:gd name="adj" fmla="val 1944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19" name="矩形 18"/>
            <p:cNvSpPr/>
            <p:nvPr/>
          </p:nvSpPr>
          <p:spPr>
            <a:xfrm>
              <a:off x="9959411" y="2567475"/>
              <a:ext cx="1298629" cy="369332"/>
            </a:xfrm>
            <a:prstGeom prst="rect">
              <a:avLst/>
            </a:prstGeom>
            <a:grpFill/>
          </p:spPr>
          <p:txBody>
            <a:bodyPr wrap="square">
              <a:spAutoFit/>
            </a:bodyPr>
            <a:lstStyle/>
            <a:p>
              <a:pPr algn="ctr"/>
              <a:r>
                <a:rPr lang="zh-CN" altLang="en-US" b="1" dirty="0">
                  <a:solidFill>
                    <a:schemeClr val="bg1"/>
                  </a:solidFill>
                  <a:latin typeface="inherit"/>
                  <a:ea typeface="微软雅黑" panose="020B0503020204020204" pitchFamily="34" charset="-122"/>
                </a:rPr>
                <a:t>其他</a:t>
              </a:r>
            </a:p>
          </p:txBody>
        </p:sp>
      </p:grpSp>
      <p:grpSp>
        <p:nvGrpSpPr>
          <p:cNvPr id="20" name="组合 1"/>
          <p:cNvGrpSpPr/>
          <p:nvPr/>
        </p:nvGrpSpPr>
        <p:grpSpPr>
          <a:xfrm>
            <a:off x="1377744" y="2077902"/>
            <a:ext cx="9632857" cy="576000"/>
            <a:chOff x="1377744" y="1725259"/>
            <a:chExt cx="9632857" cy="576000"/>
          </a:xfrm>
          <a:solidFill>
            <a:srgbClr val="C00000"/>
          </a:solidFill>
        </p:grpSpPr>
        <p:sp>
          <p:nvSpPr>
            <p:cNvPr id="21" name="任意多边形: 形状 104"/>
            <p:cNvSpPr/>
            <p:nvPr/>
          </p:nvSpPr>
          <p:spPr>
            <a:xfrm>
              <a:off x="6095999" y="1725259"/>
              <a:ext cx="0" cy="576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任意多边形: 形状 103"/>
            <p:cNvSpPr/>
            <p:nvPr/>
          </p:nvSpPr>
          <p:spPr>
            <a:xfrm>
              <a:off x="1398601" y="2013259"/>
              <a:ext cx="961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任意多边形: 形状 93"/>
            <p:cNvSpPr/>
            <p:nvPr/>
          </p:nvSpPr>
          <p:spPr>
            <a:xfrm>
              <a:off x="11009623"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4" name="任意多边形: 形状 93"/>
            <p:cNvSpPr/>
            <p:nvPr/>
          </p:nvSpPr>
          <p:spPr>
            <a:xfrm>
              <a:off x="1377744"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任意多边形: 形状 93"/>
            <p:cNvSpPr/>
            <p:nvPr/>
          </p:nvSpPr>
          <p:spPr>
            <a:xfrm>
              <a:off x="3533249"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任意多边形: 形状 93"/>
            <p:cNvSpPr/>
            <p:nvPr/>
          </p:nvSpPr>
          <p:spPr>
            <a:xfrm>
              <a:off x="8933006" y="2008651"/>
              <a:ext cx="0" cy="292608"/>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7" name="组合 24"/>
          <p:cNvGrpSpPr/>
          <p:nvPr/>
        </p:nvGrpSpPr>
        <p:grpSpPr>
          <a:xfrm>
            <a:off x="974002" y="3366195"/>
            <a:ext cx="807485" cy="677600"/>
            <a:chOff x="974002" y="2978040"/>
            <a:chExt cx="807485" cy="677600"/>
          </a:xfrm>
          <a:solidFill>
            <a:srgbClr val="C00000"/>
          </a:solidFill>
        </p:grpSpPr>
        <p:sp>
          <p:nvSpPr>
            <p:cNvPr id="28"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0" name="组合 23"/>
            <p:cNvGrpSpPr/>
            <p:nvPr/>
          </p:nvGrpSpPr>
          <p:grpSpPr>
            <a:xfrm>
              <a:off x="974002" y="3367640"/>
              <a:ext cx="807485" cy="288000"/>
              <a:chOff x="897116" y="3367640"/>
              <a:chExt cx="807485" cy="288000"/>
            </a:xfrm>
            <a:grpFill/>
          </p:grpSpPr>
          <p:sp>
            <p:nvSpPr>
              <p:cNvPr id="31"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sp>
        <p:nvSpPr>
          <p:cNvPr id="33" name="任意多边形: 形状 104"/>
          <p:cNvSpPr/>
          <p:nvPr/>
        </p:nvSpPr>
        <p:spPr>
          <a:xfrm>
            <a:off x="3533249" y="3366195"/>
            <a:ext cx="0" cy="68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no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4" name="组合 179"/>
          <p:cNvGrpSpPr/>
          <p:nvPr/>
        </p:nvGrpSpPr>
        <p:grpSpPr>
          <a:xfrm>
            <a:off x="8529264" y="3366195"/>
            <a:ext cx="807485" cy="677600"/>
            <a:chOff x="974002" y="2978040"/>
            <a:chExt cx="807485" cy="677600"/>
          </a:xfrm>
          <a:solidFill>
            <a:srgbClr val="C00000"/>
          </a:solidFill>
        </p:grpSpPr>
        <p:sp>
          <p:nvSpPr>
            <p:cNvPr id="35"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6"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37" name="组合 182"/>
            <p:cNvGrpSpPr/>
            <p:nvPr/>
          </p:nvGrpSpPr>
          <p:grpSpPr>
            <a:xfrm>
              <a:off x="974002" y="3367640"/>
              <a:ext cx="807485" cy="288000"/>
              <a:chOff x="897116" y="3367640"/>
              <a:chExt cx="807485" cy="288000"/>
            </a:xfrm>
            <a:grpFill/>
          </p:grpSpPr>
          <p:sp>
            <p:nvSpPr>
              <p:cNvPr id="38"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0" name="组合 185"/>
          <p:cNvGrpSpPr/>
          <p:nvPr/>
        </p:nvGrpSpPr>
        <p:grpSpPr>
          <a:xfrm>
            <a:off x="10605881" y="3366195"/>
            <a:ext cx="807485" cy="677600"/>
            <a:chOff x="974002" y="2978040"/>
            <a:chExt cx="807485" cy="677600"/>
          </a:xfrm>
          <a:solidFill>
            <a:srgbClr val="C00000"/>
          </a:solidFill>
        </p:grpSpPr>
        <p:sp>
          <p:nvSpPr>
            <p:cNvPr id="41" name="任意多边形: 形状 104"/>
            <p:cNvSpPr/>
            <p:nvPr/>
          </p:nvSpPr>
          <p:spPr>
            <a:xfrm>
              <a:off x="1377744"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任意多边形: 形状 103"/>
            <p:cNvSpPr/>
            <p:nvPr/>
          </p:nvSpPr>
          <p:spPr>
            <a:xfrm>
              <a:off x="981744" y="3335890"/>
              <a:ext cx="792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188"/>
            <p:cNvGrpSpPr/>
            <p:nvPr/>
          </p:nvGrpSpPr>
          <p:grpSpPr>
            <a:xfrm>
              <a:off x="974002" y="3367640"/>
              <a:ext cx="807485" cy="288000"/>
              <a:chOff x="897116" y="3367640"/>
              <a:chExt cx="807485" cy="288000"/>
            </a:xfrm>
            <a:grpFill/>
          </p:grpSpPr>
          <p:sp>
            <p:nvSpPr>
              <p:cNvPr id="44" name="任意多边形: 形状 104"/>
              <p:cNvSpPr/>
              <p:nvPr/>
            </p:nvSpPr>
            <p:spPr>
              <a:xfrm>
                <a:off x="1704601"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任意多边形: 形状 104"/>
              <p:cNvSpPr/>
              <p:nvPr/>
            </p:nvSpPr>
            <p:spPr>
              <a:xfrm>
                <a:off x="897116"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46" name="组合 28"/>
          <p:cNvGrpSpPr/>
          <p:nvPr/>
        </p:nvGrpSpPr>
        <p:grpSpPr>
          <a:xfrm>
            <a:off x="4975549" y="3366195"/>
            <a:ext cx="2398679" cy="677600"/>
            <a:chOff x="4975549" y="2978040"/>
            <a:chExt cx="2398679" cy="677600"/>
          </a:xfrm>
          <a:solidFill>
            <a:srgbClr val="C00000"/>
          </a:solidFill>
        </p:grpSpPr>
        <p:sp>
          <p:nvSpPr>
            <p:cNvPr id="47" name="任意多边形: 形状 104"/>
            <p:cNvSpPr/>
            <p:nvPr/>
          </p:nvSpPr>
          <p:spPr>
            <a:xfrm>
              <a:off x="6174889" y="2978040"/>
              <a:ext cx="0" cy="324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任意多边形: 形状 103"/>
            <p:cNvSpPr/>
            <p:nvPr/>
          </p:nvSpPr>
          <p:spPr>
            <a:xfrm>
              <a:off x="4975549" y="3335890"/>
              <a:ext cx="2376000" cy="0"/>
            </a:xfrm>
            <a:custGeom>
              <a:avLst/>
              <a:gdLst>
                <a:gd name="connsiteX0" fmla="*/ 0 w 7589520"/>
                <a:gd name="connsiteY0" fmla="*/ 0 h 0"/>
                <a:gd name="connsiteX1" fmla="*/ 7589520 w 7589520"/>
                <a:gd name="connsiteY1" fmla="*/ 0 h 0"/>
              </a:gdLst>
              <a:ahLst/>
              <a:cxnLst>
                <a:cxn ang="0">
                  <a:pos x="connsiteX0" y="connsiteY0"/>
                </a:cxn>
                <a:cxn ang="0">
                  <a:pos x="connsiteX1" y="connsiteY1"/>
                </a:cxn>
              </a:cxnLst>
              <a:rect l="l" t="t" r="r" b="b"/>
              <a:pathLst>
                <a:path w="7589520">
                  <a:moveTo>
                    <a:pt x="0" y="0"/>
                  </a:moveTo>
                  <a:lnTo>
                    <a:pt x="758952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任意多边形: 形状 104"/>
            <p:cNvSpPr/>
            <p:nvPr/>
          </p:nvSpPr>
          <p:spPr>
            <a:xfrm>
              <a:off x="657466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任意多边形: 形状 104"/>
            <p:cNvSpPr/>
            <p:nvPr/>
          </p:nvSpPr>
          <p:spPr>
            <a:xfrm>
              <a:off x="577510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任意多边形: 形状 104"/>
            <p:cNvSpPr/>
            <p:nvPr/>
          </p:nvSpPr>
          <p:spPr>
            <a:xfrm>
              <a:off x="7374228"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任意多边形: 形状 104"/>
            <p:cNvSpPr/>
            <p:nvPr/>
          </p:nvSpPr>
          <p:spPr>
            <a:xfrm>
              <a:off x="4975549" y="3367640"/>
              <a:ext cx="0" cy="288000"/>
            </a:xfrm>
            <a:custGeom>
              <a:avLst/>
              <a:gdLst>
                <a:gd name="connsiteX0" fmla="*/ 0 w 0"/>
                <a:gd name="connsiteY0" fmla="*/ 292608 h 292608"/>
                <a:gd name="connsiteX1" fmla="*/ 0 w 0"/>
                <a:gd name="connsiteY1" fmla="*/ 0 h 292608"/>
              </a:gdLst>
              <a:ahLst/>
              <a:cxnLst>
                <a:cxn ang="0">
                  <a:pos x="connsiteX0" y="connsiteY0"/>
                </a:cxn>
                <a:cxn ang="0">
                  <a:pos x="connsiteX1" y="connsiteY1"/>
                </a:cxn>
              </a:cxnLst>
              <a:rect l="l" t="t" r="r" b="b"/>
              <a:pathLst>
                <a:path h="292608">
                  <a:moveTo>
                    <a:pt x="0" y="292608"/>
                  </a:moveTo>
                  <a:lnTo>
                    <a:pt x="0" y="0"/>
                  </a:lnTo>
                </a:path>
              </a:pathLst>
            </a:custGeom>
            <a:grp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53" name="组合 15"/>
          <p:cNvGrpSpPr/>
          <p:nvPr/>
        </p:nvGrpSpPr>
        <p:grpSpPr>
          <a:xfrm>
            <a:off x="3227249" y="3919970"/>
            <a:ext cx="612000" cy="2069012"/>
            <a:chOff x="2771752" y="3655640"/>
            <a:chExt cx="612000" cy="2069012"/>
          </a:xfrm>
          <a:solidFill>
            <a:srgbClr val="C00000"/>
          </a:solidFill>
        </p:grpSpPr>
        <p:sp>
          <p:nvSpPr>
            <p:cNvPr id="54" name="矩形: 圆角 8"/>
            <p:cNvSpPr/>
            <p:nvPr/>
          </p:nvSpPr>
          <p:spPr>
            <a:xfrm>
              <a:off x="2771752" y="36556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5" name="矩形 54"/>
            <p:cNvSpPr/>
            <p:nvPr/>
          </p:nvSpPr>
          <p:spPr>
            <a:xfrm>
              <a:off x="2853861" y="38129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党的组织制度</a:t>
              </a:r>
            </a:p>
          </p:txBody>
        </p:sp>
      </p:grpSp>
      <p:grpSp>
        <p:nvGrpSpPr>
          <p:cNvPr id="56" name="组合 22"/>
          <p:cNvGrpSpPr/>
          <p:nvPr/>
        </p:nvGrpSpPr>
        <p:grpSpPr>
          <a:xfrm>
            <a:off x="668002" y="3919970"/>
            <a:ext cx="1419485" cy="2069012"/>
            <a:chOff x="591116" y="3655640"/>
            <a:chExt cx="1419485" cy="2069012"/>
          </a:xfrm>
          <a:solidFill>
            <a:srgbClr val="C00000"/>
          </a:solidFill>
        </p:grpSpPr>
        <p:grpSp>
          <p:nvGrpSpPr>
            <p:cNvPr id="57" name="组合 80"/>
            <p:cNvGrpSpPr/>
            <p:nvPr/>
          </p:nvGrpSpPr>
          <p:grpSpPr>
            <a:xfrm>
              <a:off x="591116" y="3655640"/>
              <a:ext cx="612000" cy="2069012"/>
              <a:chOff x="3592990" y="3490540"/>
              <a:chExt cx="612000" cy="2069012"/>
            </a:xfrm>
            <a:grpFill/>
          </p:grpSpPr>
          <p:sp>
            <p:nvSpPr>
              <p:cNvPr id="61" name="矩形: 圆角 7"/>
              <p:cNvSpPr/>
              <p:nvPr/>
            </p:nvSpPr>
            <p:spPr>
              <a:xfrm>
                <a:off x="3592990"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2" name="矩形 61"/>
              <p:cNvSpPr/>
              <p:nvPr/>
            </p:nvSpPr>
            <p:spPr>
              <a:xfrm>
                <a:off x="3675099" y="4063381"/>
                <a:ext cx="447783" cy="923330"/>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员</a:t>
                </a:r>
              </a:p>
            </p:txBody>
          </p:sp>
        </p:grpSp>
        <p:grpSp>
          <p:nvGrpSpPr>
            <p:cNvPr id="58" name="组合 92"/>
            <p:cNvGrpSpPr/>
            <p:nvPr/>
          </p:nvGrpSpPr>
          <p:grpSpPr>
            <a:xfrm>
              <a:off x="1398601" y="3655640"/>
              <a:ext cx="612000" cy="2069012"/>
              <a:chOff x="7387695" y="3490540"/>
              <a:chExt cx="612000" cy="2069012"/>
            </a:xfrm>
            <a:grpFill/>
          </p:grpSpPr>
          <p:sp>
            <p:nvSpPr>
              <p:cNvPr id="59" name="矩形: 圆角 12"/>
              <p:cNvSpPr/>
              <p:nvPr/>
            </p:nvSpPr>
            <p:spPr>
              <a:xfrm>
                <a:off x="7387695"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0" name="矩形 59"/>
              <p:cNvSpPr/>
              <p:nvPr/>
            </p:nvSpPr>
            <p:spPr>
              <a:xfrm>
                <a:off x="7469804" y="3924882"/>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党的干部</a:t>
                </a:r>
              </a:p>
            </p:txBody>
          </p:sp>
        </p:grpSp>
      </p:grpSp>
      <p:grpSp>
        <p:nvGrpSpPr>
          <p:cNvPr id="63" name="组合 14"/>
          <p:cNvGrpSpPr/>
          <p:nvPr/>
        </p:nvGrpSpPr>
        <p:grpSpPr>
          <a:xfrm>
            <a:off x="8218944" y="3919970"/>
            <a:ext cx="1428124" cy="2069012"/>
            <a:chOff x="7961123" y="3655640"/>
            <a:chExt cx="1428124" cy="2069012"/>
          </a:xfrm>
          <a:solidFill>
            <a:srgbClr val="C00000"/>
          </a:solidFill>
        </p:grpSpPr>
        <p:grpSp>
          <p:nvGrpSpPr>
            <p:cNvPr id="64" name="组合 95"/>
            <p:cNvGrpSpPr/>
            <p:nvPr/>
          </p:nvGrpSpPr>
          <p:grpSpPr>
            <a:xfrm>
              <a:off x="7961123" y="3655640"/>
              <a:ext cx="612000" cy="2069012"/>
              <a:chOff x="8191026" y="3490540"/>
              <a:chExt cx="612000" cy="2069012"/>
            </a:xfrm>
            <a:grpFill/>
          </p:grpSpPr>
          <p:sp>
            <p:nvSpPr>
              <p:cNvPr id="68" name="矩形: 圆角 13"/>
              <p:cNvSpPr/>
              <p:nvPr/>
            </p:nvSpPr>
            <p:spPr>
              <a:xfrm>
                <a:off x="8191026"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9" name="矩形 68"/>
              <p:cNvSpPr/>
              <p:nvPr/>
            </p:nvSpPr>
            <p:spPr>
              <a:xfrm>
                <a:off x="8273135" y="3986437"/>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a:t>
                </a:r>
              </a:p>
            </p:txBody>
          </p:sp>
        </p:grpSp>
        <p:grpSp>
          <p:nvGrpSpPr>
            <p:cNvPr id="65" name="组合 105"/>
            <p:cNvGrpSpPr/>
            <p:nvPr/>
          </p:nvGrpSpPr>
          <p:grpSpPr>
            <a:xfrm>
              <a:off x="8701579" y="3655640"/>
              <a:ext cx="687668" cy="2069012"/>
              <a:chOff x="8881041" y="3490540"/>
              <a:chExt cx="687668" cy="2069012"/>
            </a:xfrm>
            <a:grpFill/>
          </p:grpSpPr>
          <p:sp>
            <p:nvSpPr>
              <p:cNvPr id="66" name="矩形: 圆角 14"/>
              <p:cNvSpPr/>
              <p:nvPr/>
            </p:nvSpPr>
            <p:spPr>
              <a:xfrm>
                <a:off x="891613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67" name="矩形 66"/>
              <p:cNvSpPr/>
              <p:nvPr/>
            </p:nvSpPr>
            <p:spPr>
              <a:xfrm>
                <a:off x="8881041" y="3986437"/>
                <a:ext cx="687668" cy="1077218"/>
              </a:xfrm>
              <a:prstGeom prst="rect">
                <a:avLst/>
              </a:prstGeom>
              <a:noFill/>
            </p:spPr>
            <p:txBody>
              <a:bodyPr wrap="square">
                <a:spAutoFit/>
              </a:bodyPr>
              <a:lstStyle/>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党的纪律检查机关</a:t>
                </a:r>
              </a:p>
            </p:txBody>
          </p:sp>
        </p:grpSp>
      </p:grpSp>
      <p:grpSp>
        <p:nvGrpSpPr>
          <p:cNvPr id="70" name="组合 2"/>
          <p:cNvGrpSpPr/>
          <p:nvPr/>
        </p:nvGrpSpPr>
        <p:grpSpPr>
          <a:xfrm>
            <a:off x="4669549" y="3919970"/>
            <a:ext cx="3010679" cy="2069012"/>
            <a:chOff x="4669549" y="3567327"/>
            <a:chExt cx="3010679" cy="2069012"/>
          </a:xfrm>
          <a:solidFill>
            <a:srgbClr val="C00000"/>
          </a:solidFill>
        </p:grpSpPr>
        <p:grpSp>
          <p:nvGrpSpPr>
            <p:cNvPr id="71" name="组合 83"/>
            <p:cNvGrpSpPr/>
            <p:nvPr/>
          </p:nvGrpSpPr>
          <p:grpSpPr>
            <a:xfrm>
              <a:off x="4669549" y="3567327"/>
              <a:ext cx="612000" cy="2069012"/>
              <a:chOff x="5110872" y="3490540"/>
              <a:chExt cx="612000" cy="2069012"/>
            </a:xfrm>
            <a:grpFill/>
          </p:grpSpPr>
          <p:sp>
            <p:nvSpPr>
              <p:cNvPr id="81" name="矩形: 圆角 9"/>
              <p:cNvSpPr/>
              <p:nvPr/>
            </p:nvSpPr>
            <p:spPr>
              <a:xfrm>
                <a:off x="511087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2" name="矩形 81"/>
              <p:cNvSpPr/>
              <p:nvPr/>
            </p:nvSpPr>
            <p:spPr>
              <a:xfrm>
                <a:off x="5192981"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党的中央组织</a:t>
                </a:r>
              </a:p>
            </p:txBody>
          </p:sp>
        </p:grpSp>
        <p:grpSp>
          <p:nvGrpSpPr>
            <p:cNvPr id="72" name="组合 86"/>
            <p:cNvGrpSpPr/>
            <p:nvPr/>
          </p:nvGrpSpPr>
          <p:grpSpPr>
            <a:xfrm>
              <a:off x="5469109" y="3567327"/>
              <a:ext cx="612000" cy="2069012"/>
              <a:chOff x="5869813" y="3490540"/>
              <a:chExt cx="612000" cy="2069012"/>
            </a:xfrm>
            <a:grpFill/>
          </p:grpSpPr>
          <p:sp>
            <p:nvSpPr>
              <p:cNvPr id="79" name="矩形: 圆角 10"/>
              <p:cNvSpPr/>
              <p:nvPr/>
            </p:nvSpPr>
            <p:spPr>
              <a:xfrm>
                <a:off x="5869813"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0" name="矩形 79"/>
              <p:cNvSpPr/>
              <p:nvPr/>
            </p:nvSpPr>
            <p:spPr>
              <a:xfrm>
                <a:off x="5951922"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党的地方组织</a:t>
                </a:r>
              </a:p>
            </p:txBody>
          </p:sp>
        </p:grpSp>
        <p:grpSp>
          <p:nvGrpSpPr>
            <p:cNvPr id="73" name="组合 89"/>
            <p:cNvGrpSpPr/>
            <p:nvPr/>
          </p:nvGrpSpPr>
          <p:grpSpPr>
            <a:xfrm>
              <a:off x="6268669" y="3567327"/>
              <a:ext cx="612000" cy="2069012"/>
              <a:chOff x="6628754" y="3490540"/>
              <a:chExt cx="612000" cy="2069012"/>
            </a:xfrm>
            <a:grpFill/>
          </p:grpSpPr>
          <p:sp>
            <p:nvSpPr>
              <p:cNvPr id="77" name="矩形: 圆角 11"/>
              <p:cNvSpPr/>
              <p:nvPr/>
            </p:nvSpPr>
            <p:spPr>
              <a:xfrm>
                <a:off x="6628754"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8" name="矩形 77"/>
              <p:cNvSpPr/>
              <p:nvPr/>
            </p:nvSpPr>
            <p:spPr>
              <a:xfrm>
                <a:off x="6710863" y="3647883"/>
                <a:ext cx="447783" cy="1754326"/>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党的基层组织</a:t>
                </a:r>
              </a:p>
            </p:txBody>
          </p:sp>
        </p:grpSp>
        <p:grpSp>
          <p:nvGrpSpPr>
            <p:cNvPr id="74" name="组合 108"/>
            <p:cNvGrpSpPr/>
            <p:nvPr/>
          </p:nvGrpSpPr>
          <p:grpSpPr>
            <a:xfrm>
              <a:off x="7068228" y="3567327"/>
              <a:ext cx="612000" cy="2069012"/>
              <a:chOff x="9664518" y="3490540"/>
              <a:chExt cx="612000" cy="2069012"/>
            </a:xfrm>
            <a:grpFill/>
          </p:grpSpPr>
          <p:sp>
            <p:nvSpPr>
              <p:cNvPr id="75" name="矩形: 圆角 15"/>
              <p:cNvSpPr/>
              <p:nvPr/>
            </p:nvSpPr>
            <p:spPr>
              <a:xfrm>
                <a:off x="9664518"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6" name="矩形 75"/>
              <p:cNvSpPr/>
              <p:nvPr/>
            </p:nvSpPr>
            <p:spPr>
              <a:xfrm>
                <a:off x="9746627" y="4094159"/>
                <a:ext cx="447783" cy="923330"/>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a:t>
                </a: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endParaRPr lang="en-US" altLang="zh-CN"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组</a:t>
                </a:r>
              </a:p>
            </p:txBody>
          </p:sp>
        </p:grpSp>
      </p:grpSp>
      <p:grpSp>
        <p:nvGrpSpPr>
          <p:cNvPr id="83" name="组合 21"/>
          <p:cNvGrpSpPr/>
          <p:nvPr/>
        </p:nvGrpSpPr>
        <p:grpSpPr>
          <a:xfrm>
            <a:off x="10300688" y="3919970"/>
            <a:ext cx="1417870" cy="2069012"/>
            <a:chOff x="10360309" y="3655640"/>
            <a:chExt cx="1417870" cy="2069012"/>
          </a:xfrm>
          <a:solidFill>
            <a:srgbClr val="C00000"/>
          </a:solidFill>
        </p:grpSpPr>
        <p:grpSp>
          <p:nvGrpSpPr>
            <p:cNvPr id="84" name="组合 135"/>
            <p:cNvGrpSpPr/>
            <p:nvPr/>
          </p:nvGrpSpPr>
          <p:grpSpPr>
            <a:xfrm>
              <a:off x="10360309" y="3655640"/>
              <a:ext cx="674637" cy="2069012"/>
              <a:chOff x="10423459" y="3490540"/>
              <a:chExt cx="674637" cy="2069012"/>
            </a:xfrm>
            <a:grpFill/>
          </p:grpSpPr>
          <p:sp>
            <p:nvSpPr>
              <p:cNvPr id="88" name="矩形: 圆角 16"/>
              <p:cNvSpPr/>
              <p:nvPr/>
            </p:nvSpPr>
            <p:spPr>
              <a:xfrm>
                <a:off x="10454777"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9" name="矩形 88"/>
              <p:cNvSpPr/>
              <p:nvPr/>
            </p:nvSpPr>
            <p:spPr>
              <a:xfrm>
                <a:off x="10423459" y="3740216"/>
                <a:ext cx="674637" cy="1569660"/>
              </a:xfrm>
              <a:prstGeom prst="rect">
                <a:avLst/>
              </a:prstGeom>
              <a:noFill/>
            </p:spPr>
            <p:txBody>
              <a:bodyPr wrap="square">
                <a:spAutoFit/>
              </a:bodyPr>
              <a:lstStyle/>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党和共产主义</a:t>
                </a:r>
              </a:p>
              <a:p>
                <a:pPr algn="ctr"/>
                <a:r>
                  <a:rPr lang="zh-CN" altLang="en-US" sz="1600" b="1" spc="30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青年团的关系</a:t>
                </a:r>
              </a:p>
            </p:txBody>
          </p:sp>
        </p:grpSp>
        <p:grpSp>
          <p:nvGrpSpPr>
            <p:cNvPr id="85" name="组合 138"/>
            <p:cNvGrpSpPr/>
            <p:nvPr/>
          </p:nvGrpSpPr>
          <p:grpSpPr>
            <a:xfrm>
              <a:off x="11166179" y="3655640"/>
              <a:ext cx="612000" cy="2069012"/>
              <a:chOff x="11182402" y="3490540"/>
              <a:chExt cx="612000" cy="2069012"/>
            </a:xfrm>
            <a:grpFill/>
          </p:grpSpPr>
          <p:sp>
            <p:nvSpPr>
              <p:cNvPr id="86" name="矩形: 圆角 17"/>
              <p:cNvSpPr/>
              <p:nvPr/>
            </p:nvSpPr>
            <p:spPr>
              <a:xfrm>
                <a:off x="11182402" y="3490540"/>
                <a:ext cx="612000" cy="206901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87" name="矩形 86"/>
              <p:cNvSpPr/>
              <p:nvPr/>
            </p:nvSpPr>
            <p:spPr>
              <a:xfrm>
                <a:off x="11264511" y="3924882"/>
                <a:ext cx="447783" cy="1200329"/>
              </a:xfrm>
              <a:prstGeom prst="rect">
                <a:avLst/>
              </a:prstGeom>
              <a:grpFill/>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党徽党旗</a:t>
                </a:r>
              </a:p>
            </p:txBody>
          </p:sp>
        </p:grpSp>
      </p:grpSp>
      <p:pic>
        <p:nvPicPr>
          <p:cNvPr id="90" name="图片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91"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党章的条文</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91"/>
                                        </p:tgtEl>
                                        <p:attrNameLst>
                                          <p:attrName>style.visibility</p:attrName>
                                        </p:attrNameLst>
                                      </p:cBhvr>
                                      <p:to>
                                        <p:strVal val="visible"/>
                                      </p:to>
                                    </p:set>
                                    <p:anim calcmode="lin" valueType="num">
                                      <p:cBhvr>
                                        <p:cTn id="12" dur="500" fill="hold"/>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91"/>
                                        </p:tgtEl>
                                        <p:attrNameLst>
                                          <p:attrName>ppt_y</p:attrName>
                                        </p:attrNameLst>
                                      </p:cBhvr>
                                      <p:tavLst>
                                        <p:tav tm="0">
                                          <p:val>
                                            <p:strVal val="#ppt_y"/>
                                          </p:val>
                                        </p:tav>
                                        <p:tav tm="100000">
                                          <p:val>
                                            <p:strVal val="#ppt_y"/>
                                          </p:val>
                                        </p:tav>
                                      </p:tavLst>
                                    </p:anim>
                                    <p:anim calcmode="lin" valueType="num">
                                      <p:cBhvr>
                                        <p:cTn id="14" dur="500" fill="hold"/>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9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91"/>
                                        </p:tgtEl>
                                      </p:cBhvr>
                                    </p:animEffect>
                                  </p:childTnLst>
                                </p:cTn>
                              </p:par>
                            </p:childTnLst>
                          </p:cTn>
                        </p:par>
                        <p:par>
                          <p:cTn id="17" fill="hold">
                            <p:stCondLst>
                              <p:cond delay="1200"/>
                            </p:stCondLst>
                            <p:childTnLst>
                              <p:par>
                                <p:cTn id="18" presetID="16" presetClass="entr" presetSubtype="21"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par>
                          <p:cTn id="21" fill="hold">
                            <p:stCondLst>
                              <p:cond delay="1700"/>
                            </p:stCondLst>
                            <p:childTnLst>
                              <p:par>
                                <p:cTn id="22" presetID="2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500"/>
                                        <p:tgtEl>
                                          <p:spTgt spid="20"/>
                                        </p:tgtEl>
                                      </p:cBhvr>
                                    </p:animEffect>
                                  </p:childTnLst>
                                </p:cTn>
                              </p:par>
                            </p:childTnLst>
                          </p:cTn>
                        </p:par>
                        <p:par>
                          <p:cTn id="25" fill="hold">
                            <p:stCondLst>
                              <p:cond delay="2200"/>
                            </p:stCondLst>
                            <p:childTnLst>
                              <p:par>
                                <p:cTn id="26" presetID="53" presetClass="entr" presetSubtype="16"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par>
                          <p:cTn id="31" fill="hold">
                            <p:stCondLst>
                              <p:cond delay="2700"/>
                            </p:stCondLst>
                            <p:childTnLst>
                              <p:par>
                                <p:cTn id="32" presetID="22" presetClass="entr" presetSubtype="1"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par>
                          <p:cTn id="35" fill="hold">
                            <p:stCondLst>
                              <p:cond delay="3200"/>
                            </p:stCondLst>
                            <p:childTnLst>
                              <p:par>
                                <p:cTn id="36" presetID="42" presetClass="entr" presetSubtype="0"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750"/>
                                        <p:tgtEl>
                                          <p:spTgt spid="56"/>
                                        </p:tgtEl>
                                      </p:cBhvr>
                                    </p:animEffect>
                                    <p:anim calcmode="lin" valueType="num">
                                      <p:cBhvr>
                                        <p:cTn id="39" dur="750" fill="hold"/>
                                        <p:tgtEl>
                                          <p:spTgt spid="56"/>
                                        </p:tgtEl>
                                        <p:attrNameLst>
                                          <p:attrName>ppt_x</p:attrName>
                                        </p:attrNameLst>
                                      </p:cBhvr>
                                      <p:tavLst>
                                        <p:tav tm="0">
                                          <p:val>
                                            <p:strVal val="#ppt_x"/>
                                          </p:val>
                                        </p:tav>
                                        <p:tav tm="100000">
                                          <p:val>
                                            <p:strVal val="#ppt_x"/>
                                          </p:val>
                                        </p:tav>
                                      </p:tavLst>
                                    </p:anim>
                                    <p:anim calcmode="lin" valueType="num">
                                      <p:cBhvr>
                                        <p:cTn id="40" dur="75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200"/>
                            </p:stCondLst>
                            <p:childTnLst>
                              <p:par>
                                <p:cTn id="42" presetID="53" presetClass="entr" presetSubtype="16"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4700"/>
                            </p:stCondLst>
                            <p:childTnLst>
                              <p:par>
                                <p:cTn id="48" presetID="22" presetClass="entr" presetSubtype="1"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up)">
                                      <p:cBhvr>
                                        <p:cTn id="50" dur="500"/>
                                        <p:tgtEl>
                                          <p:spTgt spid="33"/>
                                        </p:tgtEl>
                                      </p:cBhvr>
                                    </p:animEffect>
                                  </p:childTnLst>
                                </p:cTn>
                              </p:par>
                            </p:childTnLst>
                          </p:cTn>
                        </p:par>
                        <p:par>
                          <p:cTn id="51" fill="hold">
                            <p:stCondLst>
                              <p:cond delay="5200"/>
                            </p:stCondLst>
                            <p:childTnLst>
                              <p:par>
                                <p:cTn id="52" presetID="42" presetClass="entr" presetSubtype="0"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750"/>
                                        <p:tgtEl>
                                          <p:spTgt spid="53"/>
                                        </p:tgtEl>
                                      </p:cBhvr>
                                    </p:animEffect>
                                    <p:anim calcmode="lin" valueType="num">
                                      <p:cBhvr>
                                        <p:cTn id="55" dur="750" fill="hold"/>
                                        <p:tgtEl>
                                          <p:spTgt spid="53"/>
                                        </p:tgtEl>
                                        <p:attrNameLst>
                                          <p:attrName>ppt_x</p:attrName>
                                        </p:attrNameLst>
                                      </p:cBhvr>
                                      <p:tavLst>
                                        <p:tav tm="0">
                                          <p:val>
                                            <p:strVal val="#ppt_x"/>
                                          </p:val>
                                        </p:tav>
                                        <p:tav tm="100000">
                                          <p:val>
                                            <p:strVal val="#ppt_x"/>
                                          </p:val>
                                        </p:tav>
                                      </p:tavLst>
                                    </p:anim>
                                    <p:anim calcmode="lin" valueType="num">
                                      <p:cBhvr>
                                        <p:cTn id="56" dur="75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6200"/>
                            </p:stCondLst>
                            <p:childTnLst>
                              <p:par>
                                <p:cTn id="58" presetID="53" presetClass="entr" presetSubtype="16"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6700"/>
                            </p:stCondLst>
                            <p:childTnLst>
                              <p:par>
                                <p:cTn id="64" presetID="22" presetClass="entr" presetSubtype="1"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up)">
                                      <p:cBhvr>
                                        <p:cTn id="66" dur="500"/>
                                        <p:tgtEl>
                                          <p:spTgt spid="46"/>
                                        </p:tgtEl>
                                      </p:cBhvr>
                                    </p:animEffect>
                                  </p:childTnLst>
                                </p:cTn>
                              </p:par>
                            </p:childTnLst>
                          </p:cTn>
                        </p:par>
                        <p:par>
                          <p:cTn id="67" fill="hold">
                            <p:stCondLst>
                              <p:cond delay="7200"/>
                            </p:stCondLst>
                            <p:childTnLst>
                              <p:par>
                                <p:cTn id="68" presetID="42" presetClass="entr" presetSubtype="0" fill="hold"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750"/>
                                        <p:tgtEl>
                                          <p:spTgt spid="70"/>
                                        </p:tgtEl>
                                      </p:cBhvr>
                                    </p:animEffect>
                                    <p:anim calcmode="lin" valueType="num">
                                      <p:cBhvr>
                                        <p:cTn id="71" dur="750" fill="hold"/>
                                        <p:tgtEl>
                                          <p:spTgt spid="70"/>
                                        </p:tgtEl>
                                        <p:attrNameLst>
                                          <p:attrName>ppt_x</p:attrName>
                                        </p:attrNameLst>
                                      </p:cBhvr>
                                      <p:tavLst>
                                        <p:tav tm="0">
                                          <p:val>
                                            <p:strVal val="#ppt_x"/>
                                          </p:val>
                                        </p:tav>
                                        <p:tav tm="100000">
                                          <p:val>
                                            <p:strVal val="#ppt_x"/>
                                          </p:val>
                                        </p:tav>
                                      </p:tavLst>
                                    </p:anim>
                                    <p:anim calcmode="lin" valueType="num">
                                      <p:cBhvr>
                                        <p:cTn id="72" dur="750" fill="hold"/>
                                        <p:tgtEl>
                                          <p:spTgt spid="70"/>
                                        </p:tgtEl>
                                        <p:attrNameLst>
                                          <p:attrName>ppt_y</p:attrName>
                                        </p:attrNameLst>
                                      </p:cBhvr>
                                      <p:tavLst>
                                        <p:tav tm="0">
                                          <p:val>
                                            <p:strVal val="#ppt_y+.1"/>
                                          </p:val>
                                        </p:tav>
                                        <p:tav tm="100000">
                                          <p:val>
                                            <p:strVal val="#ppt_y"/>
                                          </p:val>
                                        </p:tav>
                                      </p:tavLst>
                                    </p:anim>
                                  </p:childTnLst>
                                </p:cTn>
                              </p:par>
                            </p:childTnLst>
                          </p:cTn>
                        </p:par>
                        <p:par>
                          <p:cTn id="73" fill="hold">
                            <p:stCondLst>
                              <p:cond delay="8200"/>
                            </p:stCondLst>
                            <p:childTnLst>
                              <p:par>
                                <p:cTn id="74" presetID="53" presetClass="entr" presetSubtype="16" fill="hold"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childTnLst>
                          </p:cTn>
                        </p:par>
                        <p:par>
                          <p:cTn id="79" fill="hold">
                            <p:stCondLst>
                              <p:cond delay="8700"/>
                            </p:stCondLst>
                            <p:childTnLst>
                              <p:par>
                                <p:cTn id="80" presetID="22" presetClass="entr" presetSubtype="1"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wipe(up)">
                                      <p:cBhvr>
                                        <p:cTn id="82" dur="500"/>
                                        <p:tgtEl>
                                          <p:spTgt spid="34"/>
                                        </p:tgtEl>
                                      </p:cBhvr>
                                    </p:animEffect>
                                  </p:childTnLst>
                                </p:cTn>
                              </p:par>
                            </p:childTnLst>
                          </p:cTn>
                        </p:par>
                        <p:par>
                          <p:cTn id="83" fill="hold">
                            <p:stCondLst>
                              <p:cond delay="92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750"/>
                                        <p:tgtEl>
                                          <p:spTgt spid="63"/>
                                        </p:tgtEl>
                                      </p:cBhvr>
                                    </p:animEffect>
                                    <p:anim calcmode="lin" valueType="num">
                                      <p:cBhvr>
                                        <p:cTn id="87" dur="750" fill="hold"/>
                                        <p:tgtEl>
                                          <p:spTgt spid="63"/>
                                        </p:tgtEl>
                                        <p:attrNameLst>
                                          <p:attrName>ppt_x</p:attrName>
                                        </p:attrNameLst>
                                      </p:cBhvr>
                                      <p:tavLst>
                                        <p:tav tm="0">
                                          <p:val>
                                            <p:strVal val="#ppt_x"/>
                                          </p:val>
                                        </p:tav>
                                        <p:tav tm="100000">
                                          <p:val>
                                            <p:strVal val="#ppt_x"/>
                                          </p:val>
                                        </p:tav>
                                      </p:tavLst>
                                    </p:anim>
                                    <p:anim calcmode="lin" valueType="num">
                                      <p:cBhvr>
                                        <p:cTn id="88" dur="750" fill="hold"/>
                                        <p:tgtEl>
                                          <p:spTgt spid="63"/>
                                        </p:tgtEl>
                                        <p:attrNameLst>
                                          <p:attrName>ppt_y</p:attrName>
                                        </p:attrNameLst>
                                      </p:cBhvr>
                                      <p:tavLst>
                                        <p:tav tm="0">
                                          <p:val>
                                            <p:strVal val="#ppt_y+.1"/>
                                          </p:val>
                                        </p:tav>
                                        <p:tav tm="100000">
                                          <p:val>
                                            <p:strVal val="#ppt_y"/>
                                          </p:val>
                                        </p:tav>
                                      </p:tavLst>
                                    </p:anim>
                                  </p:childTnLst>
                                </p:cTn>
                              </p:par>
                            </p:childTnLst>
                          </p:cTn>
                        </p:par>
                        <p:par>
                          <p:cTn id="89" fill="hold">
                            <p:stCondLst>
                              <p:cond delay="10200"/>
                            </p:stCondLst>
                            <p:childTnLst>
                              <p:par>
                                <p:cTn id="90" presetID="53" presetClass="entr" presetSubtype="16"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Effect transition="in" filter="fade">
                                      <p:cBhvr>
                                        <p:cTn id="94" dur="500"/>
                                        <p:tgtEl>
                                          <p:spTgt spid="17"/>
                                        </p:tgtEl>
                                      </p:cBhvr>
                                    </p:animEffect>
                                  </p:childTnLst>
                                </p:cTn>
                              </p:par>
                            </p:childTnLst>
                          </p:cTn>
                        </p:par>
                        <p:par>
                          <p:cTn id="95" fill="hold">
                            <p:stCondLst>
                              <p:cond delay="10700"/>
                            </p:stCondLst>
                            <p:childTnLst>
                              <p:par>
                                <p:cTn id="96" presetID="22" presetClass="entr" presetSubtype="1" fill="hold"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up)">
                                      <p:cBhvr>
                                        <p:cTn id="98" dur="500"/>
                                        <p:tgtEl>
                                          <p:spTgt spid="40"/>
                                        </p:tgtEl>
                                      </p:cBhvr>
                                    </p:animEffect>
                                  </p:childTnLst>
                                </p:cTn>
                              </p:par>
                            </p:childTnLst>
                          </p:cTn>
                        </p:par>
                        <p:par>
                          <p:cTn id="99" fill="hold">
                            <p:stCondLst>
                              <p:cond delay="11200"/>
                            </p:stCondLst>
                            <p:childTnLst>
                              <p:par>
                                <p:cTn id="100" presetID="42" presetClass="entr" presetSubtype="0" fill="hold" nodeType="after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fade">
                                      <p:cBhvr>
                                        <p:cTn id="102" dur="750"/>
                                        <p:tgtEl>
                                          <p:spTgt spid="83"/>
                                        </p:tgtEl>
                                      </p:cBhvr>
                                    </p:animEffect>
                                    <p:anim calcmode="lin" valueType="num">
                                      <p:cBhvr>
                                        <p:cTn id="103" dur="750" fill="hold"/>
                                        <p:tgtEl>
                                          <p:spTgt spid="83"/>
                                        </p:tgtEl>
                                        <p:attrNameLst>
                                          <p:attrName>ppt_x</p:attrName>
                                        </p:attrNameLst>
                                      </p:cBhvr>
                                      <p:tavLst>
                                        <p:tav tm="0">
                                          <p:val>
                                            <p:strVal val="#ppt_x"/>
                                          </p:val>
                                        </p:tav>
                                        <p:tav tm="100000">
                                          <p:val>
                                            <p:strVal val="#ppt_x"/>
                                          </p:val>
                                        </p:tav>
                                      </p:tavLst>
                                    </p:anim>
                                    <p:anim calcmode="lin" valueType="num">
                                      <p:cBhvr>
                                        <p:cTn id="104" dur="75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圆角矩形 62"/>
          <p:cNvSpPr/>
          <p:nvPr/>
        </p:nvSpPr>
        <p:spPr>
          <a:xfrm>
            <a:off x="728997" y="1967303"/>
            <a:ext cx="3742767" cy="437561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党章的条文</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801285" y="3785796"/>
            <a:ext cx="3424891" cy="1932837"/>
          </a:xfrm>
          <a:prstGeom prst="rect">
            <a:avLst/>
          </a:prstGeom>
          <a:noFill/>
        </p:spPr>
        <p:txBody>
          <a:bodyPr wrap="square" rtlCol="0">
            <a:spAutoFit/>
          </a:bodyPr>
          <a:lstStyle/>
          <a:p>
            <a:pPr algn="ctr">
              <a:lnSpc>
                <a:spcPct val="130000"/>
              </a:lnSpc>
            </a:pPr>
            <a:r>
              <a:rPr lang="en-US" altLang="zh-CN"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党章条文</a:t>
            </a:r>
            <a:r>
              <a:rPr lang="en-US" altLang="zh-CN" sz="20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部分共十一章</a:t>
            </a:r>
            <a:r>
              <a:rPr lang="zh-CN" altLang="en-US"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五十五条</a:t>
            </a:r>
            <a:r>
              <a:rPr lang="zh-CN" altLang="en-US"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，是每个党员、党的干部和各级党的组织必须严格遵守的行为规范。概括起来，包括以下五个方面的内容。</a:t>
            </a:r>
          </a:p>
        </p:txBody>
      </p:sp>
      <p:grpSp>
        <p:nvGrpSpPr>
          <p:cNvPr id="5" name="组合 1"/>
          <p:cNvGrpSpPr/>
          <p:nvPr/>
        </p:nvGrpSpPr>
        <p:grpSpPr>
          <a:xfrm>
            <a:off x="1073263" y="2450786"/>
            <a:ext cx="3046570" cy="830997"/>
            <a:chOff x="1118366" y="3029017"/>
            <a:chExt cx="3046570" cy="830997"/>
          </a:xfrm>
        </p:grpSpPr>
        <p:sp>
          <p:nvSpPr>
            <p:cNvPr id="6" name="矩形 5"/>
            <p:cNvSpPr/>
            <p:nvPr/>
          </p:nvSpPr>
          <p:spPr>
            <a:xfrm>
              <a:off x="1118366" y="3029017"/>
              <a:ext cx="1886092" cy="830997"/>
            </a:xfrm>
            <a:prstGeom prst="rect">
              <a:avLst/>
            </a:prstGeom>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共十一</a:t>
              </a: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章</a:t>
              </a:r>
              <a:endParaRPr lang="en-US" altLang="zh-CN"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a:p>
              <a:pPr algn="ct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五十五</a:t>
              </a:r>
              <a:r>
                <a:rPr lang="zh-CN" altLang="en-US" sz="24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条</a:t>
              </a:r>
            </a:p>
          </p:txBody>
        </p:sp>
        <p:sp>
          <p:nvSpPr>
            <p:cNvPr id="7" name="矩形 6"/>
            <p:cNvSpPr/>
            <p:nvPr/>
          </p:nvSpPr>
          <p:spPr>
            <a:xfrm>
              <a:off x="2672072" y="3090572"/>
              <a:ext cx="1492864" cy="707886"/>
            </a:xfrm>
            <a:prstGeom prst="rect">
              <a:avLst/>
            </a:prstGeom>
          </p:spPr>
          <p:txBody>
            <a:bodyPr wrap="square">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条文</a:t>
              </a:r>
            </a:p>
          </p:txBody>
        </p:sp>
      </p:grpSp>
      <p:grpSp>
        <p:nvGrpSpPr>
          <p:cNvPr id="38" name="组合 31"/>
          <p:cNvGrpSpPr/>
          <p:nvPr/>
        </p:nvGrpSpPr>
        <p:grpSpPr>
          <a:xfrm>
            <a:off x="4798165" y="1714533"/>
            <a:ext cx="768861" cy="830677"/>
            <a:chOff x="3638627" y="1385678"/>
            <a:chExt cx="576824" cy="623200"/>
          </a:xfrm>
        </p:grpSpPr>
        <p:sp>
          <p:nvSpPr>
            <p:cNvPr id="39"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24"/>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1</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34"/>
          <p:cNvGrpSpPr/>
          <p:nvPr/>
        </p:nvGrpSpPr>
        <p:grpSpPr>
          <a:xfrm>
            <a:off x="5662723" y="1767835"/>
            <a:ext cx="5657898" cy="707206"/>
            <a:chOff x="4161033" y="1425669"/>
            <a:chExt cx="3956142" cy="530568"/>
          </a:xfrm>
        </p:grpSpPr>
        <p:grpSp>
          <p:nvGrpSpPr>
            <p:cNvPr id="42" name="组合 35"/>
            <p:cNvGrpSpPr/>
            <p:nvPr/>
          </p:nvGrpSpPr>
          <p:grpSpPr>
            <a:xfrm>
              <a:off x="4161033" y="1425669"/>
              <a:ext cx="3956142" cy="530568"/>
              <a:chOff x="5526988" y="887716"/>
              <a:chExt cx="4833680" cy="648258"/>
            </a:xfrm>
            <a:solidFill>
              <a:schemeClr val="tx1"/>
            </a:solidFill>
          </p:grpSpPr>
          <p:sp>
            <p:nvSpPr>
              <p:cNvPr id="44"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43" name="文本框 11"/>
            <p:cNvSpPr txBox="1"/>
            <p:nvPr/>
          </p:nvSpPr>
          <p:spPr>
            <a:xfrm>
              <a:off x="4381350" y="1516838"/>
              <a:ext cx="3613192" cy="339429"/>
            </a:xfrm>
            <a:prstGeom prst="rect">
              <a:avLst/>
            </a:prstGeom>
            <a:noFill/>
          </p:spPr>
          <p:txBody>
            <a:bodyPr wrap="square" rtlCol="0">
              <a:spAutoFit/>
            </a:bodyPr>
            <a:lstStyle/>
            <a:p>
              <a:pPr>
                <a:lnSpc>
                  <a:spcPct val="130000"/>
                </a:lnSpc>
              </a:pPr>
              <a:r>
                <a:rPr lang="zh-CN" altLang="en-US"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党员和党的干部</a:t>
              </a:r>
            </a:p>
          </p:txBody>
        </p:sp>
      </p:grpSp>
      <p:grpSp>
        <p:nvGrpSpPr>
          <p:cNvPr id="46" name="组合 39"/>
          <p:cNvGrpSpPr/>
          <p:nvPr/>
        </p:nvGrpSpPr>
        <p:grpSpPr>
          <a:xfrm>
            <a:off x="4798165" y="2729936"/>
            <a:ext cx="768861" cy="830677"/>
            <a:chOff x="3638627" y="1385678"/>
            <a:chExt cx="576824" cy="623200"/>
          </a:xfrm>
        </p:grpSpPr>
        <p:sp>
          <p:nvSpPr>
            <p:cNvPr id="47"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31"/>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2</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 name="组合 43"/>
          <p:cNvGrpSpPr/>
          <p:nvPr/>
        </p:nvGrpSpPr>
        <p:grpSpPr>
          <a:xfrm>
            <a:off x="5662723" y="2783231"/>
            <a:ext cx="5657898" cy="707204"/>
            <a:chOff x="4161033" y="1425669"/>
            <a:chExt cx="3956142" cy="530568"/>
          </a:xfrm>
        </p:grpSpPr>
        <p:grpSp>
          <p:nvGrpSpPr>
            <p:cNvPr id="50" name="组合 44"/>
            <p:cNvGrpSpPr/>
            <p:nvPr/>
          </p:nvGrpSpPr>
          <p:grpSpPr>
            <a:xfrm>
              <a:off x="4161033" y="1425669"/>
              <a:ext cx="3956142" cy="530568"/>
              <a:chOff x="5526988" y="887716"/>
              <a:chExt cx="4833680" cy="648258"/>
            </a:xfrm>
            <a:solidFill>
              <a:schemeClr val="tx1"/>
            </a:solidFill>
          </p:grpSpPr>
          <p:sp>
            <p:nvSpPr>
              <p:cNvPr id="52"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文本框 11"/>
            <p:cNvSpPr txBox="1"/>
            <p:nvPr/>
          </p:nvSpPr>
          <p:spPr>
            <a:xfrm>
              <a:off x="4353654" y="1506976"/>
              <a:ext cx="3312537" cy="369447"/>
            </a:xfrm>
            <a:prstGeom prst="rect">
              <a:avLst/>
            </a:prstGeom>
            <a:noFill/>
          </p:spPr>
          <p:txBody>
            <a:bodyPr wrap="square" rtlCol="0">
              <a:spAutoFit/>
            </a:bodyPr>
            <a:lstStyle/>
            <a:p>
              <a:pPr>
                <a:lnSpc>
                  <a:spcPct val="130000"/>
                </a:lnSpc>
              </a:pPr>
              <a:r>
                <a:rPr lang="zh-CN" altLang="en-US" sz="2000" b="1" spc="30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党的组织制度</a:t>
              </a:r>
              <a:endParaRPr lang="zh-CN" altLang="en-US" sz="2000"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grpSp>
      <p:grpSp>
        <p:nvGrpSpPr>
          <p:cNvPr id="54" name="组合 48"/>
          <p:cNvGrpSpPr/>
          <p:nvPr/>
        </p:nvGrpSpPr>
        <p:grpSpPr>
          <a:xfrm>
            <a:off x="4798165" y="3755969"/>
            <a:ext cx="768861" cy="830677"/>
            <a:chOff x="3638627" y="1385678"/>
            <a:chExt cx="576824" cy="623200"/>
          </a:xfrm>
        </p:grpSpPr>
        <p:sp>
          <p:nvSpPr>
            <p:cNvPr id="55"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39"/>
            <p:cNvSpPr txBox="1"/>
            <p:nvPr/>
          </p:nvSpPr>
          <p:spPr>
            <a:xfrm>
              <a:off x="3719354" y="1385678"/>
              <a:ext cx="394701" cy="623200"/>
            </a:xfrm>
            <a:prstGeom prst="rect">
              <a:avLst/>
            </a:prstGeom>
            <a:noFill/>
            <a:ln>
              <a:noFill/>
            </a:ln>
          </p:spPr>
          <p:txBody>
            <a:bodyPr wrap="none" rtlCol="0">
              <a:spAutoFit/>
            </a:bodyPr>
            <a:lstStyle/>
            <a:p>
              <a:r>
                <a:rPr lang="en-US" altLang="zh-CN" sz="4800" b="1" dirty="0">
                  <a:solidFill>
                    <a:srgbClr val="F8F8F8"/>
                  </a:solidFill>
                  <a:latin typeface="Arial" panose="020B0604020202020204" pitchFamily="34" charset="0"/>
                  <a:ea typeface="微软雅黑" panose="020B0503020204020204" pitchFamily="34" charset="-122"/>
                  <a:sym typeface="Arial" panose="020B0604020202020204" pitchFamily="34" charset="0"/>
                </a:rPr>
                <a:t>3</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2"/>
          <p:cNvGrpSpPr/>
          <p:nvPr/>
        </p:nvGrpSpPr>
        <p:grpSpPr>
          <a:xfrm>
            <a:off x="5662723" y="3809271"/>
            <a:ext cx="5657898" cy="707206"/>
            <a:chOff x="4161033" y="1425669"/>
            <a:chExt cx="3956142" cy="530568"/>
          </a:xfrm>
        </p:grpSpPr>
        <p:grpSp>
          <p:nvGrpSpPr>
            <p:cNvPr id="58" name="组合 54"/>
            <p:cNvGrpSpPr/>
            <p:nvPr/>
          </p:nvGrpSpPr>
          <p:grpSpPr>
            <a:xfrm>
              <a:off x="4161033" y="1425669"/>
              <a:ext cx="3956142" cy="530568"/>
              <a:chOff x="5526988" y="887716"/>
              <a:chExt cx="4833680" cy="648258"/>
            </a:xfrm>
            <a:solidFill>
              <a:schemeClr val="tx1"/>
            </a:solidFill>
          </p:grpSpPr>
          <p:sp>
            <p:nvSpPr>
              <p:cNvPr id="60"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文本框 11"/>
            <p:cNvSpPr txBox="1"/>
            <p:nvPr/>
          </p:nvSpPr>
          <p:spPr>
            <a:xfrm>
              <a:off x="4381350" y="1505551"/>
              <a:ext cx="3613192" cy="369446"/>
            </a:xfrm>
            <a:prstGeom prst="rect">
              <a:avLst/>
            </a:prstGeom>
            <a:noFill/>
          </p:spPr>
          <p:txBody>
            <a:bodyPr wrap="square" rtlCol="0">
              <a:spAutoFit/>
            </a:bodyPr>
            <a:lstStyle/>
            <a:p>
              <a:pPr>
                <a:lnSpc>
                  <a:spcPct val="130000"/>
                </a:lnSpc>
              </a:pPr>
              <a:r>
                <a:rPr lang="zh-CN" altLang="en-US" sz="2000" b="1" spc="300"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党的组织体系</a:t>
              </a:r>
            </a:p>
          </p:txBody>
        </p:sp>
      </p:grpSp>
      <p:grpSp>
        <p:nvGrpSpPr>
          <p:cNvPr id="65" name="组合 39"/>
          <p:cNvGrpSpPr/>
          <p:nvPr/>
        </p:nvGrpSpPr>
        <p:grpSpPr>
          <a:xfrm>
            <a:off x="4738315" y="4752215"/>
            <a:ext cx="768861" cy="830677"/>
            <a:chOff x="3638627" y="1385678"/>
            <a:chExt cx="576824" cy="623200"/>
          </a:xfrm>
        </p:grpSpPr>
        <p:sp>
          <p:nvSpPr>
            <p:cNvPr id="66"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31"/>
            <p:cNvSpPr txBox="1"/>
            <p:nvPr/>
          </p:nvSpPr>
          <p:spPr>
            <a:xfrm>
              <a:off x="3719354" y="1385678"/>
              <a:ext cx="394701" cy="623200"/>
            </a:xfrm>
            <a:prstGeom prst="rect">
              <a:avLst/>
            </a:prstGeom>
            <a:noFill/>
            <a:ln>
              <a:noFill/>
            </a:ln>
          </p:spPr>
          <p:txBody>
            <a:bodyPr wrap="none" rtlCol="0">
              <a:spAutoFit/>
            </a:bodyPr>
            <a:lstStyle/>
            <a:p>
              <a:r>
                <a:rPr lang="en-US" altLang="zh-CN" sz="4800" b="1"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4</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43"/>
          <p:cNvGrpSpPr/>
          <p:nvPr/>
        </p:nvGrpSpPr>
        <p:grpSpPr>
          <a:xfrm>
            <a:off x="5602873" y="4805510"/>
            <a:ext cx="5657898" cy="707204"/>
            <a:chOff x="4161033" y="1425669"/>
            <a:chExt cx="3956142" cy="530568"/>
          </a:xfrm>
        </p:grpSpPr>
        <p:grpSp>
          <p:nvGrpSpPr>
            <p:cNvPr id="69" name="组合 44"/>
            <p:cNvGrpSpPr/>
            <p:nvPr/>
          </p:nvGrpSpPr>
          <p:grpSpPr>
            <a:xfrm>
              <a:off x="4161033" y="1425669"/>
              <a:ext cx="3956142" cy="530568"/>
              <a:chOff x="5526988" y="887716"/>
              <a:chExt cx="4833680" cy="648258"/>
            </a:xfrm>
            <a:solidFill>
              <a:schemeClr val="tx1"/>
            </a:solidFill>
          </p:grpSpPr>
          <p:sp>
            <p:nvSpPr>
              <p:cNvPr id="71"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70" name="文本框 11"/>
            <p:cNvSpPr txBox="1"/>
            <p:nvPr/>
          </p:nvSpPr>
          <p:spPr>
            <a:xfrm>
              <a:off x="4371299" y="1505557"/>
              <a:ext cx="3312537" cy="369447"/>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党的纪律和纪律检查机关</a:t>
              </a:r>
            </a:p>
          </p:txBody>
        </p:sp>
      </p:grpSp>
      <p:grpSp>
        <p:nvGrpSpPr>
          <p:cNvPr id="73" name="组合 48"/>
          <p:cNvGrpSpPr/>
          <p:nvPr/>
        </p:nvGrpSpPr>
        <p:grpSpPr>
          <a:xfrm>
            <a:off x="4738315" y="5778248"/>
            <a:ext cx="768861" cy="830677"/>
            <a:chOff x="3638627" y="1385678"/>
            <a:chExt cx="576824" cy="623200"/>
          </a:xfrm>
        </p:grpSpPr>
        <p:sp>
          <p:nvSpPr>
            <p:cNvPr id="74" name="Oval 12"/>
            <p:cNvSpPr>
              <a:spLocks noChangeArrowheads="1"/>
            </p:cNvSpPr>
            <p:nvPr/>
          </p:nvSpPr>
          <p:spPr bwMode="auto">
            <a:xfrm>
              <a:off x="3638627" y="1397100"/>
              <a:ext cx="576824" cy="586346"/>
            </a:xfrm>
            <a:prstGeom prst="ellipse">
              <a:avLst/>
            </a:prstGeom>
            <a:solidFill>
              <a:srgbClr val="C00000"/>
            </a:solidFill>
            <a:ln>
              <a:solidFill>
                <a:srgbClr val="C00000"/>
              </a:solidFill>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39"/>
            <p:cNvSpPr txBox="1"/>
            <p:nvPr/>
          </p:nvSpPr>
          <p:spPr>
            <a:xfrm>
              <a:off x="3719354" y="1385678"/>
              <a:ext cx="394701" cy="623200"/>
            </a:xfrm>
            <a:prstGeom prst="rect">
              <a:avLst/>
            </a:prstGeom>
            <a:noFill/>
            <a:ln>
              <a:noFill/>
            </a:ln>
          </p:spPr>
          <p:txBody>
            <a:bodyPr wrap="none" rtlCol="0">
              <a:spAutoFit/>
            </a:bodyPr>
            <a:lstStyle/>
            <a:p>
              <a:r>
                <a:rPr lang="en-US" altLang="zh-CN" sz="4800" b="1" dirty="0" smtClean="0">
                  <a:solidFill>
                    <a:srgbClr val="F8F8F8"/>
                  </a:solidFill>
                  <a:latin typeface="Arial" panose="020B0604020202020204" pitchFamily="34" charset="0"/>
                  <a:ea typeface="微软雅黑" panose="020B0503020204020204" pitchFamily="34" charset="-122"/>
                  <a:sym typeface="Arial" panose="020B0604020202020204" pitchFamily="34" charset="0"/>
                </a:rPr>
                <a:t>5</a:t>
              </a:r>
              <a:endParaRPr lang="zh-CN" altLang="en-US" sz="4800" b="1" dirty="0">
                <a:solidFill>
                  <a:srgbClr val="F8F8F8"/>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6" name="组合 52"/>
          <p:cNvGrpSpPr/>
          <p:nvPr/>
        </p:nvGrpSpPr>
        <p:grpSpPr>
          <a:xfrm>
            <a:off x="5602873" y="5831550"/>
            <a:ext cx="5657898" cy="707206"/>
            <a:chOff x="4161033" y="1425669"/>
            <a:chExt cx="3956142" cy="530568"/>
          </a:xfrm>
        </p:grpSpPr>
        <p:grpSp>
          <p:nvGrpSpPr>
            <p:cNvPr id="77" name="组合 54"/>
            <p:cNvGrpSpPr/>
            <p:nvPr/>
          </p:nvGrpSpPr>
          <p:grpSpPr>
            <a:xfrm>
              <a:off x="4161033" y="1425669"/>
              <a:ext cx="3956142" cy="530568"/>
              <a:chOff x="5526988" y="887716"/>
              <a:chExt cx="4833680" cy="648258"/>
            </a:xfrm>
            <a:solidFill>
              <a:schemeClr val="tx1"/>
            </a:solidFill>
          </p:grpSpPr>
          <p:sp>
            <p:nvSpPr>
              <p:cNvPr id="79"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noFill/>
              <a:ln w="9525">
                <a:solidFill>
                  <a:srgbClr val="C00000"/>
                </a:solid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sp>
            <p:nvSpPr>
              <p:cNvPr id="80"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C00000"/>
              </a:solidFill>
              <a:ln w="9525">
                <a:noFill/>
                <a:round/>
              </a:ln>
            </p:spPr>
            <p:txBody>
              <a:bodyPr vert="horz" wrap="square" lIns="121882" tIns="60941" rIns="121882" bIns="60941" numCol="1" anchor="t" anchorCtr="0" compatLnSpc="1"/>
              <a:lstStyle/>
              <a:p>
                <a:endParaRPr lang="zh-CN" altLang="en-US" sz="3200">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文本框 11"/>
            <p:cNvSpPr txBox="1"/>
            <p:nvPr/>
          </p:nvSpPr>
          <p:spPr>
            <a:xfrm>
              <a:off x="4395503" y="1456376"/>
              <a:ext cx="3613192" cy="369446"/>
            </a:xfrm>
            <a:prstGeom prst="rect">
              <a:avLst/>
            </a:prstGeom>
            <a:noFill/>
          </p:spPr>
          <p:txBody>
            <a:bodyPr wrap="square" rtlCol="0">
              <a:spAutoFit/>
            </a:bodyPr>
            <a:lstStyle/>
            <a:p>
              <a:pPr>
                <a:lnSpc>
                  <a:spcPct val="130000"/>
                </a:lnSpc>
              </a:pPr>
              <a:r>
                <a:rPr lang="zh-CN" altLang="en-US" sz="20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党和共产主义青年团的关系党旗党徽</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750" fill="hold"/>
                                        <p:tgtEl>
                                          <p:spTgt spid="5"/>
                                        </p:tgtEl>
                                        <p:attrNameLst>
                                          <p:attrName>ppt_w</p:attrName>
                                        </p:attrNameLst>
                                      </p:cBhvr>
                                      <p:tavLst>
                                        <p:tav tm="0">
                                          <p:val>
                                            <p:fltVal val="0"/>
                                          </p:val>
                                        </p:tav>
                                        <p:tav tm="100000">
                                          <p:val>
                                            <p:strVal val="#ppt_w"/>
                                          </p:val>
                                        </p:tav>
                                      </p:tavLst>
                                    </p:anim>
                                    <p:anim calcmode="lin" valueType="num">
                                      <p:cBhvr>
                                        <p:cTn id="27" dur="750" fill="hold"/>
                                        <p:tgtEl>
                                          <p:spTgt spid="5"/>
                                        </p:tgtEl>
                                        <p:attrNameLst>
                                          <p:attrName>ppt_h</p:attrName>
                                        </p:attrNameLst>
                                      </p:cBhvr>
                                      <p:tavLst>
                                        <p:tav tm="0">
                                          <p:val>
                                            <p:fltVal val="0"/>
                                          </p:val>
                                        </p:tav>
                                        <p:tav tm="100000">
                                          <p:val>
                                            <p:strVal val="#ppt_h"/>
                                          </p:val>
                                        </p:tav>
                                      </p:tavLst>
                                    </p:anim>
                                    <p:animEffect transition="in" filter="fade">
                                      <p:cBhvr>
                                        <p:cTn id="28" dur="750"/>
                                        <p:tgtEl>
                                          <p:spTgt spid="5"/>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500"/>
                                        <p:tgtEl>
                                          <p:spTgt spid="49"/>
                                        </p:tgtEl>
                                      </p:cBhvr>
                                    </p:animEffect>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fltVal val="0"/>
                                          </p:val>
                                        </p:tav>
                                        <p:tav tm="100000">
                                          <p:val>
                                            <p:strVal val="#ppt_w"/>
                                          </p:val>
                                        </p:tav>
                                      </p:tavLst>
                                    </p:anim>
                                    <p:anim calcmode="lin" valueType="num">
                                      <p:cBhvr>
                                        <p:cTn id="57" dur="500" fill="hold"/>
                                        <p:tgtEl>
                                          <p:spTgt spid="54"/>
                                        </p:tgtEl>
                                        <p:attrNameLst>
                                          <p:attrName>ppt_h</p:attrName>
                                        </p:attrNameLst>
                                      </p:cBhvr>
                                      <p:tavLst>
                                        <p:tav tm="0">
                                          <p:val>
                                            <p:fltVal val="0"/>
                                          </p:val>
                                        </p:tav>
                                        <p:tav tm="100000">
                                          <p:val>
                                            <p:strVal val="#ppt_h"/>
                                          </p:val>
                                        </p:tav>
                                      </p:tavLst>
                                    </p:anim>
                                    <p:animEffect transition="in" filter="fade">
                                      <p:cBhvr>
                                        <p:cTn id="58" dur="500"/>
                                        <p:tgtEl>
                                          <p:spTgt spid="54"/>
                                        </p:tgtEl>
                                      </p:cBhvr>
                                    </p:animEffect>
                                  </p:childTnLst>
                                </p:cTn>
                              </p:par>
                            </p:childTnLst>
                          </p:cTn>
                        </p:par>
                        <p:par>
                          <p:cTn id="59" fill="hold">
                            <p:stCondLst>
                              <p:cond delay="4500"/>
                            </p:stCondLst>
                            <p:childTnLst>
                              <p:par>
                                <p:cTn id="60" presetID="22" presetClass="entr" presetSubtype="8"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500"/>
                                        <p:tgtEl>
                                          <p:spTgt spid="6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73"/>
                                        </p:tgtEl>
                                        <p:attrNameLst>
                                          <p:attrName>style.visibility</p:attrName>
                                        </p:attrNameLst>
                                      </p:cBhvr>
                                      <p:to>
                                        <p:strVal val="visible"/>
                                      </p:to>
                                    </p:set>
                                    <p:anim calcmode="lin" valueType="num">
                                      <p:cBhvr>
                                        <p:cTn id="76" dur="500" fill="hold"/>
                                        <p:tgtEl>
                                          <p:spTgt spid="73"/>
                                        </p:tgtEl>
                                        <p:attrNameLst>
                                          <p:attrName>ppt_w</p:attrName>
                                        </p:attrNameLst>
                                      </p:cBhvr>
                                      <p:tavLst>
                                        <p:tav tm="0">
                                          <p:val>
                                            <p:fltVal val="0"/>
                                          </p:val>
                                        </p:tav>
                                        <p:tav tm="100000">
                                          <p:val>
                                            <p:strVal val="#ppt_w"/>
                                          </p:val>
                                        </p:tav>
                                      </p:tavLst>
                                    </p:anim>
                                    <p:anim calcmode="lin" valueType="num">
                                      <p:cBhvr>
                                        <p:cTn id="77" dur="500" fill="hold"/>
                                        <p:tgtEl>
                                          <p:spTgt spid="73"/>
                                        </p:tgtEl>
                                        <p:attrNameLst>
                                          <p:attrName>ppt_h</p:attrName>
                                        </p:attrNameLst>
                                      </p:cBhvr>
                                      <p:tavLst>
                                        <p:tav tm="0">
                                          <p:val>
                                            <p:fltVal val="0"/>
                                          </p:val>
                                        </p:tav>
                                        <p:tav tm="100000">
                                          <p:val>
                                            <p:strVal val="#ppt_h"/>
                                          </p:val>
                                        </p:tav>
                                      </p:tavLst>
                                    </p:anim>
                                    <p:animEffect transition="in" filter="fade">
                                      <p:cBhvr>
                                        <p:cTn id="78" dur="500"/>
                                        <p:tgtEl>
                                          <p:spTgt spid="73"/>
                                        </p:tgtEl>
                                      </p:cBhvr>
                                    </p:animEffect>
                                  </p:childTnLst>
                                </p:cTn>
                              </p:par>
                            </p:childTnLst>
                          </p:cTn>
                        </p:par>
                        <p:par>
                          <p:cTn id="79" fill="hold">
                            <p:stCondLst>
                              <p:cond delay="6500"/>
                            </p:stCondLst>
                            <p:childTnLst>
                              <p:par>
                                <p:cTn id="80" presetID="22" presetClass="entr" presetSubtype="8" fill="hold" nodeType="after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wipe(left)">
                                      <p:cBhvr>
                                        <p:cTn id="8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第六章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学习和遵守党章</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l="13598" r="13387"/>
          <a:stretch>
            <a:fillRect/>
          </a:stretch>
        </p:blipFill>
        <p:spPr>
          <a:xfrm>
            <a:off x="647344" y="2019681"/>
            <a:ext cx="3105174" cy="4252738"/>
          </a:xfrm>
          <a:prstGeom prst="rect">
            <a:avLst/>
          </a:prstGeom>
          <a:effectLst>
            <a:reflection blurRad="6350" stA="29000" endPos="19000" dir="5400000" sy="-100000" algn="bl" rotWithShape="0"/>
          </a:effectLst>
        </p:spPr>
      </p:pic>
      <p:sp>
        <p:nvSpPr>
          <p:cNvPr id="3" name="文本框 2"/>
          <p:cNvSpPr txBox="1"/>
          <p:nvPr/>
        </p:nvSpPr>
        <p:spPr>
          <a:xfrm>
            <a:off x="4428112" y="2142459"/>
            <a:ext cx="7395059" cy="1107996"/>
          </a:xfrm>
          <a:prstGeom prst="rect">
            <a:avLst/>
          </a:prstGeom>
          <a:noFill/>
        </p:spPr>
        <p:txBody>
          <a:bodyPr wrap="square" rtlCol="0">
            <a:spAutoFit/>
          </a:bodyPr>
          <a:lstStyle/>
          <a:p>
            <a:pPr fontAlgn="auto">
              <a:lnSpc>
                <a:spcPct val="150000"/>
              </a:lnSpc>
              <a:spcBef>
                <a:spcPts val="600"/>
              </a:spcBef>
              <a:spcAft>
                <a:spcPts val="0"/>
              </a:spcAft>
              <a:defRPr/>
            </a:pPr>
            <a:r>
              <a:rPr lang="zh-CN" altLang="en-US" sz="4400" b="1" kern="0" dirty="0">
                <a:solidFill>
                  <a:srgbClr val="C00000"/>
                </a:solidFill>
                <a:latin typeface="Arial" panose="020B0604020202020204"/>
                <a:ea typeface="微软雅黑" panose="020B0503020204020204" pitchFamily="34" charset="-122"/>
                <a:cs typeface="+mn-ea"/>
                <a:sym typeface="+mn-lt"/>
              </a:rPr>
              <a:t>认真学习党章   </a:t>
            </a:r>
            <a:r>
              <a:rPr lang="zh-CN" altLang="en-US" sz="4400" b="1" kern="0" dirty="0" smtClean="0">
                <a:solidFill>
                  <a:srgbClr val="C00000"/>
                </a:solidFill>
                <a:latin typeface="Arial" panose="020B0604020202020204"/>
                <a:ea typeface="微软雅黑" panose="020B0503020204020204" pitchFamily="34" charset="-122"/>
                <a:cs typeface="+mn-ea"/>
                <a:sym typeface="+mn-lt"/>
              </a:rPr>
              <a:t>严格</a:t>
            </a:r>
            <a:r>
              <a:rPr lang="zh-CN" altLang="en-US" sz="4400" b="1" kern="0" dirty="0">
                <a:solidFill>
                  <a:srgbClr val="C00000"/>
                </a:solidFill>
                <a:latin typeface="Arial" panose="020B0604020202020204"/>
                <a:ea typeface="微软雅黑" panose="020B0503020204020204" pitchFamily="34" charset="-122"/>
                <a:cs typeface="+mn-ea"/>
                <a:sym typeface="+mn-lt"/>
              </a:rPr>
              <a:t>遵守党章</a:t>
            </a:r>
          </a:p>
        </p:txBody>
      </p:sp>
      <p:sp>
        <p:nvSpPr>
          <p:cNvPr id="4" name="矩形 3"/>
          <p:cNvSpPr/>
          <p:nvPr/>
        </p:nvSpPr>
        <p:spPr>
          <a:xfrm>
            <a:off x="4428112" y="3337342"/>
            <a:ext cx="7395059" cy="2308324"/>
          </a:xfrm>
          <a:prstGeom prst="rect">
            <a:avLst/>
          </a:prstGeom>
        </p:spPr>
        <p:txBody>
          <a:bodyPr wrap="square">
            <a:spAutoFit/>
          </a:bodyPr>
          <a:lstStyle/>
          <a:p>
            <a:pPr indent="609600" defTabSz="1219200">
              <a:lnSpc>
                <a:spcPct val="120000"/>
              </a:lnSpc>
            </a:pPr>
            <a:r>
              <a:rPr lang="zh-CN" altLang="en-US" sz="2400" dirty="0">
                <a:solidFill>
                  <a:srgbClr val="C00000"/>
                </a:solidFill>
                <a:latin typeface="微软雅黑" panose="020B0503020204020204" pitchFamily="34" charset="-122"/>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endParaRPr lang="zh-CN" altLang="zh-CN" sz="2400"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6"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par>
                          <p:cTn id="17" fill="hold">
                            <p:stCondLst>
                              <p:cond delay="1299"/>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750" fill="hold"/>
                                        <p:tgtEl>
                                          <p:spTgt spid="2"/>
                                        </p:tgtEl>
                                        <p:attrNameLst>
                                          <p:attrName>ppt_w</p:attrName>
                                        </p:attrNameLst>
                                      </p:cBhvr>
                                      <p:tavLst>
                                        <p:tav tm="0">
                                          <p:val>
                                            <p:fltVal val="0"/>
                                          </p:val>
                                        </p:tav>
                                        <p:tav tm="100000">
                                          <p:val>
                                            <p:strVal val="#ppt_w"/>
                                          </p:val>
                                        </p:tav>
                                      </p:tavLst>
                                    </p:anim>
                                    <p:anim calcmode="lin" valueType="num">
                                      <p:cBhvr>
                                        <p:cTn id="21" dur="750" fill="hold"/>
                                        <p:tgtEl>
                                          <p:spTgt spid="2"/>
                                        </p:tgtEl>
                                        <p:attrNameLst>
                                          <p:attrName>ppt_h</p:attrName>
                                        </p:attrNameLst>
                                      </p:cBhvr>
                                      <p:tavLst>
                                        <p:tav tm="0">
                                          <p:val>
                                            <p:fltVal val="0"/>
                                          </p:val>
                                        </p:tav>
                                        <p:tav tm="100000">
                                          <p:val>
                                            <p:strVal val="#ppt_h"/>
                                          </p:val>
                                        </p:tav>
                                      </p:tavLst>
                                    </p:anim>
                                    <p:animEffect transition="in" filter="fade">
                                      <p:cBhvr>
                                        <p:cTn id="22" dur="750"/>
                                        <p:tgtEl>
                                          <p:spTgt spid="2"/>
                                        </p:tgtEl>
                                      </p:cBhvr>
                                    </p:animEffect>
                                  </p:childTnLst>
                                </p:cTn>
                              </p:par>
                            </p:childTnLst>
                          </p:cTn>
                        </p:par>
                        <p:par>
                          <p:cTn id="23" fill="hold">
                            <p:stCondLst>
                              <p:cond delay="2299"/>
                            </p:stCondLst>
                            <p:childTnLst>
                              <p:par>
                                <p:cTn id="24" presetID="1" presetClass="entr" presetSubtype="0" fill="hold" grpId="0" nodeType="afterEffect">
                                  <p:stCondLst>
                                    <p:cond delay="0"/>
                                  </p:stCondLst>
                                  <p:iterate type="lt">
                                    <p:tmAbs val="200"/>
                                  </p:iterate>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5050"/>
                            </p:stCondLst>
                            <p:childTnLst>
                              <p:par>
                                <p:cTn id="27" presetID="22"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07599" y="3006977"/>
            <a:ext cx="5834400" cy="1323439"/>
          </a:xfrm>
          <a:prstGeom prst="rect">
            <a:avLst/>
          </a:prstGeom>
          <a:noFill/>
        </p:spPr>
        <p:txBody>
          <a:bodyPr wrap="square" rtlCol="0">
            <a:spAutoFit/>
          </a:bodyPr>
          <a:lstStyle/>
          <a:p>
            <a:pPr algn="dist"/>
            <a:r>
              <a:rPr lang="zh-CN" altLang="en-US" sz="8000" b="1" dirty="0" smtClean="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rPr>
              <a:t>谢谢观看</a:t>
            </a:r>
            <a:endParaRPr lang="zh-CN" altLang="en-US" sz="8000" b="1" dirty="0">
              <a:solidFill>
                <a:srgbClr val="C00000"/>
              </a:solidFill>
              <a:effectLst>
                <a:outerShdw blurRad="50800" dist="38100" dir="2700000" algn="tl" rotWithShape="0">
                  <a:prstClr val="black">
                    <a:alpha val="40000"/>
                  </a:prstClr>
                </a:outerShdw>
              </a:effectLst>
              <a:latin typeface="微软雅黑" panose="020B0503020204020204" pitchFamily="82" charset="2"/>
              <a:ea typeface="微软雅黑" panose="020B0503020204020204" pitchFamily="82" charset="2"/>
            </a:endParaRPr>
          </a:p>
        </p:txBody>
      </p:sp>
      <p:grpSp>
        <p:nvGrpSpPr>
          <p:cNvPr id="3" name="组合 3"/>
          <p:cNvGrpSpPr/>
          <p:nvPr/>
        </p:nvGrpSpPr>
        <p:grpSpPr>
          <a:xfrm>
            <a:off x="3499892" y="4680271"/>
            <a:ext cx="543739" cy="523220"/>
            <a:chOff x="2934874" y="4295459"/>
            <a:chExt cx="543739" cy="523220"/>
          </a:xfrm>
        </p:grpSpPr>
        <p:sp>
          <p:nvSpPr>
            <p:cNvPr id="4" name="椭圆 3"/>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2934874" y="4295459"/>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学</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 name="组合 6"/>
          <p:cNvGrpSpPr/>
          <p:nvPr/>
        </p:nvGrpSpPr>
        <p:grpSpPr>
          <a:xfrm>
            <a:off x="4122443" y="4653377"/>
            <a:ext cx="543739" cy="523629"/>
            <a:chOff x="2947424" y="4268565"/>
            <a:chExt cx="543739" cy="523629"/>
          </a:xfrm>
        </p:grpSpPr>
        <p:sp>
          <p:nvSpPr>
            <p:cNvPr id="7" name="椭圆 6"/>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2947424" y="4268565"/>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习</a:t>
              </a:r>
            </a:p>
          </p:txBody>
        </p:sp>
      </p:grpSp>
      <p:grpSp>
        <p:nvGrpSpPr>
          <p:cNvPr id="9" name="组合 9"/>
          <p:cNvGrpSpPr/>
          <p:nvPr/>
        </p:nvGrpSpPr>
        <p:grpSpPr>
          <a:xfrm>
            <a:off x="4715785" y="4666824"/>
            <a:ext cx="543739" cy="523220"/>
            <a:chOff x="2930765" y="4282012"/>
            <a:chExt cx="543739" cy="523220"/>
          </a:xfrm>
        </p:grpSpPr>
        <p:sp>
          <p:nvSpPr>
            <p:cNvPr id="10" name="椭圆 9"/>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2930765" y="4282012"/>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组合 12"/>
          <p:cNvGrpSpPr/>
          <p:nvPr/>
        </p:nvGrpSpPr>
        <p:grpSpPr>
          <a:xfrm>
            <a:off x="5339186" y="4682772"/>
            <a:ext cx="543739" cy="523220"/>
            <a:chOff x="2944165" y="4297960"/>
            <a:chExt cx="543739" cy="523220"/>
          </a:xfrm>
        </p:grpSpPr>
        <p:sp>
          <p:nvSpPr>
            <p:cNvPr id="13" name="椭圆 12"/>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nvSpPr>
          <p:spPr>
            <a:xfrm>
              <a:off x="2944165"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5" name="组合 15"/>
          <p:cNvGrpSpPr/>
          <p:nvPr/>
        </p:nvGrpSpPr>
        <p:grpSpPr>
          <a:xfrm>
            <a:off x="6356494" y="4682772"/>
            <a:ext cx="543739" cy="523220"/>
            <a:chOff x="2936892" y="4297960"/>
            <a:chExt cx="543739" cy="523220"/>
          </a:xfrm>
        </p:grpSpPr>
        <p:sp>
          <p:nvSpPr>
            <p:cNvPr id="16" name="椭圆 15"/>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293689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遵</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8" name="组合 18"/>
          <p:cNvGrpSpPr/>
          <p:nvPr/>
        </p:nvGrpSpPr>
        <p:grpSpPr>
          <a:xfrm>
            <a:off x="6950193" y="4668279"/>
            <a:ext cx="543739" cy="523220"/>
            <a:chOff x="2920590" y="4283467"/>
            <a:chExt cx="543739" cy="523220"/>
          </a:xfrm>
        </p:grpSpPr>
        <p:sp>
          <p:nvSpPr>
            <p:cNvPr id="19" name="椭圆 18"/>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2920590" y="4283467"/>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守</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1"/>
          <p:cNvGrpSpPr/>
          <p:nvPr/>
        </p:nvGrpSpPr>
        <p:grpSpPr>
          <a:xfrm>
            <a:off x="7584636" y="4682772"/>
            <a:ext cx="543739" cy="523220"/>
            <a:chOff x="2945032" y="4297960"/>
            <a:chExt cx="543739" cy="523220"/>
          </a:xfrm>
        </p:grpSpPr>
        <p:sp>
          <p:nvSpPr>
            <p:cNvPr id="22" name="椭圆 21"/>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文本框 22"/>
            <p:cNvSpPr txBox="1"/>
            <p:nvPr/>
          </p:nvSpPr>
          <p:spPr>
            <a:xfrm>
              <a:off x="2945032" y="4297960"/>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党</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 name="组合 24"/>
          <p:cNvGrpSpPr/>
          <p:nvPr/>
        </p:nvGrpSpPr>
        <p:grpSpPr>
          <a:xfrm>
            <a:off x="8188911" y="4653377"/>
            <a:ext cx="543739" cy="523629"/>
            <a:chOff x="2939306" y="4268565"/>
            <a:chExt cx="543739" cy="523629"/>
          </a:xfrm>
        </p:grpSpPr>
        <p:sp>
          <p:nvSpPr>
            <p:cNvPr id="25" name="椭圆 24"/>
            <p:cNvSpPr/>
            <p:nvPr/>
          </p:nvSpPr>
          <p:spPr>
            <a:xfrm>
              <a:off x="2954272" y="4297960"/>
              <a:ext cx="494234" cy="49423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文本框 25"/>
            <p:cNvSpPr txBox="1"/>
            <p:nvPr/>
          </p:nvSpPr>
          <p:spPr>
            <a:xfrm>
              <a:off x="2939306" y="4268565"/>
              <a:ext cx="543739" cy="523220"/>
            </a:xfrm>
            <a:prstGeom prst="rect">
              <a:avLst/>
            </a:prstGeom>
            <a:noFill/>
          </p:spPr>
          <p:txBody>
            <a:bodyPr wrap="non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规</a:t>
              </a:r>
              <a:endParaRPr lang="zh-CN" altLang="en-US" sz="2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0349" y="842187"/>
            <a:ext cx="1522969" cy="1629046"/>
          </a:xfrm>
          <a:prstGeom prst="rect">
            <a:avLst/>
          </a:prstGeom>
          <a:effectLst>
            <a:outerShdw blurRad="63500" sx="102000" sy="102000" algn="ctr" rotWithShape="0">
              <a:prstClr val="black">
                <a:alpha val="40000"/>
              </a:prstClr>
            </a:outerShdw>
          </a:effectLst>
        </p:spPr>
      </p:pic>
      <p:sp>
        <p:nvSpPr>
          <p:cNvPr id="28" name="文本框 27"/>
          <p:cNvSpPr txBox="1"/>
          <p:nvPr/>
        </p:nvSpPr>
        <p:spPr>
          <a:xfrm>
            <a:off x="4169622" y="2577881"/>
            <a:ext cx="3710354" cy="400110"/>
          </a:xfrm>
          <a:prstGeom prst="rect">
            <a:avLst/>
          </a:prstGeom>
          <a:noFill/>
        </p:spPr>
        <p:txBody>
          <a:bodyPr wrap="square" rtlCol="0">
            <a:spAutoFit/>
          </a:bodyPr>
          <a:lstStyle/>
          <a:p>
            <a:pPr algn="dist"/>
            <a:r>
              <a:rPr lang="zh-CN" altLang="en-US" sz="2000" b="1" dirty="0" smtClean="0">
                <a:solidFill>
                  <a:srgbClr val="C00000"/>
                </a:solidFill>
                <a:latin typeface="微软雅黑" panose="020B0503020204020204" pitchFamily="82" charset="2"/>
                <a:ea typeface="微软雅黑" panose="020B0503020204020204" pitchFamily="82" charset="2"/>
              </a:rPr>
              <a:t>十九大会议通过</a:t>
            </a:r>
            <a:endParaRPr lang="zh-CN" altLang="en-US" sz="2000" b="1" dirty="0">
              <a:solidFill>
                <a:srgbClr val="C00000"/>
              </a:solidFill>
              <a:latin typeface="微软雅黑" panose="020B0503020204020204" pitchFamily="82" charset="2"/>
              <a:ea typeface="微软雅黑" panose="020B0503020204020204" pitchFamily="82" charset="2"/>
            </a:endParaRPr>
          </a:p>
        </p:txBody>
      </p:sp>
      <p:cxnSp>
        <p:nvCxnSpPr>
          <p:cNvPr id="29" name="直线连接符 28"/>
          <p:cNvCxnSpPr/>
          <p:nvPr/>
        </p:nvCxnSpPr>
        <p:spPr>
          <a:xfrm>
            <a:off x="2178424"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直线连接符 29"/>
          <p:cNvCxnSpPr/>
          <p:nvPr/>
        </p:nvCxnSpPr>
        <p:spPr>
          <a:xfrm>
            <a:off x="8088110" y="2777936"/>
            <a:ext cx="170777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1+#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p:cTn id="2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2">
                                            <p:txEl>
                                              <p:pRg st="0" end="0"/>
                                            </p:txEl>
                                          </p:spTgt>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350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nodeType="withEffect">
                                  <p:stCondLst>
                                    <p:cond delay="3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par>
                                <p:cTn id="47" presetID="53" presetClass="entr" presetSubtype="16" fill="hold" nodeType="withEffect">
                                  <p:stCondLst>
                                    <p:cond delay="35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5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nodeType="withEffect">
                                  <p:stCondLst>
                                    <p:cond delay="350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par>
                                <p:cTn id="62" presetID="53" presetClass="entr" presetSubtype="16" fill="hold" nodeType="withEffect">
                                  <p:stCondLst>
                                    <p:cond delay="350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53" presetClass="entr" presetSubtype="16" fill="hold" nodeType="withEffect">
                                  <p:stCondLst>
                                    <p:cond delay="350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6"/>
          <p:cNvSpPr txBox="1"/>
          <p:nvPr/>
        </p:nvSpPr>
        <p:spPr>
          <a:xfrm>
            <a:off x="1685340" y="3515745"/>
            <a:ext cx="1747530" cy="913327"/>
          </a:xfrm>
          <a:prstGeom prst="rect">
            <a:avLst/>
          </a:prstGeom>
          <a:noFill/>
        </p:spPr>
        <p:txBody>
          <a:bodyPr vert="horz" wrap="none" rtlCol="0">
            <a:spAutoFit/>
          </a:bodyPr>
          <a:lstStyle/>
          <a:p>
            <a:r>
              <a:rPr lang="zh-CN" altLang="en-US" sz="5335" b="1" spc="756" dirty="0">
                <a:solidFill>
                  <a:srgbClr val="C00000"/>
                </a:solidFill>
                <a:latin typeface="微软雅黑" panose="020B0503020204020204" pitchFamily="34" charset="-122"/>
                <a:ea typeface="微软雅黑" panose="020B0503020204020204" pitchFamily="34" charset="-122"/>
                <a:cs typeface="+mn-ea"/>
                <a:sym typeface="+mn-lt"/>
              </a:rPr>
              <a:t>目录</a:t>
            </a:r>
            <a:endParaRPr lang="zh-CN" altLang="en-US" sz="7200" b="1" spc="756"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5" name="Freeform 29"/>
          <p:cNvSpPr/>
          <p:nvPr/>
        </p:nvSpPr>
        <p:spPr bwMode="auto">
          <a:xfrm>
            <a:off x="1557342" y="1590223"/>
            <a:ext cx="2003527" cy="179034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6" name="组合 3"/>
          <p:cNvGrpSpPr/>
          <p:nvPr/>
        </p:nvGrpSpPr>
        <p:grpSpPr>
          <a:xfrm>
            <a:off x="4376952" y="1271338"/>
            <a:ext cx="3905149" cy="497958"/>
            <a:chOff x="6185926" y="1643647"/>
            <a:chExt cx="3905149" cy="497958"/>
          </a:xfrm>
        </p:grpSpPr>
        <p:sp>
          <p:nvSpPr>
            <p:cNvPr id="7" name="椭圆 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7"/>
            <p:cNvGrpSpPr/>
            <p:nvPr/>
          </p:nvGrpSpPr>
          <p:grpSpPr>
            <a:xfrm>
              <a:off x="6185926" y="1643647"/>
              <a:ext cx="3905149" cy="460375"/>
              <a:chOff x="5587240" y="1744227"/>
              <a:chExt cx="3905149" cy="460375"/>
            </a:xfrm>
          </p:grpSpPr>
          <p:sp>
            <p:nvSpPr>
              <p:cNvPr id="10" name="矩形 9"/>
              <p:cNvSpPr/>
              <p:nvPr/>
            </p:nvSpPr>
            <p:spPr>
              <a:xfrm>
                <a:off x="6229957" y="1791615"/>
                <a:ext cx="3262432" cy="400110"/>
              </a:xfrm>
              <a:prstGeom prst="rect">
                <a:avLst/>
              </a:prstGeom>
              <a:noFill/>
              <a:ln>
                <a:solidFill>
                  <a:srgbClr val="C00000"/>
                </a:solidFill>
              </a:ln>
            </p:spPr>
            <p:txBody>
              <a:bodyPr wrap="none">
                <a:spAutoFit/>
              </a:bodyPr>
              <a:lstStyle/>
              <a:p>
                <a:pPr algn="l"/>
                <a:r>
                  <a:rPr lang="zh-CN" altLang="en-US" sz="2000" b="1" kern="0" dirty="0" smtClean="0">
                    <a:solidFill>
                      <a:srgbClr val="C00000"/>
                    </a:solidFill>
                    <a:latin typeface="微软雅黑" panose="020B0503020204020204" pitchFamily="34" charset="-122"/>
                    <a:ea typeface="微软雅黑" panose="020B0503020204020204" pitchFamily="34" charset="-122"/>
                  </a:rPr>
                  <a:t>十九大对党章做的重要修改</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11" name="矩形 10"/>
              <p:cNvSpPr/>
              <p:nvPr/>
            </p:nvSpPr>
            <p:spPr>
              <a:xfrm>
                <a:off x="5587240" y="1744227"/>
                <a:ext cx="584726" cy="460375"/>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2" name="组合 13"/>
          <p:cNvGrpSpPr/>
          <p:nvPr/>
        </p:nvGrpSpPr>
        <p:grpSpPr>
          <a:xfrm>
            <a:off x="4375331" y="2032004"/>
            <a:ext cx="3906771" cy="497036"/>
            <a:chOff x="6184303" y="1643647"/>
            <a:chExt cx="3906770" cy="497958"/>
          </a:xfrm>
        </p:grpSpPr>
        <p:sp>
          <p:nvSpPr>
            <p:cNvPr id="13" name="椭圆 12"/>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7"/>
            <p:cNvGrpSpPr/>
            <p:nvPr/>
          </p:nvGrpSpPr>
          <p:grpSpPr>
            <a:xfrm>
              <a:off x="6184303" y="1643647"/>
              <a:ext cx="3906770" cy="460879"/>
              <a:chOff x="5585617" y="1744227"/>
              <a:chExt cx="3906770" cy="460879"/>
            </a:xfrm>
          </p:grpSpPr>
          <p:sp>
            <p:nvSpPr>
              <p:cNvPr id="16" name="矩形 15"/>
              <p:cNvSpPr/>
              <p:nvPr/>
            </p:nvSpPr>
            <p:spPr>
              <a:xfrm>
                <a:off x="6229957" y="1798938"/>
                <a:ext cx="3262430"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党章的概述</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17" name="矩形 16"/>
              <p:cNvSpPr/>
              <p:nvPr/>
            </p:nvSpPr>
            <p:spPr>
              <a:xfrm>
                <a:off x="5585617" y="1744227"/>
                <a:ext cx="587969"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18" name="组合 22"/>
          <p:cNvGrpSpPr/>
          <p:nvPr/>
        </p:nvGrpSpPr>
        <p:grpSpPr>
          <a:xfrm>
            <a:off x="4374260" y="2791748"/>
            <a:ext cx="3907840" cy="497036"/>
            <a:chOff x="6183233" y="1643647"/>
            <a:chExt cx="3907839" cy="497958"/>
          </a:xfrm>
        </p:grpSpPr>
        <p:sp>
          <p:nvSpPr>
            <p:cNvPr id="19" name="椭圆 18"/>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7"/>
            <p:cNvGrpSpPr/>
            <p:nvPr/>
          </p:nvGrpSpPr>
          <p:grpSpPr>
            <a:xfrm>
              <a:off x="6183233" y="1643647"/>
              <a:ext cx="3907839" cy="461360"/>
              <a:chOff x="5584547" y="1744227"/>
              <a:chExt cx="3907839" cy="461360"/>
            </a:xfrm>
          </p:grpSpPr>
          <p:sp>
            <p:nvSpPr>
              <p:cNvPr id="22" name="矩形 21"/>
              <p:cNvSpPr/>
              <p:nvPr/>
            </p:nvSpPr>
            <p:spPr>
              <a:xfrm>
                <a:off x="6229956" y="1804735"/>
                <a:ext cx="3262430" cy="400852"/>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党章的发展历程</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23" name="矩形 22"/>
              <p:cNvSpPr/>
              <p:nvPr/>
            </p:nvSpPr>
            <p:spPr>
              <a:xfrm>
                <a:off x="5584547" y="1744227"/>
                <a:ext cx="590111"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grpSp>
        <p:nvGrpSpPr>
          <p:cNvPr id="24" name="组合 77"/>
          <p:cNvGrpSpPr/>
          <p:nvPr/>
        </p:nvGrpSpPr>
        <p:grpSpPr>
          <a:xfrm>
            <a:off x="4350479" y="3551492"/>
            <a:ext cx="3892184" cy="486586"/>
            <a:chOff x="6198888" y="1654117"/>
            <a:chExt cx="3892183" cy="487488"/>
          </a:xfrm>
        </p:grpSpPr>
        <p:sp>
          <p:nvSpPr>
            <p:cNvPr id="25" name="椭圆 24"/>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27" name="组合 80"/>
            <p:cNvGrpSpPr/>
            <p:nvPr/>
          </p:nvGrpSpPr>
          <p:grpSpPr>
            <a:xfrm>
              <a:off x="6198888" y="1655522"/>
              <a:ext cx="3892183" cy="460879"/>
              <a:chOff x="5600202" y="1756102"/>
              <a:chExt cx="3892183" cy="460879"/>
            </a:xfrm>
          </p:grpSpPr>
          <p:sp>
            <p:nvSpPr>
              <p:cNvPr id="28" name="矩形 27"/>
              <p:cNvSpPr/>
              <p:nvPr/>
            </p:nvSpPr>
            <p:spPr>
              <a:xfrm>
                <a:off x="6229956" y="1798598"/>
                <a:ext cx="3262429" cy="400852"/>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党章的总纲</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29" name="矩形 28"/>
              <p:cNvSpPr/>
              <p:nvPr/>
            </p:nvSpPr>
            <p:spPr>
              <a:xfrm>
                <a:off x="5600202" y="1756102"/>
                <a:ext cx="558800" cy="460879"/>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p>
            </p:txBody>
          </p:sp>
        </p:grpSp>
      </p:grpSp>
      <p:grpSp>
        <p:nvGrpSpPr>
          <p:cNvPr id="30" name="组合 2"/>
          <p:cNvGrpSpPr/>
          <p:nvPr/>
        </p:nvGrpSpPr>
        <p:grpSpPr>
          <a:xfrm>
            <a:off x="4348392" y="4300786"/>
            <a:ext cx="3894270" cy="486586"/>
            <a:chOff x="6196801" y="1654117"/>
            <a:chExt cx="3894269" cy="487488"/>
          </a:xfrm>
        </p:grpSpPr>
        <p:sp>
          <p:nvSpPr>
            <p:cNvPr id="31" name="椭圆 30"/>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3" name="组合 9"/>
            <p:cNvGrpSpPr/>
            <p:nvPr/>
          </p:nvGrpSpPr>
          <p:grpSpPr>
            <a:xfrm>
              <a:off x="6196801" y="1655522"/>
              <a:ext cx="3894269" cy="462521"/>
              <a:chOff x="5598115" y="1756102"/>
              <a:chExt cx="3894269" cy="462521"/>
            </a:xfrm>
          </p:grpSpPr>
          <p:sp>
            <p:nvSpPr>
              <p:cNvPr id="34" name="矩形 33"/>
              <p:cNvSpPr/>
              <p:nvPr/>
            </p:nvSpPr>
            <p:spPr>
              <a:xfrm>
                <a:off x="6229956" y="1798726"/>
                <a:ext cx="3262428"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党章的条文</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35" name="矩形 34"/>
              <p:cNvSpPr/>
              <p:nvPr/>
            </p:nvSpPr>
            <p:spPr>
              <a:xfrm>
                <a:off x="5598115" y="1756102"/>
                <a:ext cx="562975" cy="462521"/>
              </a:xfrm>
              <a:prstGeom prst="rect">
                <a:avLst/>
              </a:prstGeom>
            </p:spPr>
            <p:txBody>
              <a:bodyPr wrap="none">
                <a:spAutoFit/>
              </a:bodyPr>
              <a:lstStyle/>
              <a:p>
                <a:pPr algn="ctr"/>
                <a:r>
                  <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p>
            </p:txBody>
          </p:sp>
        </p:grpSp>
      </p:grpSp>
      <p:grpSp>
        <p:nvGrpSpPr>
          <p:cNvPr id="36" name="组合 2"/>
          <p:cNvGrpSpPr/>
          <p:nvPr/>
        </p:nvGrpSpPr>
        <p:grpSpPr>
          <a:xfrm>
            <a:off x="4374260" y="5050082"/>
            <a:ext cx="3868401" cy="486586"/>
            <a:chOff x="6196801" y="1654117"/>
            <a:chExt cx="3868400" cy="487488"/>
          </a:xfrm>
        </p:grpSpPr>
        <p:sp>
          <p:nvSpPr>
            <p:cNvPr id="37" name="椭圆 36"/>
            <p:cNvSpPr/>
            <p:nvPr/>
          </p:nvSpPr>
          <p:spPr>
            <a:xfrm>
              <a:off x="6222670" y="1654117"/>
              <a:ext cx="487488" cy="4874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nvGrpSpPr>
            <p:cNvPr id="38" name="组合 9"/>
            <p:cNvGrpSpPr/>
            <p:nvPr/>
          </p:nvGrpSpPr>
          <p:grpSpPr>
            <a:xfrm>
              <a:off x="6196801" y="1655522"/>
              <a:ext cx="3868400" cy="462521"/>
              <a:chOff x="5598115" y="1756102"/>
              <a:chExt cx="3868400" cy="462521"/>
            </a:xfrm>
          </p:grpSpPr>
          <p:sp>
            <p:nvSpPr>
              <p:cNvPr id="39" name="矩形 38"/>
              <p:cNvSpPr/>
              <p:nvPr/>
            </p:nvSpPr>
            <p:spPr>
              <a:xfrm>
                <a:off x="6141222" y="1798726"/>
                <a:ext cx="3325293" cy="399520"/>
              </a:xfrm>
              <a:prstGeom prst="rect">
                <a:avLst/>
              </a:prstGeom>
              <a:noFill/>
              <a:ln>
                <a:solidFill>
                  <a:srgbClr val="C00000"/>
                </a:solidFill>
              </a:ln>
            </p:spPr>
            <p:txBody>
              <a:bodyPr wrap="square">
                <a:spAutoFit/>
              </a:bodyPr>
              <a:lstStyle/>
              <a:p>
                <a:pPr algn="ctr"/>
                <a:r>
                  <a:rPr lang="zh-CN" altLang="en-US" sz="2000" b="1" kern="0" dirty="0" smtClean="0">
                    <a:solidFill>
                      <a:srgbClr val="C00000"/>
                    </a:solidFill>
                    <a:latin typeface="微软雅黑" panose="020B0503020204020204" pitchFamily="34" charset="-122"/>
                    <a:ea typeface="微软雅黑" panose="020B0503020204020204" pitchFamily="34" charset="-122"/>
                  </a:rPr>
                  <a:t>学习和遵守党章</a:t>
                </a:r>
                <a:endParaRPr lang="zh-CN" altLang="en-US" sz="2000" b="1" kern="0" dirty="0">
                  <a:solidFill>
                    <a:srgbClr val="C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5598115" y="1756102"/>
                <a:ext cx="562975" cy="462521"/>
              </a:xfrm>
              <a:prstGeom prst="rect">
                <a:avLst/>
              </a:prstGeom>
            </p:spPr>
            <p:txBody>
              <a:bodyPr wrap="none">
                <a:spAutoFit/>
              </a:bodyPr>
              <a:lstStyle/>
              <a:p>
                <a:pPr algn="ctr"/>
                <a:r>
                  <a:rPr lang="en-US" altLang="zh-CN" sz="2400" b="1" kern="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endParaRPr lang="en-US" altLang="zh-CN" sz="2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0-#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0-#ppt_w/2"/>
                                          </p:val>
                                        </p:tav>
                                        <p:tav tm="100000">
                                          <p:val>
                                            <p:strVal val="#ppt_x"/>
                                          </p:val>
                                        </p:tav>
                                      </p:tavLst>
                                    </p:anim>
                                    <p:anim calcmode="lin" valueType="num">
                                      <p:cBhvr additive="base">
                                        <p:cTn id="50"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a:solidFill>
                  <a:srgbClr val="C00000"/>
                </a:solidFill>
                <a:latin typeface="微软雅黑" panose="020B0503020204020204" pitchFamily="34" charset="-122"/>
                <a:ea typeface="微软雅黑" panose="020B0503020204020204" pitchFamily="34" charset="-122"/>
                <a:cs typeface="+mn-ea"/>
                <a:sym typeface="+mn-lt"/>
              </a:rPr>
              <a:t>第一章</a:t>
            </a:r>
          </a:p>
        </p:txBody>
      </p:sp>
      <p:sp>
        <p:nvSpPr>
          <p:cNvPr id="5"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十九大对党章</a:t>
            </a:r>
            <a:r>
              <a:rPr lang="zh-CN" altLang="en-US" sz="4500" b="1" smtClean="0">
                <a:solidFill>
                  <a:srgbClr val="C00000"/>
                </a:solidFill>
                <a:latin typeface="微软雅黑" panose="020B0503020204020204" pitchFamily="34" charset="-122"/>
                <a:ea typeface="微软雅黑" panose="020B0503020204020204" pitchFamily="34" charset="-122"/>
                <a:cs typeface="+mn-ea"/>
                <a:sym typeface="+mn-lt"/>
              </a:rPr>
              <a:t>的重要修改</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8"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十九大对党章的重要修改</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 name="矩形 8"/>
          <p:cNvSpPr/>
          <p:nvPr/>
        </p:nvSpPr>
        <p:spPr>
          <a:xfrm>
            <a:off x="4878276" y="2419334"/>
            <a:ext cx="6453828" cy="2893100"/>
          </a:xfrm>
          <a:prstGeom prst="rect">
            <a:avLst/>
          </a:prstGeom>
          <a:noFill/>
        </p:spPr>
        <p:txBody>
          <a:bodyPr wrap="square" rtlCol="0">
            <a:spAutoFit/>
          </a:bodyPr>
          <a:lstStyle/>
          <a:p>
            <a:pPr>
              <a:lnSpc>
                <a:spcPct val="130000"/>
              </a:lnSpc>
            </a:pPr>
            <a:r>
              <a:rPr lang="zh-CN" altLang="en-US" sz="2000" b="1" dirty="0" smtClean="0">
                <a:latin typeface="微软雅黑" panose="020B0503020204020204" pitchFamily="34" charset="-122"/>
                <a:ea typeface="微软雅黑" panose="020B0503020204020204" pitchFamily="34" charset="-122"/>
                <a:cs typeface="+mn-ea"/>
              </a:rPr>
              <a:t>        </a:t>
            </a:r>
            <a:r>
              <a:rPr lang="zh-CN" altLang="en-US" sz="2000" dirty="0" smtClean="0">
                <a:solidFill>
                  <a:srgbClr val="C00000"/>
                </a:solidFill>
                <a:latin typeface="微软雅黑" panose="020B0503020204020204" pitchFamily="34" charset="-122"/>
                <a:ea typeface="微软雅黑" panose="020B0503020204020204" pitchFamily="34" charset="-122"/>
                <a:cs typeface="+mn-ea"/>
              </a:rPr>
              <a:t>大会</a:t>
            </a:r>
            <a:r>
              <a:rPr lang="zh-CN" altLang="en-US" sz="2000" dirty="0">
                <a:solidFill>
                  <a:srgbClr val="C00000"/>
                </a:solidFill>
                <a:latin typeface="微软雅黑" panose="020B0503020204020204" pitchFamily="34" charset="-122"/>
                <a:ea typeface="微软雅黑" panose="020B0503020204020204" pitchFamily="34" charset="-122"/>
                <a:cs typeface="+mn-ea"/>
              </a:rPr>
              <a:t>一致同意，</a:t>
            </a:r>
            <a:r>
              <a:rPr lang="zh-CN" altLang="en-US" sz="2000" b="1" dirty="0">
                <a:solidFill>
                  <a:srgbClr val="C00000"/>
                </a:solidFill>
                <a:latin typeface="微软雅黑" panose="020B0503020204020204" pitchFamily="34" charset="-122"/>
                <a:ea typeface="微软雅黑" panose="020B0503020204020204" pitchFamily="34" charset="-122"/>
                <a:cs typeface="+mn-ea"/>
              </a:rPr>
              <a:t>在党章中把习近平新时代中国特色社会主义思想同马克思列宁主义、毛泽东思想、邓小平理论、“三个代表”重要思想、科学发展观一道确立为党的行动指南。</a:t>
            </a:r>
            <a:r>
              <a:rPr lang="zh-CN" altLang="en-US" sz="2000" dirty="0">
                <a:solidFill>
                  <a:srgbClr val="C00000"/>
                </a:solidFill>
                <a:latin typeface="微软雅黑" panose="020B0503020204020204" pitchFamily="34" charset="-122"/>
                <a:ea typeface="微软雅黑" panose="020B0503020204020204" pitchFamily="34" charset="-122"/>
                <a:cs typeface="+mn-ea"/>
              </a:rPr>
              <a:t>大会要求全党以习近平新时代中国特色社会主义思想统一思想和行动，增强学习贯彻的自觉性和坚定性，把习近平新时代中国特色社会主义思想贯彻到社会主义现代化建设全过程、体现到党的建设各方面</a:t>
            </a:r>
            <a:r>
              <a:rPr lang="zh-CN" altLang="en-US" sz="2000" b="1" dirty="0">
                <a:latin typeface="微软雅黑" panose="020B0503020204020204" pitchFamily="34" charset="-122"/>
                <a:ea typeface="微软雅黑" panose="020B0503020204020204" pitchFamily="34" charset="-122"/>
                <a:cs typeface="+mn-ea"/>
              </a:rPr>
              <a:t>。</a:t>
            </a:r>
          </a:p>
        </p:txBody>
      </p:sp>
      <p:sp>
        <p:nvSpPr>
          <p:cNvPr id="11" name="TextBox 9"/>
          <p:cNvSpPr txBox="1"/>
          <p:nvPr/>
        </p:nvSpPr>
        <p:spPr>
          <a:xfrm>
            <a:off x="666600" y="4823097"/>
            <a:ext cx="3603978" cy="978673"/>
          </a:xfrm>
          <a:prstGeom prst="rect">
            <a:avLst/>
          </a:prstGeom>
          <a:noFill/>
        </p:spPr>
        <p:txBody>
          <a:bodyPr wrap="square" lIns="91388" tIns="45692" rIns="91388" bIns="45692" rtlCol="0">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习近平新时代中国特色社会主义思想写入党章</a:t>
            </a:r>
          </a:p>
        </p:txBody>
      </p:sp>
      <p:sp>
        <p:nvSpPr>
          <p:cNvPr id="12" name="Freeform 29"/>
          <p:cNvSpPr/>
          <p:nvPr/>
        </p:nvSpPr>
        <p:spPr bwMode="auto">
          <a:xfrm>
            <a:off x="1167875" y="2047423"/>
            <a:ext cx="2862258" cy="255770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
                                        </p:tgtEl>
                                        <p:attrNameLst>
                                          <p:attrName>ppt_y</p:attrName>
                                        </p:attrNameLst>
                                      </p:cBhvr>
                                      <p:tavLst>
                                        <p:tav tm="0">
                                          <p:val>
                                            <p:strVal val="#ppt_y"/>
                                          </p:val>
                                        </p:tav>
                                        <p:tav tm="100000">
                                          <p:val>
                                            <p:strVal val="#ppt_y"/>
                                          </p:val>
                                        </p:tav>
                                      </p:tavLst>
                                    </p:anim>
                                    <p:anim calcmode="lin" valueType="num">
                                      <p:cBhvr>
                                        <p:cTn id="2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
                                        </p:tgtEl>
                                      </p:cBhvr>
                                    </p:animEffect>
                                  </p:childTnLst>
                                </p:cTn>
                              </p:par>
                            </p:childTnLst>
                          </p:cTn>
                        </p:par>
                        <p:par>
                          <p:cTn id="30" fill="hold">
                            <p:stCondLst>
                              <p:cond delay="295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27"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十九大对党章的重要修改</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4859867" y="1727200"/>
            <a:ext cx="7014104" cy="4893647"/>
          </a:xfrm>
          <a:prstGeom prst="rect">
            <a:avLst/>
          </a:prstGeom>
          <a:noFill/>
        </p:spPr>
        <p:txBody>
          <a:bodyPr wrap="square" rtlCol="0">
            <a:spAutoFit/>
          </a:bodyPr>
          <a:lstStyle/>
          <a:p>
            <a:pPr>
              <a:lnSpc>
                <a:spcPct val="120000"/>
              </a:lnSpc>
            </a:pPr>
            <a:r>
              <a:rPr lang="zh-CN" altLang="en-US" sz="2000" dirty="0">
                <a:solidFill>
                  <a:srgbClr val="C00000"/>
                </a:solidFill>
                <a:latin typeface="微软雅黑" panose="020B0503020204020204" pitchFamily="34" charset="-122"/>
                <a:ea typeface="微软雅黑" panose="020B0503020204020204" pitchFamily="34" charset="-122"/>
                <a:cs typeface="+mn-ea"/>
              </a:rPr>
              <a:t> 大会认为，总结吸收党的十八大以来党的工作和党的建设的成功经验，并同总纲部分修改相衔接，对党章部分条文作适当修改十分必要。</a:t>
            </a:r>
          </a:p>
          <a:p>
            <a:pPr>
              <a:lnSpc>
                <a:spcPct val="120000"/>
              </a:lnSpc>
            </a:pPr>
            <a:r>
              <a:rPr lang="zh-CN" altLang="en-US" sz="2000" dirty="0">
                <a:solidFill>
                  <a:srgbClr val="C00000"/>
                </a:solidFill>
                <a:latin typeface="微软雅黑" panose="020B0503020204020204" pitchFamily="34" charset="-122"/>
                <a:ea typeface="微软雅黑" panose="020B0503020204020204" pitchFamily="34" charset="-122"/>
                <a:cs typeface="+mn-ea"/>
              </a:rPr>
              <a:t>　　</a:t>
            </a:r>
            <a:r>
              <a:rPr lang="zh-CN" altLang="en-US" sz="2000" b="1" dirty="0">
                <a:solidFill>
                  <a:srgbClr val="C00000"/>
                </a:solidFill>
                <a:latin typeface="微软雅黑" panose="020B0503020204020204" pitchFamily="34" charset="-122"/>
                <a:ea typeface="微软雅黑" panose="020B0503020204020204" pitchFamily="34" charset="-122"/>
                <a:cs typeface="+mn-ea"/>
              </a:rPr>
              <a:t>实现巡视全覆盖</a:t>
            </a:r>
            <a:r>
              <a:rPr lang="zh-CN" altLang="en-US" sz="2000" dirty="0">
                <a:solidFill>
                  <a:srgbClr val="C00000"/>
                </a:solidFill>
                <a:latin typeface="微软雅黑" panose="020B0503020204020204" pitchFamily="34" charset="-122"/>
                <a:ea typeface="微软雅黑" panose="020B0503020204020204" pitchFamily="34" charset="-122"/>
                <a:cs typeface="+mn-ea"/>
              </a:rPr>
              <a:t>，开展中央单位巡视、市县巡察，是巡视工作实践经验的总结，必须加以坚持和发展；</a:t>
            </a:r>
            <a:r>
              <a:rPr lang="zh-CN" altLang="en-US" sz="2000" b="1" dirty="0">
                <a:solidFill>
                  <a:srgbClr val="C00000"/>
                </a:solidFill>
                <a:latin typeface="微软雅黑" panose="020B0503020204020204" pitchFamily="34" charset="-122"/>
                <a:ea typeface="微软雅黑" panose="020B0503020204020204" pitchFamily="34" charset="-122"/>
                <a:cs typeface="+mn-ea"/>
              </a:rPr>
              <a:t>推进“两学一做”学习教育常态化制度化；</a:t>
            </a:r>
            <a:r>
              <a:rPr lang="zh-CN" altLang="en-US" sz="2000" dirty="0">
                <a:solidFill>
                  <a:srgbClr val="C00000"/>
                </a:solidFill>
                <a:latin typeface="微软雅黑" panose="020B0503020204020204" pitchFamily="34" charset="-122"/>
                <a:ea typeface="微软雅黑" panose="020B0503020204020204" pitchFamily="34" charset="-122"/>
                <a:cs typeface="+mn-ea"/>
              </a:rPr>
              <a:t>明确中央军事委员会实行主席负责制，明确中央军事委员会负责军队中党的工作和政治工作，反映了军队改革后的中央军委履行管党治党责任的现实需要，等等，是党的十八大以来党的工作和党的建设成果的集中反映。把这些内容写入党章，有利于全党把握党的指导思想与时俱进，用习近平新时代中国特色社会主义思想武装头脑、指导实践、推动工作，有利于强化基层党组织政治功能，推动全面从严治党向纵深发展。</a:t>
            </a:r>
          </a:p>
        </p:txBody>
      </p:sp>
      <p:sp>
        <p:nvSpPr>
          <p:cNvPr id="31" name="TextBox 9"/>
          <p:cNvSpPr txBox="1"/>
          <p:nvPr/>
        </p:nvSpPr>
        <p:spPr>
          <a:xfrm>
            <a:off x="666600" y="4823097"/>
            <a:ext cx="3603978" cy="978673"/>
          </a:xfrm>
          <a:prstGeom prst="rect">
            <a:avLst/>
          </a:prstGeom>
          <a:noFill/>
        </p:spPr>
        <p:txBody>
          <a:bodyPr wrap="square" lIns="91388" tIns="45692" rIns="91388" bIns="45692" rtlCol="0">
            <a:spAutoFit/>
          </a:bodyPr>
          <a:lstStyle/>
          <a:p>
            <a:pPr algn="ctr">
              <a:lnSpc>
                <a:spcPct val="120000"/>
              </a:lnSpc>
            </a:pPr>
            <a:r>
              <a:rPr lang="zh-CN" altLang="en-US" sz="2400" b="1" dirty="0">
                <a:solidFill>
                  <a:srgbClr val="C00000"/>
                </a:solidFill>
                <a:latin typeface="微软雅黑" panose="020B0503020204020204" pitchFamily="34" charset="-122"/>
                <a:ea typeface="微软雅黑" panose="020B0503020204020204" pitchFamily="34" charset="-122"/>
              </a:rPr>
              <a:t>实现巡视全覆盖、推进“两学一做”写入党章</a:t>
            </a:r>
          </a:p>
        </p:txBody>
      </p:sp>
      <p:sp>
        <p:nvSpPr>
          <p:cNvPr id="32" name="Freeform 29"/>
          <p:cNvSpPr/>
          <p:nvPr/>
        </p:nvSpPr>
        <p:spPr bwMode="auto">
          <a:xfrm>
            <a:off x="1167875" y="2047423"/>
            <a:ext cx="2862258" cy="2557701"/>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anim calcmode="lin" valueType="num">
                                      <p:cBhvr>
                                        <p:cTn id="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1"/>
                                        </p:tgtEl>
                                        <p:attrNameLst>
                                          <p:attrName>ppt_y</p:attrName>
                                        </p:attrNameLst>
                                      </p:cBhvr>
                                      <p:tavLst>
                                        <p:tav tm="0">
                                          <p:val>
                                            <p:strVal val="#ppt_y"/>
                                          </p:val>
                                        </p:tav>
                                        <p:tav tm="100000">
                                          <p:val>
                                            <p:strVal val="#ppt_y"/>
                                          </p:val>
                                        </p:tav>
                                      </p:tavLst>
                                    </p:anim>
                                    <p:anim calcmode="lin" valueType="num">
                                      <p:cBhvr>
                                        <p:cTn id="27"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1"/>
                                        </p:tgtEl>
                                      </p:cBhvr>
                                    </p:animEffect>
                                  </p:childTnLst>
                                </p:cTn>
                              </p:par>
                            </p:childTnLst>
                          </p:cTn>
                        </p:par>
                        <p:par>
                          <p:cTn id="30" fill="hold">
                            <p:stCondLst>
                              <p:cond delay="2950"/>
                            </p:stCondLst>
                            <p:childTnLst>
                              <p:par>
                                <p:cTn id="31" presetID="22" presetClass="entr" presetSubtype="1"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P spid="3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01"/>
          <p:cNvCxnSpPr/>
          <p:nvPr/>
        </p:nvCxnSpPr>
        <p:spPr bwMode="auto">
          <a:xfrm>
            <a:off x="4442334" y="4324248"/>
            <a:ext cx="3761803" cy="0"/>
          </a:xfrm>
          <a:prstGeom prst="line">
            <a:avLst/>
          </a:prstGeom>
          <a:solidFill>
            <a:schemeClr val="accent1"/>
          </a:solidFill>
          <a:ln w="9525" cap="flat" cmpd="sng" algn="ctr">
            <a:solidFill>
              <a:srgbClr val="D1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9"/>
          <p:cNvSpPr txBox="1"/>
          <p:nvPr/>
        </p:nvSpPr>
        <p:spPr>
          <a:xfrm>
            <a:off x="4730366" y="3316970"/>
            <a:ext cx="3185740" cy="1013460"/>
          </a:xfrm>
          <a:prstGeom prst="rect">
            <a:avLst/>
          </a:prstGeom>
          <a:noFill/>
        </p:spPr>
        <p:txBody>
          <a:bodyPr wrap="square" lIns="91388" tIns="45692" rIns="91388" bIns="45692" rtlCol="0">
            <a:spAutoFit/>
          </a:bodyPr>
          <a:lstStyle/>
          <a:p>
            <a:pPr algn="ctr">
              <a:defRPr/>
            </a:pPr>
            <a:r>
              <a:rPr lang="zh-CN" altLang="en-US" sz="6000" b="1" dirty="0" smtClean="0">
                <a:solidFill>
                  <a:srgbClr val="C00000"/>
                </a:solidFill>
                <a:latin typeface="微软雅黑" panose="020B0503020204020204" pitchFamily="34" charset="-122"/>
                <a:ea typeface="微软雅黑" panose="020B0503020204020204" pitchFamily="34" charset="-122"/>
                <a:cs typeface="+mn-ea"/>
                <a:sym typeface="+mn-lt"/>
              </a:rPr>
              <a:t>第二章</a:t>
            </a:r>
            <a:endParaRPr lang="zh-CN" altLang="en-US" sz="60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TextBox 9"/>
          <p:cNvSpPr txBox="1"/>
          <p:nvPr/>
        </p:nvSpPr>
        <p:spPr>
          <a:xfrm>
            <a:off x="2253838" y="4329392"/>
            <a:ext cx="8138795" cy="784774"/>
          </a:xfrm>
          <a:prstGeom prst="rect">
            <a:avLst/>
          </a:prstGeom>
          <a:noFill/>
        </p:spPr>
        <p:txBody>
          <a:bodyPr wrap="square" lIns="91388" tIns="45692" rIns="91388" bIns="45692" rtlCol="0">
            <a:spAutoFit/>
          </a:bodyPr>
          <a:lstStyle/>
          <a:p>
            <a:pPr algn="ctr">
              <a:defRPr/>
            </a:pPr>
            <a:r>
              <a:rPr lang="zh-CN" altLang="en-US" sz="4500" b="1" dirty="0" smtClean="0">
                <a:solidFill>
                  <a:srgbClr val="C00000"/>
                </a:solidFill>
                <a:latin typeface="微软雅黑" panose="020B0503020204020204" pitchFamily="34" charset="-122"/>
                <a:ea typeface="微软雅黑" panose="020B0503020204020204" pitchFamily="34" charset="-122"/>
                <a:cs typeface="+mn-ea"/>
                <a:sym typeface="+mn-lt"/>
              </a:rPr>
              <a:t>党章的概述</a:t>
            </a:r>
            <a:endParaRPr lang="zh-CN" altLang="en-US" sz="4500" b="1" dirty="0">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849" y="551329"/>
            <a:ext cx="2500771" cy="2674953"/>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16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1201414" y="2377491"/>
            <a:ext cx="10233965" cy="624000"/>
          </a:xfrm>
          <a:prstGeom prst="rect">
            <a:avLst/>
          </a:prstGeom>
          <a:noFill/>
          <a:ln w="12700" cap="flat" cmpd="sng" algn="ctr">
            <a:noFill/>
            <a:prstDash val="solid"/>
          </a:ln>
          <a:effectLst>
            <a:innerShdw blurRad="63500" dist="25400" dir="15600000">
              <a:prstClr val="black">
                <a:alpha val="50000"/>
              </a:prstClr>
            </a:innerShdw>
          </a:effectLst>
        </p:spPr>
        <p:txBody>
          <a:bodyPr anchor="ctr"/>
          <a:lstStyle/>
          <a:p>
            <a:pPr algn="ctr">
              <a:lnSpc>
                <a:spcPct val="130000"/>
              </a:lnSpc>
            </a:pP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党章</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19000</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余字，由总纲和</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章组成，</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章共</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55</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条。总纲占百分之四十以上篇幅，</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7800</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余字，</a:t>
            </a:r>
            <a:r>
              <a:rPr lang="en-US" altLang="zh-CN"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1—11</a:t>
            </a:r>
            <a:r>
              <a:rPr lang="zh-CN" altLang="en-US" sz="2800" b="1" dirty="0">
                <a:solidFill>
                  <a:srgbClr val="C00000"/>
                </a:solidFill>
                <a:latin typeface="微软雅黑" panose="020B0503020204020204" pitchFamily="34" charset="-122"/>
                <a:ea typeface="微软雅黑" panose="020B0503020204020204" pitchFamily="34" charset="-122"/>
                <a:cs typeface="+mn-ea"/>
                <a:sym typeface="微软雅黑" panose="020B0503020204020204" pitchFamily="34" charset="-122"/>
              </a:rPr>
              <a:t>章实际是它的具体化。</a:t>
            </a:r>
          </a:p>
        </p:txBody>
      </p:sp>
      <p:grpSp>
        <p:nvGrpSpPr>
          <p:cNvPr id="5" name="组合 2"/>
          <p:cNvGrpSpPr/>
          <p:nvPr/>
        </p:nvGrpSpPr>
        <p:grpSpPr>
          <a:xfrm>
            <a:off x="7240772" y="3927543"/>
            <a:ext cx="3721395" cy="1862140"/>
            <a:chOff x="7176977" y="2950346"/>
            <a:chExt cx="3721395" cy="1862140"/>
          </a:xfrm>
          <a:effectLst>
            <a:reflection blurRad="6350" stA="50000" endA="300" endPos="55000" dir="5400000" sy="-100000" algn="bl" rotWithShape="0"/>
          </a:effectLst>
        </p:grpSpPr>
        <p:sp>
          <p:nvSpPr>
            <p:cNvPr id="6" name="圆角矩形 5"/>
            <p:cNvSpPr/>
            <p:nvPr/>
          </p:nvSpPr>
          <p:spPr>
            <a:xfrm>
              <a:off x="7176977" y="2950346"/>
              <a:ext cx="3721395" cy="186214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p:nvPr/>
          </p:nvSpPr>
          <p:spPr>
            <a:xfrm>
              <a:off x="7833755" y="3108917"/>
              <a:ext cx="2668084" cy="154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gn="ctr">
                <a:lnSpc>
                  <a:spcPct val="100000"/>
                </a:lnSpc>
                <a:spcBef>
                  <a:spcPts val="0"/>
                </a:spcBef>
              </a:pPr>
              <a:r>
                <a:rPr lang="en-US" altLang="zh-CN" sz="4800" b="1" kern="0" dirty="0" smtClean="0">
                  <a:solidFill>
                    <a:schemeClr val="bg1"/>
                  </a:solidFill>
                  <a:latin typeface="Arial" panose="020B0604020202020204" pitchFamily="34" charset="0"/>
                  <a:sym typeface="Arial" panose="020B0604020202020204" pitchFamily="34" charset="0"/>
                </a:rPr>
                <a:t>11</a:t>
              </a:r>
              <a:r>
                <a:rPr lang="zh-CN" altLang="en-US" sz="4800" b="1" kern="0" dirty="0" smtClean="0">
                  <a:solidFill>
                    <a:schemeClr val="bg1"/>
                  </a:solidFill>
                  <a:latin typeface="Arial" panose="020B0604020202020204" pitchFamily="34" charset="0"/>
                  <a:sym typeface="Arial" panose="020B0604020202020204" pitchFamily="34" charset="0"/>
                </a:rPr>
                <a:t>章</a:t>
              </a:r>
              <a:endParaRPr lang="en-US" altLang="zh-CN" sz="4800" b="1" kern="0" dirty="0" smtClean="0">
                <a:solidFill>
                  <a:schemeClr val="bg1"/>
                </a:solidFill>
                <a:latin typeface="Arial" panose="020B0604020202020204" pitchFamily="34" charset="0"/>
                <a:sym typeface="Arial" panose="020B0604020202020204" pitchFamily="34" charset="0"/>
              </a:endParaRPr>
            </a:p>
            <a:p>
              <a:pPr algn="ctr">
                <a:lnSpc>
                  <a:spcPct val="100000"/>
                </a:lnSpc>
                <a:spcBef>
                  <a:spcPts val="0"/>
                </a:spcBef>
              </a:pPr>
              <a:r>
                <a:rPr lang="zh-CN" altLang="en-US" sz="4800" b="1" kern="0" dirty="0" smtClean="0">
                  <a:solidFill>
                    <a:schemeClr val="bg1"/>
                  </a:solidFill>
                  <a:latin typeface="Arial" panose="020B0604020202020204" pitchFamily="34" charset="0"/>
                  <a:sym typeface="Arial" panose="020B0604020202020204" pitchFamily="34" charset="0"/>
                </a:rPr>
                <a:t>（</a:t>
              </a:r>
              <a:r>
                <a:rPr lang="en-US" altLang="zh-CN" sz="4800" b="1" kern="0" dirty="0" smtClean="0">
                  <a:solidFill>
                    <a:schemeClr val="bg1"/>
                  </a:solidFill>
                  <a:latin typeface="Arial" panose="020B0604020202020204" pitchFamily="34" charset="0"/>
                  <a:sym typeface="Arial" panose="020B0604020202020204" pitchFamily="34" charset="0"/>
                </a:rPr>
                <a:t>55</a:t>
              </a:r>
              <a:r>
                <a:rPr lang="zh-CN" altLang="en-US" sz="4800" b="1" kern="0" dirty="0" smtClean="0">
                  <a:solidFill>
                    <a:schemeClr val="bg1"/>
                  </a:solidFill>
                  <a:latin typeface="Arial" panose="020B0604020202020204" pitchFamily="34" charset="0"/>
                  <a:sym typeface="Arial" panose="020B0604020202020204" pitchFamily="34" charset="0"/>
                </a:rPr>
                <a:t>条）</a:t>
              </a:r>
              <a:endParaRPr lang="zh-CN" altLang="en-US" sz="4800" b="1" kern="0" dirty="0">
                <a:solidFill>
                  <a:schemeClr val="bg1"/>
                </a:solidFill>
                <a:latin typeface="Arial" panose="020B0604020202020204" pitchFamily="34" charset="0"/>
                <a:sym typeface="Arial" panose="020B0604020202020204" pitchFamily="34" charset="0"/>
              </a:endParaRPr>
            </a:p>
          </p:txBody>
        </p:sp>
      </p:grpSp>
      <p:grpSp>
        <p:nvGrpSpPr>
          <p:cNvPr id="8" name="组合 3"/>
          <p:cNvGrpSpPr/>
          <p:nvPr/>
        </p:nvGrpSpPr>
        <p:grpSpPr>
          <a:xfrm>
            <a:off x="1367485" y="3927543"/>
            <a:ext cx="3850645" cy="1862140"/>
            <a:chOff x="1303690" y="2950346"/>
            <a:chExt cx="3850645" cy="1862140"/>
          </a:xfrm>
          <a:effectLst>
            <a:reflection blurRad="6350" stA="50000" endA="300" endPos="55000" dir="5400000" sy="-100000" algn="bl" rotWithShape="0"/>
          </a:effectLst>
        </p:grpSpPr>
        <p:sp>
          <p:nvSpPr>
            <p:cNvPr id="9" name="圆角矩形 8"/>
            <p:cNvSpPr/>
            <p:nvPr/>
          </p:nvSpPr>
          <p:spPr>
            <a:xfrm>
              <a:off x="1303690" y="2950346"/>
              <a:ext cx="3850645" cy="18621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txBox="1"/>
            <p:nvPr/>
          </p:nvSpPr>
          <p:spPr>
            <a:xfrm>
              <a:off x="1967906" y="3385916"/>
              <a:ext cx="2313820" cy="9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non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zh-CN" altLang="en-US" sz="6000" b="1" kern="0" dirty="0" smtClean="0">
                  <a:solidFill>
                    <a:schemeClr val="bg1"/>
                  </a:solidFill>
                  <a:latin typeface="Arial" panose="020B0604020202020204" pitchFamily="34" charset="0"/>
                  <a:sym typeface="Arial" panose="020B0604020202020204" pitchFamily="34" charset="0"/>
                </a:rPr>
                <a:t>总   纲</a:t>
              </a:r>
              <a:endParaRPr lang="zh-CN" altLang="en-US" sz="6000" b="1" kern="0" dirty="0">
                <a:solidFill>
                  <a:schemeClr val="bg1"/>
                </a:solidFill>
                <a:latin typeface="Arial" panose="020B0604020202020204" pitchFamily="34" charset="0"/>
                <a:sym typeface="Arial" panose="020B0604020202020204" pitchFamily="34" charset="0"/>
              </a:endParaRPr>
            </a:p>
          </p:txBody>
        </p:sp>
      </p:grpSp>
      <p:sp>
        <p:nvSpPr>
          <p:cNvPr id="11" name="椭圆 10"/>
          <p:cNvSpPr/>
          <p:nvPr/>
        </p:nvSpPr>
        <p:spPr>
          <a:xfrm>
            <a:off x="5018712" y="3703793"/>
            <a:ext cx="2367976" cy="2367976"/>
          </a:xfrm>
          <a:prstGeom prst="ellipse">
            <a:avLst/>
          </a:prstGeom>
          <a:solidFill>
            <a:schemeClr val="bg1"/>
          </a:solidFill>
          <a:ln w="9525" cap="flat" cmpd="sng" algn="ctr">
            <a:solidFill>
              <a:srgbClr val="C00000"/>
            </a:solidFill>
            <a:prstDash val="solid"/>
          </a:ln>
          <a:effectLst>
            <a:reflection blurRad="6350" stA="50000" endA="300" endPos="55000" dir="5400000" sy="-100000" algn="bl" rotWithShape="0"/>
          </a:effectLst>
        </p:spPr>
        <p:txBody>
          <a:bodyPr rtlCol="0" anchor="ctr"/>
          <a:lstStyle/>
          <a:p>
            <a:pPr algn="ctr" defTabSz="1218565">
              <a:defRPr/>
            </a:pPr>
            <a:endParaRPr lang="zh-CN" altLang="en-US" sz="32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椭圆 11"/>
          <p:cNvSpPr/>
          <p:nvPr/>
        </p:nvSpPr>
        <p:spPr>
          <a:xfrm>
            <a:off x="5271630" y="3956711"/>
            <a:ext cx="1862140" cy="1862140"/>
          </a:xfrm>
          <a:prstGeom prst="ellipse">
            <a:avLst/>
          </a:prstGeom>
          <a:solidFill>
            <a:srgbClr val="C00000"/>
          </a:solidFill>
          <a:ln w="9525" cap="flat" cmpd="sng" algn="ctr">
            <a:noFill/>
            <a:prstDash val="solid"/>
          </a:ln>
          <a:effectLst/>
        </p:spPr>
        <p:txBody>
          <a:bodyPr rtlCol="0" anchor="ctr"/>
          <a:lstStyle/>
          <a:p>
            <a:pPr algn="ctr" defTabSz="1218565">
              <a:defRPr/>
            </a:pPr>
            <a:endParaRPr lang="zh-CN" altLang="en-US" sz="1400" kern="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标题 1"/>
          <p:cNvSpPr txBox="1"/>
          <p:nvPr/>
        </p:nvSpPr>
        <p:spPr>
          <a:xfrm>
            <a:off x="5244806" y="4576947"/>
            <a:ext cx="2336953" cy="62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67015" tIns="33508" rIns="67015" bIns="33508" rtlCol="0" anchor="ctr">
            <a:spAutoFit/>
          </a:bodyPr>
          <a:lstStyle>
            <a:lvl1pPr algn="l" defTabSz="914400" rtl="0" eaLnBrk="1" latinLnBrk="0" hangingPunct="1">
              <a:lnSpc>
                <a:spcPct val="90000"/>
              </a:lnSpc>
              <a:spcBef>
                <a:spcPct val="0"/>
              </a:spcBef>
              <a:buNone/>
              <a:defRPr lang="zh-CN" altLang="en-US" sz="2000" b="0" kern="1200">
                <a:solidFill>
                  <a:schemeClr val="tx1">
                    <a:lumMod val="85000"/>
                    <a:lumOff val="15000"/>
                  </a:schemeClr>
                </a:solidFill>
                <a:latin typeface="微软雅黑" panose="020B0503020204020204" pitchFamily="34" charset="-122"/>
                <a:ea typeface="微软雅黑" panose="020B0503020204020204" pitchFamily="34" charset="-122"/>
                <a:cs typeface="+mn-cs"/>
              </a:defRPr>
            </a:lvl1pPr>
          </a:lstStyle>
          <a:p>
            <a:pPr>
              <a:lnSpc>
                <a:spcPct val="100000"/>
              </a:lnSpc>
              <a:spcBef>
                <a:spcPts val="0"/>
              </a:spcBef>
            </a:pPr>
            <a:r>
              <a:rPr lang="en-US" altLang="zh-CN" sz="3600" b="1" kern="0" dirty="0" smtClean="0">
                <a:solidFill>
                  <a:schemeClr val="bg1"/>
                </a:solidFill>
                <a:latin typeface="Arial" panose="020B0604020202020204" pitchFamily="34" charset="0"/>
                <a:sym typeface="Arial" panose="020B0604020202020204" pitchFamily="34" charset="0"/>
              </a:rPr>
              <a:t>19000</a:t>
            </a:r>
            <a:r>
              <a:rPr lang="zh-CN" altLang="en-US" sz="3600" b="1" kern="0" dirty="0" smtClean="0">
                <a:solidFill>
                  <a:schemeClr val="bg1"/>
                </a:solidFill>
                <a:latin typeface="Arial" panose="020B0604020202020204" pitchFamily="34" charset="0"/>
                <a:sym typeface="Arial" panose="020B0604020202020204" pitchFamily="34" charset="0"/>
              </a:rPr>
              <a:t>字</a:t>
            </a:r>
            <a:endParaRPr lang="zh-CN" altLang="en-US" sz="3600" b="1" kern="0" dirty="0">
              <a:solidFill>
                <a:schemeClr val="bg1"/>
              </a:solidFill>
              <a:latin typeface="Arial" panose="020B0604020202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par>
                          <p:cTn id="17" fill="hold">
                            <p:stCondLst>
                              <p:cond delay="1200"/>
                            </p:stCondLst>
                            <p:childTnLst>
                              <p:par>
                                <p:cTn id="18" presetID="42"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500"/>
                                        <p:tgtEl>
                                          <p:spTgt spid="4"/>
                                        </p:tgtEl>
                                      </p:cBhvr>
                                    </p:animEffect>
                                    <p:anim calcmode="lin" valueType="num">
                                      <p:cBhvr>
                                        <p:cTn id="21" dur="1500" fill="hold"/>
                                        <p:tgtEl>
                                          <p:spTgt spid="4"/>
                                        </p:tgtEl>
                                        <p:attrNameLst>
                                          <p:attrName>ppt_x</p:attrName>
                                        </p:attrNameLst>
                                      </p:cBhvr>
                                      <p:tavLst>
                                        <p:tav tm="0">
                                          <p:val>
                                            <p:strVal val="#ppt_x"/>
                                          </p:val>
                                        </p:tav>
                                        <p:tav tm="100000">
                                          <p:val>
                                            <p:strVal val="#ppt_x"/>
                                          </p:val>
                                        </p:tav>
                                      </p:tavLst>
                                    </p:anim>
                                    <p:anim calcmode="lin" valueType="num">
                                      <p:cBhvr>
                                        <p:cTn id="22" dur="15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700"/>
                            </p:stCondLst>
                            <p:childTnLst>
                              <p:par>
                                <p:cTn id="24" presetID="53" presetClass="entr" presetSubtype="16"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3200"/>
                            </p:stCondLst>
                            <p:childTnLst>
                              <p:par>
                                <p:cTn id="30" presetID="21"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1)">
                                      <p:cBhvr>
                                        <p:cTn id="32" dur="500"/>
                                        <p:tgtEl>
                                          <p:spTgt spid="11"/>
                                        </p:tgtEl>
                                      </p:cBhvr>
                                    </p:animEffect>
                                  </p:childTnLst>
                                </p:cTn>
                              </p:par>
                            </p:childTnLst>
                          </p:cTn>
                        </p:par>
                        <p:par>
                          <p:cTn id="33" fill="hold">
                            <p:stCondLst>
                              <p:cond delay="3700"/>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4200"/>
                            </p:stCondLst>
                            <p:childTnLst>
                              <p:par>
                                <p:cTn id="40" presetID="2" presetClass="entr" presetSubtype="12"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700"/>
                            </p:stCondLst>
                            <p:childTnLst>
                              <p:par>
                                <p:cTn id="45" presetID="2" presetClass="entr" presetSubtype="6"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1+#ppt_w/2"/>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84" y="186267"/>
            <a:ext cx="1203133" cy="1286933"/>
          </a:xfrm>
          <a:prstGeom prst="rect">
            <a:avLst/>
          </a:prstGeom>
          <a:effectLst>
            <a:outerShdw blurRad="63500" sx="102000" sy="102000" algn="ctr" rotWithShape="0">
              <a:prstClr val="black">
                <a:alpha val="40000"/>
              </a:prstClr>
            </a:outerShdw>
          </a:effectLst>
        </p:spPr>
      </p:pic>
      <p:sp>
        <p:nvSpPr>
          <p:cNvPr id="3" name="TextBox 9"/>
          <p:cNvSpPr txBox="1"/>
          <p:nvPr/>
        </p:nvSpPr>
        <p:spPr>
          <a:xfrm>
            <a:off x="1814689" y="270932"/>
            <a:ext cx="8138795" cy="461608"/>
          </a:xfrm>
          <a:prstGeom prst="rect">
            <a:avLst/>
          </a:prstGeom>
          <a:noFill/>
        </p:spPr>
        <p:txBody>
          <a:bodyPr wrap="square" lIns="91388" tIns="45692" rIns="91388" bIns="45692" rtlCol="0">
            <a:spAutoFit/>
          </a:bodyP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cs typeface="+mn-ea"/>
                <a:sym typeface="+mn-lt"/>
              </a:rPr>
              <a:t>党章的概述</a:t>
            </a:r>
            <a:endParaRPr lang="zh-CN" altLang="en-US" sz="2400" b="1" dirty="0">
              <a:solidFill>
                <a:schemeClr val="bg1"/>
              </a:solidFill>
              <a:latin typeface="微软雅黑" panose="020B0503020204020204" pitchFamily="34" charset="-122"/>
              <a:ea typeface="微软雅黑" panose="020B0503020204020204" pitchFamily="34" charset="-122"/>
              <a:cs typeface="+mn-ea"/>
              <a:sym typeface="+mn-lt"/>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589" y="2328416"/>
            <a:ext cx="3003278" cy="3212461"/>
          </a:xfrm>
          <a:prstGeom prst="rect">
            <a:avLst/>
          </a:prstGeom>
          <a:effectLst>
            <a:outerShdw blurRad="63500" sx="102000" sy="102000" algn="ctr" rotWithShape="0">
              <a:prstClr val="black">
                <a:alpha val="40000"/>
              </a:prstClr>
            </a:outerShdw>
          </a:effectLst>
        </p:spPr>
      </p:pic>
      <p:sp>
        <p:nvSpPr>
          <p:cNvPr id="5" name="矩形 4"/>
          <p:cNvSpPr>
            <a:spLocks noChangeArrowheads="1"/>
          </p:cNvSpPr>
          <p:nvPr/>
        </p:nvSpPr>
        <p:spPr bwMode="auto">
          <a:xfrm>
            <a:off x="4748798" y="2645298"/>
            <a:ext cx="7040507" cy="2578698"/>
          </a:xfrm>
          <a:prstGeom prst="rect">
            <a:avLst/>
          </a:prstGeom>
          <a:noFill/>
          <a:extLst>
            <a:ext uri="{909E8E84-426E-40DD-AFC4-6F175D3DCCD1}">
              <a14:hiddenFill xmlns:a14="http://schemas.microsoft.com/office/drawing/2010/main">
                <a:solidFill>
                  <a:srgbClr val="FFFFFF"/>
                </a:solidFill>
              </a14:hiddenFill>
            </a:ext>
          </a:extLst>
        </p:spPr>
        <p:txBody>
          <a:bodyPr wrap="square" lIns="96000" tIns="0" rIns="96000" bIns="240000" rtlCol="0">
            <a:noAutofit/>
          </a:bodyPr>
          <a:lstStyle>
            <a:lvl1pPr>
              <a:defRPr>
                <a:solidFill>
                  <a:schemeClr val="tx1"/>
                </a:solidFill>
                <a:latin typeface="Franklin Gothic Book" panose="020B0503020102020204" pitchFamily="34" charset="0"/>
                <a:ea typeface="宋体" panose="02010600030101010101" pitchFamily="2" charset="-122"/>
              </a:defRPr>
            </a:lvl1pPr>
            <a:lvl2pPr>
              <a:defRPr>
                <a:solidFill>
                  <a:schemeClr val="tx1"/>
                </a:solidFill>
                <a:latin typeface="Franklin Gothic Book" panose="020B0503020102020204" pitchFamily="34" charset="0"/>
                <a:ea typeface="宋体" panose="02010600030101010101" pitchFamily="2" charset="-122"/>
              </a:defRPr>
            </a:lvl2pPr>
            <a:lvl3pPr>
              <a:defRPr>
                <a:solidFill>
                  <a:schemeClr val="tx1"/>
                </a:solidFill>
                <a:latin typeface="Franklin Gothic Book" panose="020B0503020102020204" pitchFamily="34" charset="0"/>
                <a:ea typeface="宋体" panose="02010600030101010101" pitchFamily="2" charset="-122"/>
              </a:defRPr>
            </a:lvl3pPr>
            <a:lvl4pPr>
              <a:defRPr>
                <a:solidFill>
                  <a:schemeClr val="tx1"/>
                </a:solidFill>
                <a:latin typeface="Franklin Gothic Book" panose="020B0503020102020204" pitchFamily="34" charset="0"/>
                <a:ea typeface="宋体" panose="02010600030101010101" pitchFamily="2" charset="-122"/>
              </a:defRPr>
            </a:lvl4pPr>
            <a:lvl5pPr>
              <a:defRPr>
                <a:solidFill>
                  <a:schemeClr val="tx1"/>
                </a:solidFill>
                <a:latin typeface="Franklin Gothic Book" panose="020B0503020102020204" pitchFamily="34" charset="0"/>
                <a:ea typeface="宋体" panose="02010600030101010101" pitchFamily="2" charset="-122"/>
              </a:defRPr>
            </a:lvl5pPr>
            <a:lvl6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6pPr>
            <a:lvl7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7pPr>
            <a:lvl8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8pPr>
            <a:lvl9pPr defTabSz="913130" fontAlgn="base">
              <a:spcBef>
                <a:spcPct val="0"/>
              </a:spcBef>
              <a:spcAft>
                <a:spcPct val="0"/>
              </a:spcAft>
              <a:buFont typeface="Arial" panose="020B0604020202020204" pitchFamily="34" charset="0"/>
              <a:defRPr>
                <a:solidFill>
                  <a:schemeClr val="tx1"/>
                </a:solidFill>
                <a:latin typeface="Franklin Gothic Book" panose="020B0503020102020204" pitchFamily="34" charset="0"/>
                <a:ea typeface="宋体" panose="02010600030101010101" pitchFamily="2" charset="-122"/>
              </a:defRPr>
            </a:lvl9pPr>
          </a:lstStyle>
          <a:p>
            <a:pPr>
              <a:lnSpc>
                <a:spcPct val="150000"/>
              </a:lnSpc>
              <a:spcBef>
                <a:spcPts val="600"/>
              </a:spcBef>
            </a:pP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中国共产党章程</a:t>
            </a:r>
            <a:r>
              <a:rPr lang="en-US" altLang="zh-CN" sz="2800" b="1" dirty="0">
                <a:solidFill>
                  <a:srgbClr val="C00000"/>
                </a:solidFill>
                <a:latin typeface="微软雅黑" panose="020B0503020204020204" pitchFamily="34" charset="-122"/>
                <a:ea typeface="微软雅黑" panose="020B0503020204020204" pitchFamily="34" charset="-122"/>
              </a:rPr>
              <a:t>》</a:t>
            </a:r>
            <a:r>
              <a:rPr lang="zh-CN" altLang="en-US" sz="2800" b="1" dirty="0">
                <a:solidFill>
                  <a:srgbClr val="C00000"/>
                </a:solidFill>
                <a:latin typeface="微软雅黑" panose="020B0503020204020204" pitchFamily="34" charset="-122"/>
                <a:ea typeface="微软雅黑" panose="020B0503020204020204" pitchFamily="34" charset="-122"/>
              </a:rPr>
              <a:t>（以下简称党章）是中国共产党为实现党的纲领制定的根本法规，是党的各级组织和全体党员必须严格遵守的基本准则和规定。</a:t>
            </a:r>
            <a:endParaRPr lang="en-US" altLang="zh-CN" sz="2800" b="1" dirty="0">
              <a:solidFill>
                <a:srgbClr val="C00000"/>
              </a:solidFill>
              <a:latin typeface="微软雅黑" panose="020B0503020204020204" pitchFamily="34" charset="-122"/>
              <a:ea typeface="微软雅黑" panose="020B0503020204020204" pitchFamily="34" charset="-122"/>
            </a:endParaRPr>
          </a:p>
          <a:p>
            <a:pPr>
              <a:lnSpc>
                <a:spcPct val="150000"/>
              </a:lnSpc>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iterate type="lt">
                                    <p:tmPct val="30000"/>
                                  </p:iterate>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1234</Words>
  <Application>Microsoft Office PowerPoint</Application>
  <PresentationFormat>宽屏</PresentationFormat>
  <Paragraphs>164</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inherit</vt:lpstr>
      <vt:lpstr>等线</vt:lpstr>
      <vt:lpstr>等线 Light</vt:lpstr>
      <vt:lpstr>宋体</vt:lpstr>
      <vt:lpstr>微软雅黑</vt:lpstr>
      <vt:lpstr>Arial</vt:lpstr>
      <vt:lpstr>Calibri</vt:lpstr>
      <vt:lpstr>Calibri Light</vt:lpstr>
      <vt:lpstr>Century Gothic</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2022-03-18T03:53:42Z</dcterms:created>
  <dcterms:modified xsi:type="dcterms:W3CDTF">2023-01-10T06:21:53Z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47EDE06839764CD0B24059E8E7C36D89</vt:lpwstr>
  </property>
  <property fmtid="{A09F084E-AD41-489F-8076-AA5BE3082BCA}" pid="100">
    <vt:ui4>5</vt:ui4>
  </property>
  <property fmtid="{64440492-4C8B-11D1-8B70-080036B11A03}" pid="11">
    <vt:lpwstr>www.2ppt.com-爱PPT提供资源下载</vt:lpwstr>
  </property>
</Properties>
</file>