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notesMasterIdLst>
    <p:notesMasterId r:id="rId23"/>
  </p:notesMasterIdLst>
  <p:handoutMasterIdLst>
    <p:handoutMasterId r:id="rId24"/>
  </p:handoutMasterIdLst>
  <p:sldIdLst>
    <p:sldId id="359" r:id="rId3"/>
    <p:sldId id="360" r:id="rId4"/>
    <p:sldId id="361" r:id="rId5"/>
    <p:sldId id="362" r:id="rId6"/>
    <p:sldId id="367" r:id="rId7"/>
    <p:sldId id="368" r:id="rId8"/>
    <p:sldId id="369" r:id="rId9"/>
    <p:sldId id="366" r:id="rId10"/>
    <p:sldId id="370" r:id="rId11"/>
    <p:sldId id="371" r:id="rId12"/>
    <p:sldId id="372" r:id="rId13"/>
    <p:sldId id="365" r:id="rId14"/>
    <p:sldId id="373" r:id="rId15"/>
    <p:sldId id="374" r:id="rId16"/>
    <p:sldId id="375" r:id="rId17"/>
    <p:sldId id="364" r:id="rId18"/>
    <p:sldId id="376" r:id="rId19"/>
    <p:sldId id="377" r:id="rId20"/>
    <p:sldId id="378" r:id="rId21"/>
    <p:sldId id="36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2"/>
    <p:restoredTop sz="96271"/>
  </p:normalViewPr>
  <p:slideViewPr>
    <p:cSldViewPr snapToGrid="0" snapToObjects="1">
      <p:cViewPr>
        <p:scale>
          <a:sx n="75" d="100"/>
          <a:sy n="75" d="100"/>
        </p:scale>
        <p:origin x="-2202" y="-9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52400" y="139700"/>
            <a:ext cx="11887200" cy="6540500"/>
          </a:xfrm>
          <a:prstGeom prst="rect">
            <a:avLst/>
          </a:prstGeom>
          <a:solidFill>
            <a:schemeClr val="bg1"/>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2" cstate="screen"/>
          <a:stretch>
            <a:fillRect/>
          </a:stretch>
        </p:blipFill>
        <p:spPr>
          <a:xfrm>
            <a:off x="152400" y="203200"/>
            <a:ext cx="876300" cy="876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0" y="6729444"/>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0" cstate="screen"/>
          <a:srcRect/>
          <a:stretch>
            <a:fillRect/>
          </a:stretch>
        </p:blipFill>
        <p:spPr>
          <a:xfrm>
            <a:off x="0" y="0"/>
            <a:ext cx="12192000"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399562" y="535544"/>
            <a:ext cx="578211" cy="3826841"/>
          </a:xfrm>
          <a:prstGeom prst="rect">
            <a:avLst/>
          </a:prstGeom>
        </p:spPr>
      </p:pic>
      <p:pic>
        <p:nvPicPr>
          <p:cNvPr id="8" name="图片 7"/>
          <p:cNvPicPr>
            <a:picLocks noChangeAspect="1"/>
          </p:cNvPicPr>
          <p:nvPr/>
        </p:nvPicPr>
        <p:blipFill rotWithShape="1">
          <a:blip r:embed="rId4" cstate="screen"/>
          <a:srcRect/>
          <a:stretch>
            <a:fillRect/>
          </a:stretch>
        </p:blipFill>
        <p:spPr>
          <a:xfrm>
            <a:off x="4847244" y="2448965"/>
            <a:ext cx="6195894" cy="3097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气候特征</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5547360" y="3039012"/>
            <a:ext cx="4978400" cy="1569660"/>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小寒时北京的平均气温一般在一</a:t>
            </a:r>
            <a:r>
              <a:rPr kumimoji="1" lang="en-US" altLang="zh-CN" sz="1600" dirty="0">
                <a:solidFill>
                  <a:schemeClr val="accent5">
                    <a:lumMod val="75000"/>
                  </a:schemeClr>
                </a:solidFill>
                <a:cs typeface="+mn-ea"/>
                <a:sym typeface="+mn-lt"/>
              </a:rPr>
              <a:t>5℃</a:t>
            </a:r>
            <a:r>
              <a:rPr kumimoji="1" lang="zh-CN" altLang="en-US" sz="1600" dirty="0">
                <a:solidFill>
                  <a:schemeClr val="accent5">
                    <a:lumMod val="75000"/>
                  </a:schemeClr>
                </a:solidFill>
                <a:cs typeface="+mn-ea"/>
                <a:sym typeface="+mn-lt"/>
              </a:rPr>
              <a:t>上下，极端最低温度在</a:t>
            </a:r>
            <a:r>
              <a:rPr kumimoji="1" lang="en-US" altLang="zh-CN" sz="1600" dirty="0">
                <a:solidFill>
                  <a:schemeClr val="accent5">
                    <a:lumMod val="75000"/>
                  </a:schemeClr>
                </a:solidFill>
                <a:cs typeface="+mn-ea"/>
                <a:sym typeface="+mn-lt"/>
              </a:rPr>
              <a:t>—15℃</a:t>
            </a:r>
            <a:r>
              <a:rPr kumimoji="1" lang="zh-CN" altLang="en-US" sz="1600" dirty="0">
                <a:solidFill>
                  <a:schemeClr val="accent5">
                    <a:lumMod val="75000"/>
                  </a:schemeClr>
                </a:solidFill>
                <a:cs typeface="+mn-ea"/>
                <a:sym typeface="+mn-lt"/>
              </a:rPr>
              <a:t>以下；东北北部地区，这时的平均气温在</a:t>
            </a:r>
            <a:r>
              <a:rPr kumimoji="1" lang="en-US" altLang="zh-CN" sz="1600" dirty="0">
                <a:solidFill>
                  <a:schemeClr val="accent5">
                    <a:lumMod val="75000"/>
                  </a:schemeClr>
                </a:solidFill>
                <a:cs typeface="+mn-ea"/>
                <a:sym typeface="+mn-lt"/>
              </a:rPr>
              <a:t>—30℃</a:t>
            </a:r>
            <a:r>
              <a:rPr kumimoji="1" lang="zh-CN" altLang="en-US" sz="1600" dirty="0">
                <a:solidFill>
                  <a:schemeClr val="accent5">
                    <a:lumMod val="75000"/>
                  </a:schemeClr>
                </a:solidFill>
                <a:cs typeface="+mn-ea"/>
                <a:sym typeface="+mn-lt"/>
              </a:rPr>
              <a:t>左右，极端最低气温可低达</a:t>
            </a:r>
            <a:r>
              <a:rPr kumimoji="1" lang="en-US" altLang="zh-CN" sz="1600" dirty="0">
                <a:solidFill>
                  <a:schemeClr val="accent5">
                    <a:lumMod val="75000"/>
                  </a:schemeClr>
                </a:solidFill>
                <a:cs typeface="+mn-ea"/>
                <a:sym typeface="+mn-lt"/>
              </a:rPr>
              <a:t>—50℃</a:t>
            </a:r>
            <a:r>
              <a:rPr kumimoji="1" lang="zh-CN" altLang="en-US" sz="1600" dirty="0">
                <a:solidFill>
                  <a:schemeClr val="accent5">
                    <a:lumMod val="75000"/>
                  </a:schemeClr>
                </a:solidFill>
                <a:cs typeface="+mn-ea"/>
                <a:sym typeface="+mn-lt"/>
              </a:rPr>
              <a:t>以下，午后最高气温平均也不过</a:t>
            </a:r>
            <a:r>
              <a:rPr kumimoji="1" lang="en-US" altLang="zh-CN" sz="1600" dirty="0">
                <a:solidFill>
                  <a:schemeClr val="accent5">
                    <a:lumMod val="75000"/>
                  </a:schemeClr>
                </a:solidFill>
                <a:cs typeface="+mn-ea"/>
                <a:sym typeface="+mn-lt"/>
              </a:rPr>
              <a:t>—20℃</a:t>
            </a:r>
            <a:r>
              <a:rPr kumimoji="1" lang="zh-CN" altLang="en-US" sz="1600" dirty="0">
                <a:solidFill>
                  <a:schemeClr val="accent5">
                    <a:lumMod val="75000"/>
                  </a:schemeClr>
                </a:solidFill>
                <a:cs typeface="+mn-ea"/>
                <a:sym typeface="+mn-lt"/>
              </a:rPr>
              <a:t>。</a:t>
            </a:r>
          </a:p>
        </p:txBody>
      </p:sp>
      <p:pic>
        <p:nvPicPr>
          <p:cNvPr id="7" name="图片 6"/>
          <p:cNvPicPr>
            <a:picLocks noChangeAspect="1"/>
          </p:cNvPicPr>
          <p:nvPr/>
        </p:nvPicPr>
        <p:blipFill>
          <a:blip r:embed="rId3" cstate="screen"/>
          <a:stretch>
            <a:fillRect/>
          </a:stretch>
        </p:blipFill>
        <p:spPr>
          <a:xfrm>
            <a:off x="1371323" y="2086648"/>
            <a:ext cx="3431041" cy="3431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气候特征</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1261943" y="2402254"/>
            <a:ext cx="5097827" cy="2308324"/>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黑龙江、内蒙古和新疆</a:t>
            </a:r>
            <a:r>
              <a:rPr kumimoji="1" lang="en-US" altLang="zh-CN" sz="1600" dirty="0">
                <a:solidFill>
                  <a:schemeClr val="accent5">
                    <a:lumMod val="75000"/>
                  </a:schemeClr>
                </a:solidFill>
                <a:cs typeface="+mn-ea"/>
                <a:sym typeface="+mn-lt"/>
              </a:rPr>
              <a:t>45°</a:t>
            </a:r>
            <a:r>
              <a:rPr kumimoji="1" lang="en-GB" altLang="zh-CN" sz="1600" dirty="0">
                <a:solidFill>
                  <a:schemeClr val="accent5">
                    <a:lumMod val="75000"/>
                  </a:schemeClr>
                </a:solidFill>
                <a:cs typeface="+mn-ea"/>
                <a:sym typeface="+mn-lt"/>
              </a:rPr>
              <a:t>N</a:t>
            </a:r>
            <a:r>
              <a:rPr kumimoji="1" lang="zh-CN" altLang="en-US" sz="1600" dirty="0">
                <a:solidFill>
                  <a:schemeClr val="accent5">
                    <a:lumMod val="75000"/>
                  </a:schemeClr>
                </a:solidFill>
                <a:cs typeface="+mn-ea"/>
                <a:sym typeface="+mn-lt"/>
              </a:rPr>
              <a:t>以北的地区及藏北高原，平均气温在</a:t>
            </a:r>
            <a:r>
              <a:rPr kumimoji="1" lang="en-US" altLang="zh-CN" sz="1600" dirty="0">
                <a:solidFill>
                  <a:schemeClr val="accent5">
                    <a:lumMod val="75000"/>
                  </a:schemeClr>
                </a:solidFill>
                <a:cs typeface="+mn-ea"/>
                <a:sym typeface="+mn-lt"/>
              </a:rPr>
              <a:t>—20℃</a:t>
            </a:r>
            <a:r>
              <a:rPr kumimoji="1" lang="zh-CN" altLang="en-US" sz="1600" dirty="0">
                <a:solidFill>
                  <a:schemeClr val="accent5">
                    <a:lumMod val="75000"/>
                  </a:schemeClr>
                </a:solidFill>
                <a:cs typeface="+mn-ea"/>
                <a:sym typeface="+mn-lt"/>
              </a:rPr>
              <a:t>上下，</a:t>
            </a:r>
            <a:r>
              <a:rPr kumimoji="1" lang="en-US" altLang="zh-CN" sz="1600" dirty="0">
                <a:solidFill>
                  <a:schemeClr val="accent5">
                    <a:lumMod val="75000"/>
                  </a:schemeClr>
                </a:solidFill>
                <a:cs typeface="+mn-ea"/>
                <a:sym typeface="+mn-lt"/>
              </a:rPr>
              <a:t>40°</a:t>
            </a:r>
            <a:r>
              <a:rPr kumimoji="1" lang="en-GB" altLang="zh-CN" sz="1600" dirty="0">
                <a:solidFill>
                  <a:schemeClr val="accent5">
                    <a:lumMod val="75000"/>
                  </a:schemeClr>
                </a:solidFill>
                <a:cs typeface="+mn-ea"/>
                <a:sym typeface="+mn-lt"/>
              </a:rPr>
              <a:t>N</a:t>
            </a:r>
            <a:r>
              <a:rPr kumimoji="1" lang="zh-CN" altLang="en-US" sz="1600" dirty="0">
                <a:solidFill>
                  <a:schemeClr val="accent5">
                    <a:lumMod val="75000"/>
                  </a:schemeClr>
                </a:solidFill>
                <a:cs typeface="+mn-ea"/>
                <a:sym typeface="+mn-lt"/>
              </a:rPr>
              <a:t>附近的河套以西地区平均气温在</a:t>
            </a:r>
            <a:r>
              <a:rPr kumimoji="1" lang="en-US" altLang="zh-CN" sz="1600" dirty="0">
                <a:solidFill>
                  <a:schemeClr val="accent5">
                    <a:lumMod val="75000"/>
                  </a:schemeClr>
                </a:solidFill>
                <a:cs typeface="+mn-ea"/>
                <a:sym typeface="+mn-lt"/>
              </a:rPr>
              <a:t>—10℃</a:t>
            </a:r>
            <a:r>
              <a:rPr kumimoji="1" lang="zh-CN" altLang="en-US" sz="1600" dirty="0">
                <a:solidFill>
                  <a:schemeClr val="accent5">
                    <a:lumMod val="75000"/>
                  </a:schemeClr>
                </a:solidFill>
                <a:cs typeface="+mn-ea"/>
                <a:sym typeface="+mn-lt"/>
              </a:rPr>
              <a:t>上下。</a:t>
            </a:r>
            <a:endParaRPr kumimoji="1" lang="en-US" altLang="zh-CN" sz="1600" dirty="0">
              <a:solidFill>
                <a:schemeClr val="accent5">
                  <a:lumMod val="75000"/>
                </a:schemeClr>
              </a:solidFill>
              <a:cs typeface="+mn-ea"/>
              <a:sym typeface="+mn-lt"/>
            </a:endParaRPr>
          </a:p>
          <a:p>
            <a:pPr>
              <a:lnSpc>
                <a:spcPct val="150000"/>
              </a:lnSpc>
            </a:pPr>
            <a:endParaRPr kumimoji="1" lang="en-US" altLang="zh-CN" sz="1600" dirty="0">
              <a:solidFill>
                <a:schemeClr val="accent5">
                  <a:lumMod val="75000"/>
                </a:schemeClr>
              </a:solidFill>
              <a:cs typeface="+mn-ea"/>
              <a:sym typeface="+mn-lt"/>
            </a:endParaRPr>
          </a:p>
          <a:p>
            <a:pPr>
              <a:lnSpc>
                <a:spcPct val="150000"/>
              </a:lnSpc>
            </a:pPr>
            <a:r>
              <a:rPr kumimoji="1" lang="zh-CN" altLang="en-US" sz="1600" dirty="0">
                <a:solidFill>
                  <a:schemeClr val="accent5">
                    <a:lumMod val="75000"/>
                  </a:schemeClr>
                </a:solidFill>
                <a:cs typeface="+mn-ea"/>
                <a:sym typeface="+mn-lt"/>
              </a:rPr>
              <a:t>到秦岭、淮河一线平均气温则在</a:t>
            </a:r>
            <a:r>
              <a:rPr kumimoji="1" lang="en-US" altLang="zh-CN" sz="1600" dirty="0">
                <a:solidFill>
                  <a:schemeClr val="accent5">
                    <a:lumMod val="75000"/>
                  </a:schemeClr>
                </a:solidFill>
                <a:cs typeface="+mn-ea"/>
                <a:sym typeface="+mn-lt"/>
              </a:rPr>
              <a:t>0℃</a:t>
            </a:r>
            <a:r>
              <a:rPr kumimoji="1" lang="zh-CN" altLang="en-US" sz="1600" dirty="0">
                <a:solidFill>
                  <a:schemeClr val="accent5">
                    <a:lumMod val="75000"/>
                  </a:schemeClr>
                </a:solidFill>
                <a:cs typeface="+mn-ea"/>
                <a:sym typeface="+mn-lt"/>
              </a:rPr>
              <a:t>左右，此线以南已经没有季节性的冻土，冬作物也没有明显的越冬期。</a:t>
            </a:r>
          </a:p>
        </p:txBody>
      </p:sp>
      <p:pic>
        <p:nvPicPr>
          <p:cNvPr id="7" name="图片 6"/>
          <p:cNvPicPr>
            <a:picLocks noChangeAspect="1"/>
          </p:cNvPicPr>
          <p:nvPr/>
        </p:nvPicPr>
        <p:blipFill>
          <a:blip r:embed="rId3" cstate="screen"/>
          <a:stretch>
            <a:fillRect/>
          </a:stretch>
        </p:blipFill>
        <p:spPr>
          <a:xfrm>
            <a:off x="7085722" y="998041"/>
            <a:ext cx="3436912" cy="4721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86350" y="3926126"/>
            <a:ext cx="5651500" cy="1200329"/>
          </a:xfrm>
          <a:prstGeom prst="rect">
            <a:avLst/>
          </a:prstGeom>
          <a:noFill/>
        </p:spPr>
        <p:txBody>
          <a:bodyPr wrap="square" rtlCol="0">
            <a:spAutoFit/>
          </a:bodyPr>
          <a:lstStyle/>
          <a:p>
            <a:pPr algn="dist"/>
            <a:r>
              <a:rPr kumimoji="1" lang="zh-CN" altLang="en-US" sz="7200" dirty="0">
                <a:solidFill>
                  <a:schemeClr val="accent5">
                    <a:lumMod val="75000"/>
                  </a:schemeClr>
                </a:solidFill>
                <a:cs typeface="+mn-ea"/>
                <a:sym typeface="+mn-lt"/>
              </a:rPr>
              <a:t>民俗活动</a:t>
            </a:r>
            <a:endParaRPr kumimoji="1" lang="en-US" altLang="zh-CN" sz="7200" dirty="0">
              <a:solidFill>
                <a:schemeClr val="accent5">
                  <a:lumMod val="75000"/>
                </a:schemeClr>
              </a:solidFill>
              <a:cs typeface="+mn-ea"/>
              <a:sym typeface="+mn-lt"/>
            </a:endParaRPr>
          </a:p>
        </p:txBody>
      </p:sp>
      <p:sp>
        <p:nvSpPr>
          <p:cNvPr id="7" name="文本框 6"/>
          <p:cNvSpPr txBox="1"/>
          <p:nvPr/>
        </p:nvSpPr>
        <p:spPr>
          <a:xfrm>
            <a:off x="5217447" y="5126455"/>
            <a:ext cx="5520403" cy="854080"/>
          </a:xfrm>
          <a:prstGeom prst="rect">
            <a:avLst/>
          </a:prstGeom>
          <a:noFill/>
        </p:spPr>
        <p:txBody>
          <a:bodyPr wrap="square" rtlCol="0">
            <a:spAutoFit/>
          </a:bodyPr>
          <a:lstStyle/>
          <a:p>
            <a:pPr>
              <a:lnSpc>
                <a:spcPct val="150000"/>
              </a:lnSpc>
            </a:pPr>
            <a:r>
              <a:rPr lang="zh-CN" altLang="en-US" sz="1100" dirty="0">
                <a:solidFill>
                  <a:schemeClr val="accent5">
                    <a:lumMod val="75000"/>
                  </a:schemeClr>
                </a:solidFill>
                <a:cs typeface="+mn-ea"/>
                <a:sym typeface="+mn-lt"/>
              </a:rPr>
              <a:t>点击输入你所需的文本内容点击输入你所需的文本内容点击输入你所需的文本内容点击输入你所需的文本内容点击输入你所需的文本内容点击输入你所需的文本内容点击输入你所需的文本内容点击输入你所需的文本内容</a:t>
            </a:r>
            <a:endParaRPr lang="en-GB" altLang="zh-CN" sz="1100" dirty="0">
              <a:solidFill>
                <a:schemeClr val="accent5">
                  <a:lumMod val="75000"/>
                </a:schemeClr>
              </a:solidFill>
              <a:cs typeface="+mn-ea"/>
              <a:sym typeface="+mn-lt"/>
            </a:endParaRPr>
          </a:p>
        </p:txBody>
      </p:sp>
      <p:sp>
        <p:nvSpPr>
          <p:cNvPr id="8" name="文本框 7"/>
          <p:cNvSpPr txBox="1"/>
          <p:nvPr/>
        </p:nvSpPr>
        <p:spPr>
          <a:xfrm>
            <a:off x="5219700" y="3298077"/>
            <a:ext cx="1752600" cy="523220"/>
          </a:xfrm>
          <a:prstGeom prst="rect">
            <a:avLst/>
          </a:prstGeom>
          <a:noFill/>
        </p:spPr>
        <p:txBody>
          <a:bodyPr wrap="square" rtlCol="0">
            <a:spAutoFit/>
          </a:bodyPr>
          <a:lstStyle/>
          <a:p>
            <a:pPr algn="dist"/>
            <a:r>
              <a:rPr kumimoji="1" lang="zh-CN" altLang="en-US" sz="2800" dirty="0">
                <a:solidFill>
                  <a:schemeClr val="accent5">
                    <a:lumMod val="75000"/>
                  </a:schemeClr>
                </a:solidFill>
                <a:cs typeface="+mn-ea"/>
                <a:sym typeface="+mn-lt"/>
              </a:rPr>
              <a:t>第三章节</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民俗活动</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883873" y="2463800"/>
            <a:ext cx="6405927" cy="1200329"/>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中国南方地区冬暖显著，隆冬</a:t>
            </a:r>
            <a:r>
              <a:rPr kumimoji="1" lang="en-US" altLang="zh-CN" sz="1600">
                <a:solidFill>
                  <a:schemeClr val="accent5">
                    <a:lumMod val="75000"/>
                  </a:schemeClr>
                </a:solidFill>
                <a:cs typeface="+mn-ea"/>
                <a:sym typeface="+mn-lt"/>
              </a:rPr>
              <a:t>1</a:t>
            </a:r>
            <a:r>
              <a:rPr kumimoji="1" lang="zh-CN" altLang="en-US" sz="1600">
                <a:solidFill>
                  <a:schemeClr val="accent5">
                    <a:lumMod val="75000"/>
                  </a:schemeClr>
                </a:solidFill>
                <a:cs typeface="+mn-ea"/>
                <a:sym typeface="+mn-lt"/>
              </a:rPr>
              <a:t>月，霜雪交侵，常有冰冻，最低气温在零下</a:t>
            </a:r>
            <a:r>
              <a:rPr kumimoji="1" lang="en-US" altLang="zh-CN" sz="1600">
                <a:solidFill>
                  <a:schemeClr val="accent5">
                    <a:lumMod val="75000"/>
                  </a:schemeClr>
                </a:solidFill>
                <a:cs typeface="+mn-ea"/>
                <a:sym typeface="+mn-lt"/>
              </a:rPr>
              <a:t>10℃</a:t>
            </a:r>
            <a:r>
              <a:rPr kumimoji="1" lang="zh-CN" altLang="en-US" sz="1600">
                <a:solidFill>
                  <a:schemeClr val="accent5">
                    <a:lumMod val="75000"/>
                  </a:schemeClr>
                </a:solidFill>
                <a:cs typeface="+mn-ea"/>
                <a:sym typeface="+mn-lt"/>
              </a:rPr>
              <a:t>左右。而华南北部最低气温却很少低于零下</a:t>
            </a:r>
            <a:r>
              <a:rPr kumimoji="1" lang="en-US" altLang="zh-CN" sz="1600">
                <a:solidFill>
                  <a:schemeClr val="accent5">
                    <a:lumMod val="75000"/>
                  </a:schemeClr>
                </a:solidFill>
                <a:cs typeface="+mn-ea"/>
                <a:sym typeface="+mn-lt"/>
              </a:rPr>
              <a:t>5℃</a:t>
            </a:r>
            <a:r>
              <a:rPr kumimoji="1" lang="zh-CN" altLang="en-US" sz="1600">
                <a:solidFill>
                  <a:schemeClr val="accent5">
                    <a:lumMod val="75000"/>
                  </a:schemeClr>
                </a:solidFill>
                <a:cs typeface="+mn-ea"/>
                <a:sym typeface="+mn-lt"/>
              </a:rPr>
              <a:t>，华南南部</a:t>
            </a:r>
            <a:r>
              <a:rPr kumimoji="1" lang="en-US" altLang="zh-CN" sz="1600">
                <a:solidFill>
                  <a:schemeClr val="accent5">
                    <a:lumMod val="75000"/>
                  </a:schemeClr>
                </a:solidFill>
                <a:cs typeface="+mn-ea"/>
                <a:sym typeface="+mn-lt"/>
              </a:rPr>
              <a:t>0℃</a:t>
            </a:r>
            <a:r>
              <a:rPr kumimoji="1" lang="zh-CN" altLang="en-US" sz="1600">
                <a:solidFill>
                  <a:schemeClr val="accent5">
                    <a:lumMod val="75000"/>
                  </a:schemeClr>
                </a:solidFill>
                <a:cs typeface="+mn-ea"/>
                <a:sym typeface="+mn-lt"/>
              </a:rPr>
              <a:t>以下的低温更不多见。</a:t>
            </a:r>
          </a:p>
        </p:txBody>
      </p:sp>
      <p:sp>
        <p:nvSpPr>
          <p:cNvPr id="9" name="文本框 8"/>
          <p:cNvSpPr txBox="1"/>
          <p:nvPr/>
        </p:nvSpPr>
        <p:spPr>
          <a:xfrm>
            <a:off x="871173" y="4168042"/>
            <a:ext cx="6405927" cy="791242"/>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中国隆冬最冷的地区是黑龙江北部，最低气温在可达零下</a:t>
            </a:r>
            <a:r>
              <a:rPr kumimoji="1" lang="en-US" altLang="zh-CN" sz="1600" dirty="0">
                <a:solidFill>
                  <a:schemeClr val="accent5">
                    <a:lumMod val="75000"/>
                  </a:schemeClr>
                </a:solidFill>
                <a:cs typeface="+mn-ea"/>
                <a:sym typeface="+mn-lt"/>
              </a:rPr>
              <a:t>40℃</a:t>
            </a:r>
            <a:r>
              <a:rPr kumimoji="1" lang="zh-CN" altLang="en-US" sz="1600" dirty="0">
                <a:solidFill>
                  <a:schemeClr val="accent5">
                    <a:lumMod val="75000"/>
                  </a:schemeClr>
                </a:solidFill>
                <a:cs typeface="+mn-ea"/>
                <a:sym typeface="+mn-lt"/>
              </a:rPr>
              <a:t>左右，天寒地冻，滴水成冰。</a:t>
            </a:r>
          </a:p>
        </p:txBody>
      </p:sp>
      <p:pic>
        <p:nvPicPr>
          <p:cNvPr id="10" name="图片 9"/>
          <p:cNvPicPr>
            <a:picLocks noChangeAspect="1"/>
          </p:cNvPicPr>
          <p:nvPr/>
        </p:nvPicPr>
        <p:blipFill>
          <a:blip r:embed="rId3" cstate="screen"/>
          <a:stretch>
            <a:fillRect/>
          </a:stretch>
        </p:blipFill>
        <p:spPr>
          <a:xfrm>
            <a:off x="7320885" y="1633610"/>
            <a:ext cx="3974345" cy="3974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民俗活动</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4927601" y="1803400"/>
            <a:ext cx="6921499" cy="1200329"/>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低海拔河谷地带，则是中国南方大部分地区隆冬最暖的地方，</a:t>
            </a:r>
            <a:r>
              <a:rPr kumimoji="1" lang="en-US" altLang="zh-CN" sz="1600">
                <a:solidFill>
                  <a:schemeClr val="accent5">
                    <a:lumMod val="75000"/>
                  </a:schemeClr>
                </a:solidFill>
                <a:cs typeface="+mn-ea"/>
                <a:sym typeface="+mn-lt"/>
              </a:rPr>
              <a:t>1</a:t>
            </a:r>
            <a:r>
              <a:rPr kumimoji="1" lang="zh-CN" altLang="en-US" sz="1600">
                <a:solidFill>
                  <a:schemeClr val="accent5">
                    <a:lumMod val="75000"/>
                  </a:schemeClr>
                </a:solidFill>
                <a:cs typeface="+mn-ea"/>
                <a:sym typeface="+mn-lt"/>
              </a:rPr>
              <a:t>月平均气温在</a:t>
            </a:r>
            <a:r>
              <a:rPr kumimoji="1" lang="en-US" altLang="zh-CN" sz="1600">
                <a:solidFill>
                  <a:schemeClr val="accent5">
                    <a:lumMod val="75000"/>
                  </a:schemeClr>
                </a:solidFill>
                <a:cs typeface="+mn-ea"/>
                <a:sym typeface="+mn-lt"/>
              </a:rPr>
              <a:t>12℃</a:t>
            </a:r>
            <a:r>
              <a:rPr kumimoji="1" lang="zh-CN" altLang="en-US" sz="1600">
                <a:solidFill>
                  <a:schemeClr val="accent5">
                    <a:lumMod val="75000"/>
                  </a:schemeClr>
                </a:solidFill>
                <a:cs typeface="+mn-ea"/>
                <a:sym typeface="+mn-lt"/>
              </a:rPr>
              <a:t>左右，只有很少年份可能出现</a:t>
            </a:r>
            <a:r>
              <a:rPr kumimoji="1" lang="en-US" altLang="zh-CN" sz="1600">
                <a:solidFill>
                  <a:schemeClr val="accent5">
                    <a:lumMod val="75000"/>
                  </a:schemeClr>
                </a:solidFill>
                <a:cs typeface="+mn-ea"/>
                <a:sym typeface="+mn-lt"/>
              </a:rPr>
              <a:t>0℃</a:t>
            </a:r>
            <a:r>
              <a:rPr kumimoji="1" lang="zh-CN" altLang="en-US" sz="1600">
                <a:solidFill>
                  <a:schemeClr val="accent5">
                    <a:lumMod val="75000"/>
                  </a:schemeClr>
                </a:solidFill>
                <a:cs typeface="+mn-ea"/>
                <a:sym typeface="+mn-lt"/>
              </a:rPr>
              <a:t>以下的低温。加之逆温效应十分显著，所以香蕉、芒果等热带水果能够良好生长。</a:t>
            </a:r>
          </a:p>
        </p:txBody>
      </p:sp>
      <p:sp>
        <p:nvSpPr>
          <p:cNvPr id="5" name="文本框 4"/>
          <p:cNvSpPr txBox="1"/>
          <p:nvPr/>
        </p:nvSpPr>
        <p:spPr>
          <a:xfrm>
            <a:off x="685801" y="4584700"/>
            <a:ext cx="6565899" cy="1200329"/>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小寒节气，东亚大槽发展得最为强大和稳定，蒙古冷高压和阿留申低压也达到最为强大且稳定，西风槽脊尺度达到最大，并配合最强的西风强度。小寒节气冷空气降温过程频繁，但达到寒潮标准的并不多。</a:t>
            </a:r>
          </a:p>
        </p:txBody>
      </p:sp>
      <p:pic>
        <p:nvPicPr>
          <p:cNvPr id="8" name="图片 7"/>
          <p:cNvPicPr>
            <a:picLocks noChangeAspect="1"/>
          </p:cNvPicPr>
          <p:nvPr/>
        </p:nvPicPr>
        <p:blipFill>
          <a:blip r:embed="rId3" cstate="screen"/>
          <a:stretch>
            <a:fillRect/>
          </a:stretch>
        </p:blipFill>
        <p:spPr>
          <a:xfrm>
            <a:off x="7741408" y="2828327"/>
            <a:ext cx="3512746" cy="3512746"/>
          </a:xfrm>
          <a:prstGeom prst="rect">
            <a:avLst/>
          </a:prstGeom>
        </p:spPr>
      </p:pic>
      <p:pic>
        <p:nvPicPr>
          <p:cNvPr id="10" name="图片 9"/>
          <p:cNvPicPr>
            <a:picLocks noChangeAspect="1"/>
          </p:cNvPicPr>
          <p:nvPr/>
        </p:nvPicPr>
        <p:blipFill>
          <a:blip r:embed="rId4" cstate="screen"/>
          <a:stretch>
            <a:fillRect/>
          </a:stretch>
        </p:blipFill>
        <p:spPr>
          <a:xfrm>
            <a:off x="159435" y="1213423"/>
            <a:ext cx="4102880" cy="2747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民俗活动</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871173" y="1816100"/>
            <a:ext cx="9758727" cy="791242"/>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俗话说，“冷在三九”。“三九”多在</a:t>
            </a:r>
            <a:r>
              <a:rPr kumimoji="1" lang="en-US" altLang="zh-CN" sz="1600">
                <a:solidFill>
                  <a:schemeClr val="accent5">
                    <a:lumMod val="75000"/>
                  </a:schemeClr>
                </a:solidFill>
                <a:cs typeface="+mn-ea"/>
                <a:sym typeface="+mn-lt"/>
              </a:rPr>
              <a:t>1</a:t>
            </a:r>
            <a:r>
              <a:rPr kumimoji="1" lang="zh-CN" altLang="en-US" sz="1600">
                <a:solidFill>
                  <a:schemeClr val="accent5">
                    <a:lumMod val="75000"/>
                  </a:schemeClr>
                </a:solidFill>
                <a:cs typeface="+mn-ea"/>
                <a:sym typeface="+mn-lt"/>
              </a:rPr>
              <a:t>月</a:t>
            </a:r>
            <a:r>
              <a:rPr kumimoji="1" lang="en-US" altLang="zh-CN" sz="1600">
                <a:solidFill>
                  <a:schemeClr val="accent5">
                    <a:lumMod val="75000"/>
                  </a:schemeClr>
                </a:solidFill>
                <a:cs typeface="+mn-ea"/>
                <a:sym typeface="+mn-lt"/>
              </a:rPr>
              <a:t>9</a:t>
            </a:r>
            <a:r>
              <a:rPr kumimoji="1" lang="zh-CN" altLang="en-US" sz="1600">
                <a:solidFill>
                  <a:schemeClr val="accent5">
                    <a:lumMod val="75000"/>
                  </a:schemeClr>
                </a:solidFill>
                <a:cs typeface="+mn-ea"/>
                <a:sym typeface="+mn-lt"/>
              </a:rPr>
              <a:t>日至</a:t>
            </a:r>
            <a:r>
              <a:rPr kumimoji="1" lang="en-US" altLang="zh-CN" sz="1600">
                <a:solidFill>
                  <a:schemeClr val="accent5">
                    <a:lumMod val="75000"/>
                  </a:schemeClr>
                </a:solidFill>
                <a:cs typeface="+mn-ea"/>
                <a:sym typeface="+mn-lt"/>
              </a:rPr>
              <a:t>17</a:t>
            </a:r>
            <a:r>
              <a:rPr kumimoji="1" lang="zh-CN" altLang="en-US" sz="1600">
                <a:solidFill>
                  <a:schemeClr val="accent5">
                    <a:lumMod val="75000"/>
                  </a:schemeClr>
                </a:solidFill>
                <a:cs typeface="+mn-ea"/>
                <a:sym typeface="+mn-lt"/>
              </a:rPr>
              <a:t>日，也恰在小寒节气内。但这只是一般规律，少数年份大寒也可能比小寒冷。而人们记忆犹新的</a:t>
            </a:r>
            <a:r>
              <a:rPr kumimoji="1" lang="en-US" altLang="zh-CN" sz="1600">
                <a:solidFill>
                  <a:schemeClr val="accent5">
                    <a:lumMod val="75000"/>
                  </a:schemeClr>
                </a:solidFill>
                <a:cs typeface="+mn-ea"/>
                <a:sym typeface="+mn-lt"/>
              </a:rPr>
              <a:t>1975</a:t>
            </a:r>
            <a:r>
              <a:rPr kumimoji="1" lang="zh-CN" altLang="en-US" sz="1600">
                <a:solidFill>
                  <a:schemeClr val="accent5">
                    <a:lumMod val="75000"/>
                  </a:schemeClr>
                </a:solidFill>
                <a:cs typeface="+mn-ea"/>
                <a:sym typeface="+mn-lt"/>
              </a:rPr>
              <a:t>年冬，气温最低的节气竟是大雪哩！</a:t>
            </a:r>
          </a:p>
        </p:txBody>
      </p:sp>
      <p:sp>
        <p:nvSpPr>
          <p:cNvPr id="7" name="文本框 6"/>
          <p:cNvSpPr txBox="1"/>
          <p:nvPr/>
        </p:nvSpPr>
        <p:spPr>
          <a:xfrm>
            <a:off x="883873" y="2959100"/>
            <a:ext cx="6990127" cy="1569660"/>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华南冬季最低气温不低，有利于生产，也适宜发展多种经营。“受命不迁，生南国兮”的柑桔，生长一般要求最低气温不低于零下</a:t>
            </a:r>
            <a:r>
              <a:rPr kumimoji="1" lang="en-US" altLang="zh-CN" sz="1600">
                <a:solidFill>
                  <a:schemeClr val="accent5">
                    <a:lumMod val="75000"/>
                  </a:schemeClr>
                </a:solidFill>
                <a:cs typeface="+mn-ea"/>
                <a:sym typeface="+mn-lt"/>
              </a:rPr>
              <a:t>5℃</a:t>
            </a:r>
            <a:r>
              <a:rPr kumimoji="1" lang="zh-CN" altLang="en-US" sz="1600">
                <a:solidFill>
                  <a:schemeClr val="accent5">
                    <a:lumMod val="75000"/>
                  </a:schemeClr>
                </a:solidFill>
                <a:cs typeface="+mn-ea"/>
                <a:sym typeface="+mn-lt"/>
              </a:rPr>
              <a:t>、年温高于</a:t>
            </a:r>
            <a:r>
              <a:rPr kumimoji="1" lang="en-US" altLang="zh-CN" sz="1600">
                <a:solidFill>
                  <a:schemeClr val="accent5">
                    <a:lumMod val="75000"/>
                  </a:schemeClr>
                </a:solidFill>
                <a:cs typeface="+mn-ea"/>
                <a:sym typeface="+mn-lt"/>
              </a:rPr>
              <a:t>15℃</a:t>
            </a:r>
            <a:r>
              <a:rPr kumimoji="1" lang="zh-CN" altLang="en-US" sz="1600">
                <a:solidFill>
                  <a:schemeClr val="accent5">
                    <a:lumMod val="75000"/>
                  </a:schemeClr>
                </a:solidFill>
                <a:cs typeface="+mn-ea"/>
                <a:sym typeface="+mn-lt"/>
              </a:rPr>
              <a:t>，华南内绝大多数地区都能满足，副热带植物也几乎应有尽有。只所以如此，得天独厚的气候条件，应当是一个很重要的因素。</a:t>
            </a:r>
          </a:p>
        </p:txBody>
      </p:sp>
      <p:pic>
        <p:nvPicPr>
          <p:cNvPr id="8" name="图片 7"/>
          <p:cNvPicPr>
            <a:picLocks noChangeAspect="1"/>
          </p:cNvPicPr>
          <p:nvPr/>
        </p:nvPicPr>
        <p:blipFill>
          <a:blip r:embed="rId3" cstate="screen"/>
          <a:stretch>
            <a:fillRect/>
          </a:stretch>
        </p:blipFill>
        <p:spPr>
          <a:xfrm>
            <a:off x="7148905" y="2209926"/>
            <a:ext cx="4513211" cy="4513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86350" y="3926126"/>
            <a:ext cx="5651500" cy="1200329"/>
          </a:xfrm>
          <a:prstGeom prst="rect">
            <a:avLst/>
          </a:prstGeom>
          <a:noFill/>
        </p:spPr>
        <p:txBody>
          <a:bodyPr wrap="square" rtlCol="0">
            <a:spAutoFit/>
          </a:bodyPr>
          <a:lstStyle/>
          <a:p>
            <a:pPr algn="dist"/>
            <a:r>
              <a:rPr kumimoji="1" lang="zh-CN" altLang="en-US" sz="7200" dirty="0">
                <a:solidFill>
                  <a:schemeClr val="accent5">
                    <a:lumMod val="75000"/>
                  </a:schemeClr>
                </a:solidFill>
                <a:cs typeface="+mn-ea"/>
                <a:sym typeface="+mn-lt"/>
              </a:rPr>
              <a:t>文学记述</a:t>
            </a:r>
            <a:endParaRPr kumimoji="1" lang="en-US" altLang="zh-CN" sz="7200" dirty="0">
              <a:solidFill>
                <a:schemeClr val="accent5">
                  <a:lumMod val="75000"/>
                </a:schemeClr>
              </a:solidFill>
              <a:cs typeface="+mn-ea"/>
              <a:sym typeface="+mn-lt"/>
            </a:endParaRPr>
          </a:p>
        </p:txBody>
      </p:sp>
      <p:sp>
        <p:nvSpPr>
          <p:cNvPr id="7" name="文本框 6"/>
          <p:cNvSpPr txBox="1"/>
          <p:nvPr/>
        </p:nvSpPr>
        <p:spPr>
          <a:xfrm>
            <a:off x="5217447" y="5126455"/>
            <a:ext cx="5520403" cy="854080"/>
          </a:xfrm>
          <a:prstGeom prst="rect">
            <a:avLst/>
          </a:prstGeom>
          <a:noFill/>
        </p:spPr>
        <p:txBody>
          <a:bodyPr wrap="square" rtlCol="0">
            <a:spAutoFit/>
          </a:bodyPr>
          <a:lstStyle/>
          <a:p>
            <a:pPr>
              <a:lnSpc>
                <a:spcPct val="150000"/>
              </a:lnSpc>
            </a:pPr>
            <a:r>
              <a:rPr lang="zh-CN" altLang="en-US" sz="1100" dirty="0">
                <a:solidFill>
                  <a:schemeClr val="accent5">
                    <a:lumMod val="75000"/>
                  </a:schemeClr>
                </a:solidFill>
                <a:cs typeface="+mn-ea"/>
                <a:sym typeface="+mn-lt"/>
              </a:rPr>
              <a:t>点击输入你所需的文本内容点击输入你所需的文本内容点击输入你所需的文本内容点击输入你所需的文本内容点击输入你所需的文本内容点击输入你所需的文本内容点击输入你所需的文本内容点击输入你所需的文本内容</a:t>
            </a:r>
            <a:endParaRPr lang="en-GB" altLang="zh-CN" sz="1100" dirty="0">
              <a:solidFill>
                <a:schemeClr val="accent5">
                  <a:lumMod val="75000"/>
                </a:schemeClr>
              </a:solidFill>
              <a:cs typeface="+mn-ea"/>
              <a:sym typeface="+mn-lt"/>
            </a:endParaRPr>
          </a:p>
        </p:txBody>
      </p:sp>
      <p:sp>
        <p:nvSpPr>
          <p:cNvPr id="8" name="文本框 7"/>
          <p:cNvSpPr txBox="1"/>
          <p:nvPr/>
        </p:nvSpPr>
        <p:spPr>
          <a:xfrm>
            <a:off x="5219700" y="3298077"/>
            <a:ext cx="1752600" cy="523220"/>
          </a:xfrm>
          <a:prstGeom prst="rect">
            <a:avLst/>
          </a:prstGeom>
          <a:noFill/>
        </p:spPr>
        <p:txBody>
          <a:bodyPr wrap="square" rtlCol="0">
            <a:spAutoFit/>
          </a:bodyPr>
          <a:lstStyle/>
          <a:p>
            <a:pPr algn="dist"/>
            <a:r>
              <a:rPr kumimoji="1" lang="zh-CN" altLang="en-US" sz="2800" dirty="0">
                <a:solidFill>
                  <a:schemeClr val="accent5">
                    <a:lumMod val="75000"/>
                  </a:schemeClr>
                </a:solidFill>
                <a:cs typeface="+mn-ea"/>
                <a:sym typeface="+mn-lt"/>
              </a:rPr>
              <a:t>第四章节</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文学记述</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4635501" y="1574800"/>
            <a:ext cx="6565899" cy="2677656"/>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小寒正处三九前后，俗话说：“冷在三九”，其严寒程度也就可想而知了，各地流行的气象谚语，可做佐证。如华北一带有“小寒大寒，滴水成冰”的说法，江南一带有“小寒大寒，冷成冰团”的说法。每年的大寒小寒虽说寒冷，但寒冷的情况也不尽相同。</a:t>
            </a:r>
            <a:endParaRPr kumimoji="1" lang="en-US" altLang="zh-CN" sz="1600">
              <a:solidFill>
                <a:schemeClr val="accent5">
                  <a:lumMod val="75000"/>
                </a:schemeClr>
              </a:solidFill>
              <a:cs typeface="+mn-ea"/>
              <a:sym typeface="+mn-lt"/>
            </a:endParaRPr>
          </a:p>
          <a:p>
            <a:pPr>
              <a:lnSpc>
                <a:spcPct val="150000"/>
              </a:lnSpc>
            </a:pPr>
            <a:endParaRPr kumimoji="1" lang="en-US" altLang="zh-CN" sz="1600">
              <a:solidFill>
                <a:schemeClr val="accent5">
                  <a:lumMod val="75000"/>
                </a:schemeClr>
              </a:solidFill>
              <a:cs typeface="+mn-ea"/>
              <a:sym typeface="+mn-lt"/>
            </a:endParaRPr>
          </a:p>
          <a:p>
            <a:pPr>
              <a:lnSpc>
                <a:spcPct val="150000"/>
              </a:lnSpc>
            </a:pPr>
            <a:r>
              <a:rPr kumimoji="1" lang="zh-CN" altLang="en-US" sz="1600">
                <a:solidFill>
                  <a:schemeClr val="accent5">
                    <a:lumMod val="75000"/>
                  </a:schemeClr>
                </a:solidFill>
                <a:cs typeface="+mn-ea"/>
                <a:sym typeface="+mn-lt"/>
              </a:rPr>
              <a:t>有的年份小寒不是很冷，这往往预示大寒要冷，广西群众有“小寒不寒寒大寒”的谚语。</a:t>
            </a:r>
          </a:p>
        </p:txBody>
      </p:sp>
      <p:pic>
        <p:nvPicPr>
          <p:cNvPr id="10" name="图片 9"/>
          <p:cNvPicPr>
            <a:picLocks noChangeAspect="1"/>
          </p:cNvPicPr>
          <p:nvPr/>
        </p:nvPicPr>
        <p:blipFill>
          <a:blip r:embed="rId3" cstate="screen"/>
          <a:stretch>
            <a:fillRect/>
          </a:stretch>
        </p:blipFill>
        <p:spPr>
          <a:xfrm>
            <a:off x="8088868" y="3429000"/>
            <a:ext cx="3429000" cy="3429000"/>
          </a:xfrm>
          <a:prstGeom prst="rect">
            <a:avLst/>
          </a:prstGeom>
        </p:spPr>
      </p:pic>
      <p:pic>
        <p:nvPicPr>
          <p:cNvPr id="15" name="图片 14"/>
          <p:cNvPicPr>
            <a:picLocks noChangeAspect="1"/>
          </p:cNvPicPr>
          <p:nvPr/>
        </p:nvPicPr>
        <p:blipFill rotWithShape="1">
          <a:blip r:embed="rId4" cstate="screen"/>
          <a:srcRect/>
          <a:stretch>
            <a:fillRect/>
          </a:stretch>
        </p:blipFill>
        <p:spPr>
          <a:xfrm flipH="1">
            <a:off x="171846" y="1097808"/>
            <a:ext cx="4774715" cy="7412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文学记述</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1219201" y="2673648"/>
            <a:ext cx="4876799" cy="2268570"/>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根据小寒的冷暖情况预示未来天气的谚语不少。如“小寒天气热，大寒冷莫说”、“小寒不寒，清明泥潭”、“小寒大寒寒得透，来年春天天暖和”、“小寒暖，立春雪”、“小寒寒，惊蛰暖”等。根据小寒节气阴雨（雪）情况，预示未来天气的谚语有：“小寒蒙蒙雨，雨水还冻秧”、“小寒雨蒙蒙，雨水惊蛰冻死秧”。</a:t>
            </a:r>
          </a:p>
        </p:txBody>
      </p:sp>
      <p:pic>
        <p:nvPicPr>
          <p:cNvPr id="7" name="图片 6"/>
          <p:cNvPicPr>
            <a:picLocks noChangeAspect="1"/>
          </p:cNvPicPr>
          <p:nvPr/>
        </p:nvPicPr>
        <p:blipFill>
          <a:blip r:embed="rId3" cstate="screen"/>
          <a:stretch>
            <a:fillRect/>
          </a:stretch>
        </p:blipFill>
        <p:spPr>
          <a:xfrm>
            <a:off x="6522429" y="1504481"/>
            <a:ext cx="4675454" cy="4675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文学记述</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5351058" y="2378221"/>
            <a:ext cx="5791199" cy="2308324"/>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小寒，是二十四节气中的第</a:t>
            </a:r>
            <a:r>
              <a:rPr kumimoji="1" lang="en-US" altLang="zh-CN" sz="1600">
                <a:solidFill>
                  <a:schemeClr val="accent5">
                    <a:lumMod val="75000"/>
                  </a:schemeClr>
                </a:solidFill>
                <a:cs typeface="+mn-ea"/>
                <a:sym typeface="+mn-lt"/>
              </a:rPr>
              <a:t>23</a:t>
            </a:r>
            <a:r>
              <a:rPr kumimoji="1" lang="zh-CN" altLang="en-US" sz="1600">
                <a:solidFill>
                  <a:schemeClr val="accent5">
                    <a:lumMod val="75000"/>
                  </a:schemeClr>
                </a:solidFill>
                <a:cs typeface="+mn-ea"/>
                <a:sym typeface="+mn-lt"/>
              </a:rPr>
              <a:t>个节气，也是冬季的第</a:t>
            </a:r>
            <a:r>
              <a:rPr kumimoji="1" lang="en-US" altLang="zh-CN" sz="1600">
                <a:solidFill>
                  <a:schemeClr val="accent5">
                    <a:lumMod val="75000"/>
                  </a:schemeClr>
                </a:solidFill>
                <a:cs typeface="+mn-ea"/>
                <a:sym typeface="+mn-lt"/>
              </a:rPr>
              <a:t>5</a:t>
            </a:r>
            <a:r>
              <a:rPr kumimoji="1" lang="zh-CN" altLang="en-US" sz="1600">
                <a:solidFill>
                  <a:schemeClr val="accent5">
                    <a:lumMod val="75000"/>
                  </a:schemeClr>
                </a:solidFill>
                <a:cs typeface="+mn-ea"/>
                <a:sym typeface="+mn-lt"/>
              </a:rPr>
              <a:t>个节气。斗指子；太阳黄经为</a:t>
            </a:r>
            <a:r>
              <a:rPr kumimoji="1" lang="en-US" altLang="zh-CN" sz="1600">
                <a:solidFill>
                  <a:schemeClr val="accent5">
                    <a:lumMod val="75000"/>
                  </a:schemeClr>
                </a:solidFill>
                <a:cs typeface="+mn-ea"/>
                <a:sym typeface="+mn-lt"/>
              </a:rPr>
              <a:t>285°</a:t>
            </a:r>
            <a:r>
              <a:rPr kumimoji="1" lang="zh-CN" altLang="en-US" sz="1600">
                <a:solidFill>
                  <a:schemeClr val="accent5">
                    <a:lumMod val="75000"/>
                  </a:schemeClr>
                </a:solidFill>
                <a:cs typeface="+mn-ea"/>
                <a:sym typeface="+mn-lt"/>
              </a:rPr>
              <a:t>；公历</a:t>
            </a:r>
            <a:r>
              <a:rPr kumimoji="1" lang="en-US" altLang="zh-CN" sz="1600">
                <a:solidFill>
                  <a:schemeClr val="accent5">
                    <a:lumMod val="75000"/>
                  </a:schemeClr>
                </a:solidFill>
                <a:cs typeface="+mn-ea"/>
                <a:sym typeface="+mn-lt"/>
              </a:rPr>
              <a:t>1</a:t>
            </a:r>
            <a:r>
              <a:rPr kumimoji="1" lang="zh-CN" altLang="en-US" sz="1600">
                <a:solidFill>
                  <a:schemeClr val="accent5">
                    <a:lumMod val="75000"/>
                  </a:schemeClr>
                </a:solidFill>
                <a:cs typeface="+mn-ea"/>
                <a:sym typeface="+mn-lt"/>
              </a:rPr>
              <a:t>月</a:t>
            </a:r>
            <a:r>
              <a:rPr kumimoji="1" lang="en-US" altLang="zh-CN" sz="1600">
                <a:solidFill>
                  <a:schemeClr val="accent5">
                    <a:lumMod val="75000"/>
                  </a:schemeClr>
                </a:solidFill>
                <a:cs typeface="+mn-ea"/>
                <a:sym typeface="+mn-lt"/>
              </a:rPr>
              <a:t>5</a:t>
            </a:r>
            <a:r>
              <a:rPr kumimoji="1" lang="zh-CN" altLang="en-US" sz="1600">
                <a:solidFill>
                  <a:schemeClr val="accent5">
                    <a:lumMod val="75000"/>
                  </a:schemeClr>
                </a:solidFill>
                <a:cs typeface="+mn-ea"/>
                <a:sym typeface="+mn-lt"/>
              </a:rPr>
              <a:t>－</a:t>
            </a:r>
            <a:r>
              <a:rPr kumimoji="1" lang="en-US" altLang="zh-CN" sz="1600">
                <a:solidFill>
                  <a:schemeClr val="accent5">
                    <a:lumMod val="75000"/>
                  </a:schemeClr>
                </a:solidFill>
                <a:cs typeface="+mn-ea"/>
                <a:sym typeface="+mn-lt"/>
              </a:rPr>
              <a:t>7</a:t>
            </a:r>
            <a:r>
              <a:rPr kumimoji="1" lang="zh-CN" altLang="en-US" sz="1600">
                <a:solidFill>
                  <a:schemeClr val="accent5">
                    <a:lumMod val="75000"/>
                  </a:schemeClr>
                </a:solidFill>
                <a:cs typeface="+mn-ea"/>
                <a:sym typeface="+mn-lt"/>
              </a:rPr>
              <a:t>日交节。</a:t>
            </a:r>
            <a:endParaRPr kumimoji="1" lang="en-US" altLang="zh-CN" sz="1600">
              <a:solidFill>
                <a:schemeClr val="accent5">
                  <a:lumMod val="75000"/>
                </a:schemeClr>
              </a:solidFill>
              <a:cs typeface="+mn-ea"/>
              <a:sym typeface="+mn-lt"/>
            </a:endParaRPr>
          </a:p>
          <a:p>
            <a:pPr>
              <a:lnSpc>
                <a:spcPct val="150000"/>
              </a:lnSpc>
            </a:pPr>
            <a:endParaRPr kumimoji="1" lang="en-US" altLang="zh-CN" sz="1600">
              <a:solidFill>
                <a:schemeClr val="accent5">
                  <a:lumMod val="75000"/>
                </a:schemeClr>
              </a:solidFill>
              <a:cs typeface="+mn-ea"/>
              <a:sym typeface="+mn-lt"/>
            </a:endParaRPr>
          </a:p>
          <a:p>
            <a:pPr>
              <a:lnSpc>
                <a:spcPct val="150000"/>
              </a:lnSpc>
            </a:pPr>
            <a:r>
              <a:rPr kumimoji="1" lang="zh-CN" altLang="en-US" sz="1600">
                <a:solidFill>
                  <a:schemeClr val="accent5">
                    <a:lumMod val="75000"/>
                  </a:schemeClr>
                </a:solidFill>
                <a:cs typeface="+mn-ea"/>
                <a:sym typeface="+mn-lt"/>
              </a:rPr>
              <a:t>小寒，标志着季冬时节的正式开始。冷气积久而寒，小寒是天气寒冷但还没有到极点的意思。它与大寒、小暑、大暑及处暑一样，都是表示气温冷暖变化的节气。</a:t>
            </a:r>
            <a:endParaRPr kumimoji="1" lang="en-US" altLang="zh-CN" sz="1600">
              <a:solidFill>
                <a:schemeClr val="accent5">
                  <a:lumMod val="75000"/>
                </a:schemeClr>
              </a:solidFill>
              <a:cs typeface="+mn-ea"/>
              <a:sym typeface="+mn-lt"/>
            </a:endParaRPr>
          </a:p>
        </p:txBody>
      </p:sp>
      <p:pic>
        <p:nvPicPr>
          <p:cNvPr id="7" name="图片 6"/>
          <p:cNvPicPr>
            <a:picLocks noChangeAspect="1"/>
          </p:cNvPicPr>
          <p:nvPr/>
        </p:nvPicPr>
        <p:blipFill>
          <a:blip r:embed="rId3" cstate="screen"/>
          <a:stretch>
            <a:fillRect/>
          </a:stretch>
        </p:blipFill>
        <p:spPr>
          <a:xfrm>
            <a:off x="1049743" y="1721493"/>
            <a:ext cx="4125396" cy="4125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1266" y="5060990"/>
            <a:ext cx="1921566" cy="1015663"/>
          </a:xfrm>
          <a:prstGeom prst="rect">
            <a:avLst/>
          </a:prstGeom>
          <a:noFill/>
        </p:spPr>
        <p:txBody>
          <a:bodyPr wrap="square" rtlCol="0">
            <a:spAutoFit/>
          </a:bodyPr>
          <a:lstStyle/>
          <a:p>
            <a:pPr algn="dist"/>
            <a:r>
              <a:rPr kumimoji="1" lang="zh-CN" altLang="en-US" sz="6000" dirty="0">
                <a:solidFill>
                  <a:schemeClr val="accent5">
                    <a:lumMod val="75000"/>
                  </a:schemeClr>
                </a:solidFill>
                <a:cs typeface="+mn-ea"/>
                <a:sym typeface="+mn-lt"/>
              </a:rPr>
              <a:t>目录</a:t>
            </a:r>
          </a:p>
        </p:txBody>
      </p:sp>
      <p:sp>
        <p:nvSpPr>
          <p:cNvPr id="3" name="文本框 2"/>
          <p:cNvSpPr txBox="1"/>
          <p:nvPr/>
        </p:nvSpPr>
        <p:spPr>
          <a:xfrm>
            <a:off x="688502" y="6036897"/>
            <a:ext cx="2003224" cy="400110"/>
          </a:xfrm>
          <a:prstGeom prst="rect">
            <a:avLst/>
          </a:prstGeom>
          <a:noFill/>
        </p:spPr>
        <p:txBody>
          <a:bodyPr wrap="square" rtlCol="0">
            <a:spAutoFit/>
          </a:bodyPr>
          <a:lstStyle/>
          <a:p>
            <a:pPr algn="dist"/>
            <a:r>
              <a:rPr kumimoji="1" lang="en-US" altLang="zh-CN" sz="2000">
                <a:solidFill>
                  <a:schemeClr val="accent5">
                    <a:lumMod val="75000"/>
                  </a:schemeClr>
                </a:solidFill>
                <a:cs typeface="+mn-ea"/>
                <a:sym typeface="+mn-lt"/>
              </a:rPr>
              <a:t>CONTENTS</a:t>
            </a:r>
            <a:endParaRPr kumimoji="1" lang="zh-CN" altLang="en-US" sz="2000">
              <a:solidFill>
                <a:schemeClr val="accent5">
                  <a:lumMod val="75000"/>
                </a:schemeClr>
              </a:solidFill>
              <a:cs typeface="+mn-ea"/>
              <a:sym typeface="+mn-lt"/>
            </a:endParaRPr>
          </a:p>
        </p:txBody>
      </p:sp>
      <p:sp>
        <p:nvSpPr>
          <p:cNvPr id="5" name="文本框 4"/>
          <p:cNvSpPr txBox="1"/>
          <p:nvPr/>
        </p:nvSpPr>
        <p:spPr>
          <a:xfrm>
            <a:off x="4481382" y="2767496"/>
            <a:ext cx="2236510" cy="2916824"/>
          </a:xfrm>
          <a:prstGeom prst="rect">
            <a:avLst/>
          </a:prstGeom>
          <a:noFill/>
        </p:spPr>
        <p:txBody>
          <a:bodyPr wrap="none" rtlCol="0">
            <a:spAutoFit/>
          </a:bodyPr>
          <a:lstStyle/>
          <a:p>
            <a:pPr>
              <a:lnSpc>
                <a:spcPct val="250000"/>
              </a:lnSpc>
            </a:pPr>
            <a:r>
              <a:rPr kumimoji="1" lang="zh-CN" altLang="en-US" sz="4000" dirty="0">
                <a:solidFill>
                  <a:schemeClr val="accent5">
                    <a:lumMod val="75000"/>
                  </a:schemeClr>
                </a:solidFill>
                <a:cs typeface="+mn-ea"/>
                <a:sym typeface="+mn-lt"/>
              </a:rPr>
              <a:t>节气介绍</a:t>
            </a:r>
            <a:endParaRPr kumimoji="1" lang="en-US" altLang="zh-CN" sz="4000" dirty="0">
              <a:solidFill>
                <a:schemeClr val="accent5">
                  <a:lumMod val="75000"/>
                </a:schemeClr>
              </a:solidFill>
              <a:cs typeface="+mn-ea"/>
              <a:sym typeface="+mn-lt"/>
            </a:endParaRPr>
          </a:p>
          <a:p>
            <a:pPr>
              <a:lnSpc>
                <a:spcPct val="250000"/>
              </a:lnSpc>
            </a:pPr>
            <a:r>
              <a:rPr kumimoji="1" lang="zh-CN" altLang="en-US" sz="4000" dirty="0">
                <a:solidFill>
                  <a:schemeClr val="accent5">
                    <a:lumMod val="75000"/>
                  </a:schemeClr>
                </a:solidFill>
                <a:cs typeface="+mn-ea"/>
                <a:sym typeface="+mn-lt"/>
              </a:rPr>
              <a:t>气候特征</a:t>
            </a:r>
          </a:p>
        </p:txBody>
      </p:sp>
      <p:sp>
        <p:nvSpPr>
          <p:cNvPr id="6" name="文本框 5"/>
          <p:cNvSpPr txBox="1"/>
          <p:nvPr/>
        </p:nvSpPr>
        <p:spPr>
          <a:xfrm>
            <a:off x="7748042" y="2767496"/>
            <a:ext cx="2238113" cy="2916824"/>
          </a:xfrm>
          <a:prstGeom prst="rect">
            <a:avLst/>
          </a:prstGeom>
          <a:noFill/>
        </p:spPr>
        <p:txBody>
          <a:bodyPr wrap="none" rtlCol="0">
            <a:spAutoFit/>
          </a:bodyPr>
          <a:lstStyle/>
          <a:p>
            <a:pPr>
              <a:lnSpc>
                <a:spcPct val="250000"/>
              </a:lnSpc>
            </a:pPr>
            <a:r>
              <a:rPr kumimoji="1" lang="zh-CN" altLang="en-US" sz="4000">
                <a:solidFill>
                  <a:schemeClr val="accent5">
                    <a:lumMod val="75000"/>
                  </a:schemeClr>
                </a:solidFill>
                <a:cs typeface="+mn-ea"/>
                <a:sym typeface="+mn-lt"/>
              </a:rPr>
              <a:t>民俗活动</a:t>
            </a:r>
            <a:endParaRPr kumimoji="1" lang="en-US" altLang="zh-CN" sz="4000">
              <a:solidFill>
                <a:schemeClr val="accent5">
                  <a:lumMod val="75000"/>
                </a:schemeClr>
              </a:solidFill>
              <a:cs typeface="+mn-ea"/>
              <a:sym typeface="+mn-lt"/>
            </a:endParaRPr>
          </a:p>
          <a:p>
            <a:pPr>
              <a:lnSpc>
                <a:spcPct val="250000"/>
              </a:lnSpc>
            </a:pPr>
            <a:r>
              <a:rPr kumimoji="1" lang="zh-CN" altLang="en-US" sz="4000">
                <a:solidFill>
                  <a:schemeClr val="accent5">
                    <a:lumMod val="75000"/>
                  </a:schemeClr>
                </a:solidFill>
                <a:cs typeface="+mn-ea"/>
                <a:sym typeface="+mn-lt"/>
              </a:rPr>
              <a:t>文学记述</a:t>
            </a:r>
          </a:p>
        </p:txBody>
      </p:sp>
      <p:sp>
        <p:nvSpPr>
          <p:cNvPr id="7" name="文本框 6"/>
          <p:cNvSpPr txBox="1"/>
          <p:nvPr/>
        </p:nvSpPr>
        <p:spPr>
          <a:xfrm>
            <a:off x="4465984" y="4037112"/>
            <a:ext cx="2862469" cy="528671"/>
          </a:xfrm>
          <a:prstGeom prst="rect">
            <a:avLst/>
          </a:prstGeom>
          <a:noFill/>
        </p:spPr>
        <p:txBody>
          <a:bodyPr wrap="square" rtlCol="0">
            <a:spAutoFit/>
          </a:bodyPr>
          <a:lstStyle/>
          <a:p>
            <a:pPr>
              <a:lnSpc>
                <a:spcPct val="150000"/>
              </a:lnSpc>
            </a:pPr>
            <a:r>
              <a:rPr lang="zh-CN" altLang="en-US" sz="1000" dirty="0">
                <a:solidFill>
                  <a:schemeClr val="accent5">
                    <a:lumMod val="75000"/>
                  </a:schemeClr>
                </a:solidFill>
                <a:cs typeface="+mn-ea"/>
                <a:sym typeface="+mn-lt"/>
              </a:rPr>
              <a:t>点击输入你所需的文本内容点击输入你所需的文本内容点击输入你所需的文本</a:t>
            </a:r>
            <a:endParaRPr lang="en-GB" altLang="zh-CN" sz="1000" dirty="0">
              <a:solidFill>
                <a:schemeClr val="accent5">
                  <a:lumMod val="75000"/>
                </a:schemeClr>
              </a:solidFill>
              <a:cs typeface="+mn-ea"/>
              <a:sym typeface="+mn-lt"/>
            </a:endParaRPr>
          </a:p>
        </p:txBody>
      </p:sp>
      <p:sp>
        <p:nvSpPr>
          <p:cNvPr id="8" name="文本框 7"/>
          <p:cNvSpPr txBox="1"/>
          <p:nvPr/>
        </p:nvSpPr>
        <p:spPr>
          <a:xfrm>
            <a:off x="4465983" y="5582073"/>
            <a:ext cx="2862469" cy="528671"/>
          </a:xfrm>
          <a:prstGeom prst="rect">
            <a:avLst/>
          </a:prstGeom>
          <a:noFill/>
        </p:spPr>
        <p:txBody>
          <a:bodyPr wrap="square" rtlCol="0">
            <a:spAutoFit/>
          </a:bodyPr>
          <a:lstStyle/>
          <a:p>
            <a:pPr>
              <a:lnSpc>
                <a:spcPct val="150000"/>
              </a:lnSpc>
            </a:pPr>
            <a:r>
              <a:rPr lang="zh-CN" altLang="en-US" sz="1000" dirty="0">
                <a:solidFill>
                  <a:schemeClr val="accent5">
                    <a:lumMod val="75000"/>
                  </a:schemeClr>
                </a:solidFill>
                <a:cs typeface="+mn-ea"/>
                <a:sym typeface="+mn-lt"/>
              </a:rPr>
              <a:t>点击输入你所需的文本内容点击输入你所需的文本内容点击输入你所需的文本</a:t>
            </a:r>
            <a:endParaRPr lang="en-GB" altLang="zh-CN" sz="1000" dirty="0">
              <a:solidFill>
                <a:schemeClr val="accent5">
                  <a:lumMod val="75000"/>
                </a:schemeClr>
              </a:solidFill>
              <a:cs typeface="+mn-ea"/>
              <a:sym typeface="+mn-lt"/>
            </a:endParaRPr>
          </a:p>
        </p:txBody>
      </p:sp>
      <p:sp>
        <p:nvSpPr>
          <p:cNvPr id="9" name="文本框 8"/>
          <p:cNvSpPr txBox="1"/>
          <p:nvPr/>
        </p:nvSpPr>
        <p:spPr>
          <a:xfrm>
            <a:off x="7782003" y="4037112"/>
            <a:ext cx="2862469" cy="528671"/>
          </a:xfrm>
          <a:prstGeom prst="rect">
            <a:avLst/>
          </a:prstGeom>
          <a:noFill/>
        </p:spPr>
        <p:txBody>
          <a:bodyPr wrap="square" rtlCol="0">
            <a:spAutoFit/>
          </a:bodyPr>
          <a:lstStyle/>
          <a:p>
            <a:pPr>
              <a:lnSpc>
                <a:spcPct val="150000"/>
              </a:lnSpc>
            </a:pPr>
            <a:r>
              <a:rPr lang="zh-CN" altLang="en-US" sz="1000" dirty="0">
                <a:solidFill>
                  <a:schemeClr val="accent5">
                    <a:lumMod val="75000"/>
                  </a:schemeClr>
                </a:solidFill>
                <a:cs typeface="+mn-ea"/>
                <a:sym typeface="+mn-lt"/>
              </a:rPr>
              <a:t>点击输入你所需的文本内容点击输入你所需的文本内容点击输入你所需的文本</a:t>
            </a:r>
            <a:endParaRPr lang="en-GB" altLang="zh-CN" sz="1000" dirty="0">
              <a:solidFill>
                <a:schemeClr val="accent5">
                  <a:lumMod val="75000"/>
                </a:schemeClr>
              </a:solidFill>
              <a:cs typeface="+mn-ea"/>
              <a:sym typeface="+mn-lt"/>
            </a:endParaRPr>
          </a:p>
        </p:txBody>
      </p:sp>
      <p:sp>
        <p:nvSpPr>
          <p:cNvPr id="10" name="文本框 9"/>
          <p:cNvSpPr txBox="1"/>
          <p:nvPr/>
        </p:nvSpPr>
        <p:spPr>
          <a:xfrm>
            <a:off x="7782002" y="5582073"/>
            <a:ext cx="2862469" cy="528671"/>
          </a:xfrm>
          <a:prstGeom prst="rect">
            <a:avLst/>
          </a:prstGeom>
          <a:noFill/>
        </p:spPr>
        <p:txBody>
          <a:bodyPr wrap="square" rtlCol="0">
            <a:spAutoFit/>
          </a:bodyPr>
          <a:lstStyle/>
          <a:p>
            <a:pPr>
              <a:lnSpc>
                <a:spcPct val="150000"/>
              </a:lnSpc>
            </a:pPr>
            <a:r>
              <a:rPr lang="zh-CN" altLang="en-US" sz="1000" dirty="0">
                <a:solidFill>
                  <a:schemeClr val="accent5">
                    <a:lumMod val="75000"/>
                  </a:schemeClr>
                </a:solidFill>
                <a:cs typeface="+mn-ea"/>
                <a:sym typeface="+mn-lt"/>
              </a:rPr>
              <a:t>点击输入你所需的文本内容点击输入你所需的文本内容点击输入你所需的文本</a:t>
            </a:r>
            <a:endParaRPr lang="en-GB" altLang="zh-CN" sz="1000" dirty="0">
              <a:solidFill>
                <a:schemeClr val="accent5">
                  <a:lumMod val="75000"/>
                </a:schemeClr>
              </a:solidFill>
              <a:cs typeface="+mn-ea"/>
              <a:sym typeface="+mn-lt"/>
            </a:endParaRPr>
          </a:p>
        </p:txBody>
      </p:sp>
      <p:pic>
        <p:nvPicPr>
          <p:cNvPr id="14" name="图片 13"/>
          <p:cNvPicPr>
            <a:picLocks noChangeAspect="1"/>
          </p:cNvPicPr>
          <p:nvPr/>
        </p:nvPicPr>
        <p:blipFill>
          <a:blip r:embed="rId3" cstate="screen"/>
          <a:stretch>
            <a:fillRect/>
          </a:stretch>
        </p:blipFill>
        <p:spPr>
          <a:xfrm>
            <a:off x="2536596" y="5192790"/>
            <a:ext cx="778565" cy="778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rot="16200000">
            <a:off x="7118896" y="1708683"/>
            <a:ext cx="1661993" cy="5511247"/>
          </a:xfrm>
          <a:prstGeom prst="rect">
            <a:avLst/>
          </a:prstGeom>
          <a:noFill/>
        </p:spPr>
        <p:txBody>
          <a:bodyPr vert="eaVert" wrap="square" rtlCol="0">
            <a:spAutoFit/>
          </a:bodyPr>
          <a:lstStyle/>
          <a:p>
            <a:pPr algn="dist"/>
            <a:r>
              <a:rPr kumimoji="1" lang="zh-CN" altLang="en-US" sz="9600" dirty="0">
                <a:solidFill>
                  <a:schemeClr val="accent5">
                    <a:lumMod val="75000"/>
                  </a:schemeClr>
                </a:solidFill>
                <a:cs typeface="+mn-ea"/>
                <a:sym typeface="+mn-lt"/>
              </a:rPr>
              <a:t>谢谢观看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6350" y="3926126"/>
            <a:ext cx="5651500" cy="1200329"/>
          </a:xfrm>
          <a:prstGeom prst="rect">
            <a:avLst/>
          </a:prstGeom>
          <a:noFill/>
        </p:spPr>
        <p:txBody>
          <a:bodyPr wrap="square" rtlCol="0">
            <a:spAutoFit/>
          </a:bodyPr>
          <a:lstStyle/>
          <a:p>
            <a:pPr algn="dist"/>
            <a:r>
              <a:rPr kumimoji="1" lang="zh-CN" altLang="en-US" sz="7200" dirty="0">
                <a:solidFill>
                  <a:schemeClr val="accent5">
                    <a:lumMod val="75000"/>
                  </a:schemeClr>
                </a:solidFill>
                <a:cs typeface="+mn-ea"/>
                <a:sym typeface="+mn-lt"/>
              </a:rPr>
              <a:t>节气介绍</a:t>
            </a:r>
            <a:endParaRPr kumimoji="1" lang="en-US" altLang="zh-CN" sz="7200" dirty="0">
              <a:solidFill>
                <a:schemeClr val="accent5">
                  <a:lumMod val="75000"/>
                </a:schemeClr>
              </a:solidFill>
              <a:cs typeface="+mn-ea"/>
              <a:sym typeface="+mn-lt"/>
            </a:endParaRPr>
          </a:p>
        </p:txBody>
      </p:sp>
      <p:sp>
        <p:nvSpPr>
          <p:cNvPr id="3" name="文本框 2"/>
          <p:cNvSpPr txBox="1"/>
          <p:nvPr/>
        </p:nvSpPr>
        <p:spPr>
          <a:xfrm>
            <a:off x="5217447" y="5126455"/>
            <a:ext cx="5520403" cy="854080"/>
          </a:xfrm>
          <a:prstGeom prst="rect">
            <a:avLst/>
          </a:prstGeom>
          <a:noFill/>
        </p:spPr>
        <p:txBody>
          <a:bodyPr wrap="square" rtlCol="0">
            <a:spAutoFit/>
          </a:bodyPr>
          <a:lstStyle/>
          <a:p>
            <a:pPr>
              <a:lnSpc>
                <a:spcPct val="150000"/>
              </a:lnSpc>
            </a:pPr>
            <a:r>
              <a:rPr lang="zh-CN" altLang="en-US" sz="1100" dirty="0">
                <a:solidFill>
                  <a:schemeClr val="accent5">
                    <a:lumMod val="75000"/>
                  </a:schemeClr>
                </a:solidFill>
                <a:cs typeface="+mn-ea"/>
                <a:sym typeface="+mn-lt"/>
              </a:rPr>
              <a:t>点击输入你所需的文本内容点击输入你所需的文本内容点击输入你所需的文本内容点击输入你所需的文本内容点击输入你所需的文本内容点击输入你所需的文本内容点击输入你所需的文本内容点击输入你所需的文本内容</a:t>
            </a:r>
            <a:endParaRPr lang="en-GB" altLang="zh-CN" sz="1100" dirty="0">
              <a:solidFill>
                <a:schemeClr val="accent5">
                  <a:lumMod val="75000"/>
                </a:schemeClr>
              </a:solidFill>
              <a:cs typeface="+mn-ea"/>
              <a:sym typeface="+mn-lt"/>
            </a:endParaRPr>
          </a:p>
        </p:txBody>
      </p:sp>
      <p:sp>
        <p:nvSpPr>
          <p:cNvPr id="4" name="文本框 3"/>
          <p:cNvSpPr txBox="1"/>
          <p:nvPr/>
        </p:nvSpPr>
        <p:spPr>
          <a:xfrm>
            <a:off x="5219700" y="3298077"/>
            <a:ext cx="1752600" cy="523220"/>
          </a:xfrm>
          <a:prstGeom prst="rect">
            <a:avLst/>
          </a:prstGeom>
          <a:noFill/>
        </p:spPr>
        <p:txBody>
          <a:bodyPr wrap="square" rtlCol="0">
            <a:spAutoFit/>
          </a:bodyPr>
          <a:lstStyle/>
          <a:p>
            <a:pPr algn="dist"/>
            <a:r>
              <a:rPr kumimoji="1" lang="zh-CN" altLang="en-US" sz="2800" dirty="0">
                <a:solidFill>
                  <a:schemeClr val="accent5">
                    <a:lumMod val="75000"/>
                  </a:schemeClr>
                </a:solidFill>
                <a:cs typeface="+mn-ea"/>
                <a:sym typeface="+mn-lt"/>
              </a:rPr>
              <a:t>第一章节</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节气介绍</a:t>
            </a:r>
            <a:endParaRPr kumimoji="1" lang="en-US" altLang="zh-CN" sz="2800">
              <a:solidFill>
                <a:schemeClr val="accent5">
                  <a:lumMod val="75000"/>
                </a:schemeClr>
              </a:solidFill>
              <a:cs typeface="+mn-ea"/>
              <a:sym typeface="+mn-lt"/>
            </a:endParaRP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6" name="文本框 5"/>
          <p:cNvSpPr txBox="1"/>
          <p:nvPr/>
        </p:nvSpPr>
        <p:spPr>
          <a:xfrm>
            <a:off x="4635501" y="1574800"/>
            <a:ext cx="6921499" cy="3416320"/>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小寒，是二十四节气中的第</a:t>
            </a:r>
            <a:r>
              <a:rPr kumimoji="1" lang="en-US" altLang="zh-CN" sz="1600" dirty="0">
                <a:solidFill>
                  <a:schemeClr val="accent5">
                    <a:lumMod val="75000"/>
                  </a:schemeClr>
                </a:solidFill>
                <a:cs typeface="+mn-ea"/>
                <a:sym typeface="+mn-lt"/>
              </a:rPr>
              <a:t>23</a:t>
            </a:r>
            <a:r>
              <a:rPr kumimoji="1" lang="zh-CN" altLang="en-US" sz="1600" dirty="0">
                <a:solidFill>
                  <a:schemeClr val="accent5">
                    <a:lumMod val="75000"/>
                  </a:schemeClr>
                </a:solidFill>
                <a:cs typeface="+mn-ea"/>
                <a:sym typeface="+mn-lt"/>
              </a:rPr>
              <a:t>个节气，也是冬季的第</a:t>
            </a:r>
            <a:r>
              <a:rPr kumimoji="1" lang="en-US" altLang="zh-CN" sz="1600" dirty="0">
                <a:solidFill>
                  <a:schemeClr val="accent5">
                    <a:lumMod val="75000"/>
                  </a:schemeClr>
                </a:solidFill>
                <a:cs typeface="+mn-ea"/>
                <a:sym typeface="+mn-lt"/>
              </a:rPr>
              <a:t>5</a:t>
            </a:r>
            <a:r>
              <a:rPr kumimoji="1" lang="zh-CN" altLang="en-US" sz="1600" dirty="0">
                <a:solidFill>
                  <a:schemeClr val="accent5">
                    <a:lumMod val="75000"/>
                  </a:schemeClr>
                </a:solidFill>
                <a:cs typeface="+mn-ea"/>
                <a:sym typeface="+mn-lt"/>
              </a:rPr>
              <a:t>个节气。斗指子；太阳黄经为</a:t>
            </a:r>
            <a:r>
              <a:rPr kumimoji="1" lang="en-US" altLang="zh-CN" sz="1600" dirty="0">
                <a:solidFill>
                  <a:schemeClr val="accent5">
                    <a:lumMod val="75000"/>
                  </a:schemeClr>
                </a:solidFill>
                <a:cs typeface="+mn-ea"/>
                <a:sym typeface="+mn-lt"/>
              </a:rPr>
              <a:t>285°</a:t>
            </a:r>
            <a:r>
              <a:rPr kumimoji="1" lang="zh-CN" altLang="en-US" sz="1600" dirty="0">
                <a:solidFill>
                  <a:schemeClr val="accent5">
                    <a:lumMod val="75000"/>
                  </a:schemeClr>
                </a:solidFill>
                <a:cs typeface="+mn-ea"/>
                <a:sym typeface="+mn-lt"/>
              </a:rPr>
              <a:t>；公历</a:t>
            </a:r>
            <a:r>
              <a:rPr kumimoji="1" lang="en-US" altLang="zh-CN" sz="1600" dirty="0">
                <a:solidFill>
                  <a:schemeClr val="accent5">
                    <a:lumMod val="75000"/>
                  </a:schemeClr>
                </a:solidFill>
                <a:cs typeface="+mn-ea"/>
                <a:sym typeface="+mn-lt"/>
              </a:rPr>
              <a:t>1</a:t>
            </a:r>
            <a:r>
              <a:rPr kumimoji="1" lang="zh-CN" altLang="en-US" sz="1600" dirty="0">
                <a:solidFill>
                  <a:schemeClr val="accent5">
                    <a:lumMod val="75000"/>
                  </a:schemeClr>
                </a:solidFill>
                <a:cs typeface="+mn-ea"/>
                <a:sym typeface="+mn-lt"/>
              </a:rPr>
              <a:t>月</a:t>
            </a:r>
            <a:r>
              <a:rPr kumimoji="1" lang="en-US" altLang="zh-CN" sz="1600" dirty="0">
                <a:solidFill>
                  <a:schemeClr val="accent5">
                    <a:lumMod val="75000"/>
                  </a:schemeClr>
                </a:solidFill>
                <a:cs typeface="+mn-ea"/>
                <a:sym typeface="+mn-lt"/>
              </a:rPr>
              <a:t>5</a:t>
            </a:r>
            <a:r>
              <a:rPr kumimoji="1" lang="zh-CN" altLang="en-US" sz="1600" dirty="0">
                <a:solidFill>
                  <a:schemeClr val="accent5">
                    <a:lumMod val="75000"/>
                  </a:schemeClr>
                </a:solidFill>
                <a:cs typeface="+mn-ea"/>
                <a:sym typeface="+mn-lt"/>
              </a:rPr>
              <a:t>－</a:t>
            </a:r>
            <a:r>
              <a:rPr kumimoji="1" lang="en-US" altLang="zh-CN" sz="1600" dirty="0">
                <a:solidFill>
                  <a:schemeClr val="accent5">
                    <a:lumMod val="75000"/>
                  </a:schemeClr>
                </a:solidFill>
                <a:cs typeface="+mn-ea"/>
                <a:sym typeface="+mn-lt"/>
              </a:rPr>
              <a:t>7</a:t>
            </a:r>
            <a:r>
              <a:rPr kumimoji="1" lang="zh-CN" altLang="en-US" sz="1600" dirty="0">
                <a:solidFill>
                  <a:schemeClr val="accent5">
                    <a:lumMod val="75000"/>
                  </a:schemeClr>
                </a:solidFill>
                <a:cs typeface="+mn-ea"/>
                <a:sym typeface="+mn-lt"/>
              </a:rPr>
              <a:t>日交节。</a:t>
            </a:r>
            <a:endParaRPr kumimoji="1" lang="en-US" altLang="zh-CN" sz="1600" dirty="0">
              <a:solidFill>
                <a:schemeClr val="accent5">
                  <a:lumMod val="75000"/>
                </a:schemeClr>
              </a:solidFill>
              <a:cs typeface="+mn-ea"/>
              <a:sym typeface="+mn-lt"/>
            </a:endParaRPr>
          </a:p>
          <a:p>
            <a:pPr>
              <a:lnSpc>
                <a:spcPct val="150000"/>
              </a:lnSpc>
            </a:pPr>
            <a:endParaRPr kumimoji="1" lang="en-US" altLang="zh-CN" sz="1600" dirty="0">
              <a:solidFill>
                <a:schemeClr val="accent5">
                  <a:lumMod val="75000"/>
                </a:schemeClr>
              </a:solidFill>
              <a:cs typeface="+mn-ea"/>
              <a:sym typeface="+mn-lt"/>
            </a:endParaRPr>
          </a:p>
          <a:p>
            <a:pPr>
              <a:lnSpc>
                <a:spcPct val="150000"/>
              </a:lnSpc>
            </a:pPr>
            <a:r>
              <a:rPr kumimoji="1" lang="zh-CN" altLang="en-US" sz="1600" dirty="0">
                <a:solidFill>
                  <a:schemeClr val="accent5">
                    <a:lumMod val="75000"/>
                  </a:schemeClr>
                </a:solidFill>
                <a:cs typeface="+mn-ea"/>
                <a:sym typeface="+mn-lt"/>
              </a:rPr>
              <a:t>小寒，标志着季冬时节的正式开始。冷气积久而寒，小寒是天气寒冷但还没有到极点的意思。它与大寒、小暑、大暑及处暑一样，都是表示气温冷暖变化的节气。</a:t>
            </a:r>
            <a:endParaRPr kumimoji="1" lang="en-US" altLang="zh-CN" sz="1600" dirty="0">
              <a:solidFill>
                <a:schemeClr val="accent5">
                  <a:lumMod val="75000"/>
                </a:schemeClr>
              </a:solidFill>
              <a:cs typeface="+mn-ea"/>
              <a:sym typeface="+mn-lt"/>
            </a:endParaRPr>
          </a:p>
          <a:p>
            <a:pPr>
              <a:lnSpc>
                <a:spcPct val="150000"/>
              </a:lnSpc>
            </a:pPr>
            <a:endParaRPr kumimoji="1" lang="en-US" altLang="zh-CN" sz="1600" dirty="0">
              <a:solidFill>
                <a:schemeClr val="accent5">
                  <a:lumMod val="75000"/>
                </a:schemeClr>
              </a:solidFill>
              <a:cs typeface="+mn-ea"/>
              <a:sym typeface="+mn-lt"/>
            </a:endParaRPr>
          </a:p>
          <a:p>
            <a:pPr>
              <a:lnSpc>
                <a:spcPct val="150000"/>
              </a:lnSpc>
            </a:pPr>
            <a:r>
              <a:rPr kumimoji="1" lang="zh-CN" altLang="en-US" sz="1600" dirty="0">
                <a:solidFill>
                  <a:schemeClr val="accent5">
                    <a:lumMod val="75000"/>
                  </a:schemeClr>
                </a:solidFill>
                <a:cs typeface="+mn-ea"/>
                <a:sym typeface="+mn-lt"/>
              </a:rPr>
              <a:t>小寒的天气特点是：天渐寒，尚未大冷。俗话有讲：“冷在三九”，由于隆冬“三九”也基本上处于该节气之内，因此有“小寒胜大寒”之讲法。</a:t>
            </a:r>
          </a:p>
        </p:txBody>
      </p:sp>
      <p:pic>
        <p:nvPicPr>
          <p:cNvPr id="17" name="图片 16"/>
          <p:cNvPicPr>
            <a:picLocks noChangeAspect="1"/>
          </p:cNvPicPr>
          <p:nvPr/>
        </p:nvPicPr>
        <p:blipFill>
          <a:blip r:embed="rId3" cstate="screen"/>
          <a:stretch>
            <a:fillRect/>
          </a:stretch>
        </p:blipFill>
        <p:spPr>
          <a:xfrm>
            <a:off x="7066182" y="4343670"/>
            <a:ext cx="680504" cy="508939"/>
          </a:xfrm>
          <a:prstGeom prst="rect">
            <a:avLst/>
          </a:prstGeom>
        </p:spPr>
      </p:pic>
      <p:pic>
        <p:nvPicPr>
          <p:cNvPr id="23" name="图片 22"/>
          <p:cNvPicPr>
            <a:picLocks noChangeAspect="1"/>
          </p:cNvPicPr>
          <p:nvPr/>
        </p:nvPicPr>
        <p:blipFill>
          <a:blip r:embed="rId4" cstate="screen"/>
          <a:stretch>
            <a:fillRect/>
          </a:stretch>
        </p:blipFill>
        <p:spPr>
          <a:xfrm>
            <a:off x="892719" y="2438398"/>
            <a:ext cx="3667782" cy="3667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节气介绍</a:t>
            </a:r>
            <a:endParaRPr kumimoji="1" lang="en-US" altLang="zh-CN" sz="2800">
              <a:solidFill>
                <a:schemeClr val="accent5">
                  <a:lumMod val="75000"/>
                </a:schemeClr>
              </a:solidFill>
              <a:cs typeface="+mn-ea"/>
              <a:sym typeface="+mn-lt"/>
            </a:endParaRP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1379365" y="2212143"/>
            <a:ext cx="5377227" cy="2677656"/>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根据中国的气象资料，小寒是气温最低的节气，只有少数年份的大寒气温低于小寒的。小寒时节，我国大部分地区已进入严寒时期，土壤冻结，河流封冻，加之北方冷空气不断南下，天气寒冷，人们叫做“数九寒天”。</a:t>
            </a:r>
            <a:endParaRPr kumimoji="1" lang="en-US" altLang="zh-CN" sz="1600" dirty="0">
              <a:solidFill>
                <a:schemeClr val="accent5">
                  <a:lumMod val="75000"/>
                </a:schemeClr>
              </a:solidFill>
              <a:cs typeface="+mn-ea"/>
              <a:sym typeface="+mn-lt"/>
            </a:endParaRPr>
          </a:p>
          <a:p>
            <a:pPr>
              <a:lnSpc>
                <a:spcPct val="150000"/>
              </a:lnSpc>
            </a:pPr>
            <a:endParaRPr kumimoji="1" lang="en-US" altLang="zh-CN" sz="1600" dirty="0">
              <a:solidFill>
                <a:schemeClr val="accent5">
                  <a:lumMod val="75000"/>
                </a:schemeClr>
              </a:solidFill>
              <a:cs typeface="+mn-ea"/>
              <a:sym typeface="+mn-lt"/>
            </a:endParaRPr>
          </a:p>
          <a:p>
            <a:pPr>
              <a:lnSpc>
                <a:spcPct val="150000"/>
              </a:lnSpc>
            </a:pPr>
            <a:r>
              <a:rPr kumimoji="1" lang="zh-CN" altLang="en-US" sz="1600" dirty="0">
                <a:solidFill>
                  <a:schemeClr val="accent5">
                    <a:lumMod val="75000"/>
                  </a:schemeClr>
                </a:solidFill>
                <a:cs typeface="+mn-ea"/>
                <a:sym typeface="+mn-lt"/>
              </a:rPr>
              <a:t>在我国南方虽然没有北方峻冷凛冽，但是气温亦明显下降。在南方最寒冷的时候是小寒及雨水和惊蛰之间这两个时段。</a:t>
            </a:r>
          </a:p>
        </p:txBody>
      </p:sp>
      <p:pic>
        <p:nvPicPr>
          <p:cNvPr id="7" name="图片 6"/>
          <p:cNvPicPr>
            <a:picLocks noChangeAspect="1"/>
          </p:cNvPicPr>
          <p:nvPr/>
        </p:nvPicPr>
        <p:blipFill>
          <a:blip r:embed="rId3" cstate="screen"/>
          <a:stretch>
            <a:fillRect/>
          </a:stretch>
        </p:blipFill>
        <p:spPr>
          <a:xfrm>
            <a:off x="6566311" y="1333651"/>
            <a:ext cx="4588244" cy="4588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节气介绍</a:t>
            </a:r>
            <a:endParaRPr kumimoji="1" lang="en-US" altLang="zh-CN" sz="2800">
              <a:solidFill>
                <a:schemeClr val="accent5">
                  <a:lumMod val="75000"/>
                </a:schemeClr>
              </a:solidFill>
              <a:cs typeface="+mn-ea"/>
              <a:sym typeface="+mn-lt"/>
            </a:endParaRP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5557502" y="2802023"/>
            <a:ext cx="5346699" cy="1899238"/>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小寒，太阳到达黄经</a:t>
            </a:r>
            <a:r>
              <a:rPr kumimoji="1" lang="en-US" altLang="zh-CN" sz="1600" dirty="0">
                <a:solidFill>
                  <a:schemeClr val="accent5">
                    <a:lumMod val="75000"/>
                  </a:schemeClr>
                </a:solidFill>
                <a:cs typeface="+mn-ea"/>
                <a:sym typeface="+mn-lt"/>
              </a:rPr>
              <a:t>285°</a:t>
            </a:r>
            <a:r>
              <a:rPr kumimoji="1" lang="zh-CN" altLang="en-US" sz="1600" dirty="0">
                <a:solidFill>
                  <a:schemeClr val="accent5">
                    <a:lumMod val="75000"/>
                  </a:schemeClr>
                </a:solidFill>
                <a:cs typeface="+mn-ea"/>
                <a:sym typeface="+mn-lt"/>
              </a:rPr>
              <a:t>，于每年公历</a:t>
            </a:r>
            <a:r>
              <a:rPr kumimoji="1" lang="en-US" altLang="zh-CN" sz="1600" dirty="0">
                <a:solidFill>
                  <a:schemeClr val="accent5">
                    <a:lumMod val="75000"/>
                  </a:schemeClr>
                </a:solidFill>
                <a:cs typeface="+mn-ea"/>
                <a:sym typeface="+mn-lt"/>
              </a:rPr>
              <a:t>1</a:t>
            </a:r>
            <a:r>
              <a:rPr kumimoji="1" lang="zh-CN" altLang="en-US" sz="1600" dirty="0">
                <a:solidFill>
                  <a:schemeClr val="accent5">
                    <a:lumMod val="75000"/>
                  </a:schemeClr>
                </a:solidFill>
                <a:cs typeface="+mn-ea"/>
                <a:sym typeface="+mn-lt"/>
              </a:rPr>
              <a:t>月</a:t>
            </a:r>
            <a:r>
              <a:rPr kumimoji="1" lang="en-US" altLang="zh-CN" sz="1600" dirty="0">
                <a:solidFill>
                  <a:schemeClr val="accent5">
                    <a:lumMod val="75000"/>
                  </a:schemeClr>
                </a:solidFill>
                <a:cs typeface="+mn-ea"/>
                <a:sym typeface="+mn-lt"/>
              </a:rPr>
              <a:t>5</a:t>
            </a:r>
            <a:r>
              <a:rPr kumimoji="1" lang="zh-CN" altLang="en-US" sz="1600" dirty="0">
                <a:solidFill>
                  <a:schemeClr val="accent5">
                    <a:lumMod val="75000"/>
                  </a:schemeClr>
                </a:solidFill>
                <a:cs typeface="+mn-ea"/>
                <a:sym typeface="+mn-lt"/>
              </a:rPr>
              <a:t>－</a:t>
            </a:r>
            <a:r>
              <a:rPr kumimoji="1" lang="en-US" altLang="zh-CN" sz="1600" dirty="0">
                <a:solidFill>
                  <a:schemeClr val="accent5">
                    <a:lumMod val="75000"/>
                  </a:schemeClr>
                </a:solidFill>
                <a:cs typeface="+mn-ea"/>
                <a:sym typeface="+mn-lt"/>
              </a:rPr>
              <a:t>7</a:t>
            </a:r>
            <a:r>
              <a:rPr kumimoji="1" lang="zh-CN" altLang="en-US" sz="1600" dirty="0">
                <a:solidFill>
                  <a:schemeClr val="accent5">
                    <a:lumMod val="75000"/>
                  </a:schemeClr>
                </a:solidFill>
                <a:cs typeface="+mn-ea"/>
                <a:sym typeface="+mn-lt"/>
              </a:rPr>
              <a:t>日交节。平静书斋平静书斋小寒的天气特点是：天渐寒，尚未大冷。</a:t>
            </a:r>
            <a:endParaRPr kumimoji="1" lang="en-US" altLang="zh-CN" sz="1600" dirty="0">
              <a:solidFill>
                <a:schemeClr val="accent5">
                  <a:lumMod val="75000"/>
                </a:schemeClr>
              </a:solidFill>
              <a:cs typeface="+mn-ea"/>
              <a:sym typeface="+mn-lt"/>
            </a:endParaRPr>
          </a:p>
          <a:p>
            <a:pPr>
              <a:lnSpc>
                <a:spcPct val="150000"/>
              </a:lnSpc>
            </a:pPr>
            <a:endParaRPr kumimoji="1" lang="en-US" altLang="zh-CN" sz="1600" dirty="0">
              <a:solidFill>
                <a:schemeClr val="accent5">
                  <a:lumMod val="75000"/>
                </a:schemeClr>
              </a:solidFill>
              <a:cs typeface="+mn-ea"/>
              <a:sym typeface="+mn-lt"/>
            </a:endParaRPr>
          </a:p>
          <a:p>
            <a:pPr>
              <a:lnSpc>
                <a:spcPct val="150000"/>
              </a:lnSpc>
            </a:pPr>
            <a:r>
              <a:rPr kumimoji="1" lang="zh-CN" altLang="en-US" sz="1600" dirty="0">
                <a:solidFill>
                  <a:schemeClr val="accent5">
                    <a:lumMod val="75000"/>
                  </a:schemeClr>
                </a:solidFill>
                <a:cs typeface="+mn-ea"/>
                <a:sym typeface="+mn-lt"/>
              </a:rPr>
              <a:t>俗话有讲：“冷在三九”，由于隆冬“三九”也基本上处于小寒节气内，因此有“小寒胜大寒”之讲法。</a:t>
            </a:r>
          </a:p>
        </p:txBody>
      </p:sp>
      <p:pic>
        <p:nvPicPr>
          <p:cNvPr id="7" name="图片 6"/>
          <p:cNvPicPr>
            <a:picLocks noChangeAspect="1"/>
          </p:cNvPicPr>
          <p:nvPr/>
        </p:nvPicPr>
        <p:blipFill>
          <a:blip r:embed="rId3"/>
          <a:stretch>
            <a:fillRect/>
          </a:stretch>
        </p:blipFill>
        <p:spPr>
          <a:xfrm>
            <a:off x="952500" y="1445061"/>
            <a:ext cx="4605002" cy="4570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节气介绍</a:t>
            </a:r>
            <a:endParaRPr kumimoji="1" lang="en-US" altLang="zh-CN" sz="2800">
              <a:solidFill>
                <a:schemeClr val="accent5">
                  <a:lumMod val="75000"/>
                </a:schemeClr>
              </a:solidFill>
              <a:cs typeface="+mn-ea"/>
              <a:sym typeface="+mn-lt"/>
            </a:endParaRP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883873" y="4651338"/>
            <a:ext cx="9746027" cy="1200329"/>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冬至是北半球太阳光斜射最厉害的时侯，那为什么最冷的节气不是冬至而是小寒到大寒呢？冬至过后，太阳光的直射点虽北移，但在其后的一段时间内，直射点仍然位于南半球，我国大部地区白天的热量收入还是顶不住夜间向外放热的散失，所以温度就会继续降低，直到收入和放出的热量趋于相等为止。</a:t>
            </a:r>
          </a:p>
        </p:txBody>
      </p:sp>
      <p:sp>
        <p:nvSpPr>
          <p:cNvPr id="7" name="文本框 6"/>
          <p:cNvSpPr txBox="1"/>
          <p:nvPr/>
        </p:nvSpPr>
        <p:spPr>
          <a:xfrm>
            <a:off x="883873" y="3981500"/>
            <a:ext cx="9746027" cy="504305"/>
          </a:xfrm>
          <a:prstGeom prst="rect">
            <a:avLst/>
          </a:prstGeom>
          <a:noFill/>
        </p:spPr>
        <p:txBody>
          <a:bodyPr wrap="square" rtlCol="0">
            <a:spAutoFit/>
          </a:bodyPr>
          <a:lstStyle/>
          <a:p>
            <a:pPr>
              <a:lnSpc>
                <a:spcPct val="150000"/>
              </a:lnSpc>
            </a:pPr>
            <a:r>
              <a:rPr kumimoji="1" lang="zh-CN" altLang="en-US" sz="2000">
                <a:solidFill>
                  <a:schemeClr val="accent5">
                    <a:lumMod val="75000"/>
                  </a:schemeClr>
                </a:solidFill>
                <a:cs typeface="+mn-ea"/>
                <a:sym typeface="+mn-lt"/>
              </a:rPr>
              <a:t>小寒，太阳到达黄经</a:t>
            </a:r>
            <a:r>
              <a:rPr kumimoji="1" lang="en-US" altLang="zh-CN" sz="2000">
                <a:solidFill>
                  <a:schemeClr val="accent5">
                    <a:lumMod val="75000"/>
                  </a:schemeClr>
                </a:solidFill>
                <a:cs typeface="+mn-ea"/>
                <a:sym typeface="+mn-lt"/>
              </a:rPr>
              <a:t>285°</a:t>
            </a:r>
            <a:r>
              <a:rPr kumimoji="1" lang="zh-CN" altLang="en-US" sz="2000">
                <a:solidFill>
                  <a:schemeClr val="accent5">
                    <a:lumMod val="75000"/>
                  </a:schemeClr>
                </a:solidFill>
                <a:cs typeface="+mn-ea"/>
                <a:sym typeface="+mn-lt"/>
              </a:rPr>
              <a:t>，于每年公历</a:t>
            </a:r>
            <a:r>
              <a:rPr kumimoji="1" lang="en-US" altLang="zh-CN" sz="2000">
                <a:solidFill>
                  <a:schemeClr val="accent5">
                    <a:lumMod val="75000"/>
                  </a:schemeClr>
                </a:solidFill>
                <a:cs typeface="+mn-ea"/>
                <a:sym typeface="+mn-lt"/>
              </a:rPr>
              <a:t>1</a:t>
            </a:r>
            <a:r>
              <a:rPr kumimoji="1" lang="zh-CN" altLang="en-US" sz="2000">
                <a:solidFill>
                  <a:schemeClr val="accent5">
                    <a:lumMod val="75000"/>
                  </a:schemeClr>
                </a:solidFill>
                <a:cs typeface="+mn-ea"/>
                <a:sym typeface="+mn-lt"/>
              </a:rPr>
              <a:t>月</a:t>
            </a:r>
            <a:r>
              <a:rPr kumimoji="1" lang="en-US" altLang="zh-CN" sz="2000">
                <a:solidFill>
                  <a:schemeClr val="accent5">
                    <a:lumMod val="75000"/>
                  </a:schemeClr>
                </a:solidFill>
                <a:cs typeface="+mn-ea"/>
                <a:sym typeface="+mn-lt"/>
              </a:rPr>
              <a:t>5</a:t>
            </a:r>
            <a:r>
              <a:rPr kumimoji="1" lang="zh-CN" altLang="en-US" sz="2000">
                <a:solidFill>
                  <a:schemeClr val="accent5">
                    <a:lumMod val="75000"/>
                  </a:schemeClr>
                </a:solidFill>
                <a:cs typeface="+mn-ea"/>
                <a:sym typeface="+mn-lt"/>
              </a:rPr>
              <a:t>－</a:t>
            </a:r>
            <a:r>
              <a:rPr kumimoji="1" lang="en-US" altLang="zh-CN" sz="2000">
                <a:solidFill>
                  <a:schemeClr val="accent5">
                    <a:lumMod val="75000"/>
                  </a:schemeClr>
                </a:solidFill>
                <a:cs typeface="+mn-ea"/>
                <a:sym typeface="+mn-lt"/>
              </a:rPr>
              <a:t>7</a:t>
            </a:r>
            <a:r>
              <a:rPr kumimoji="1" lang="zh-CN" altLang="en-US" sz="2000">
                <a:solidFill>
                  <a:schemeClr val="accent5">
                    <a:lumMod val="75000"/>
                  </a:schemeClr>
                </a:solidFill>
                <a:cs typeface="+mn-ea"/>
                <a:sym typeface="+mn-lt"/>
              </a:rPr>
              <a:t>日交节</a:t>
            </a:r>
          </a:p>
        </p:txBody>
      </p:sp>
      <p:pic>
        <p:nvPicPr>
          <p:cNvPr id="10" name="图片 9"/>
          <p:cNvPicPr>
            <a:picLocks noChangeAspect="1"/>
          </p:cNvPicPr>
          <p:nvPr/>
        </p:nvPicPr>
        <p:blipFill>
          <a:blip r:embed="rId3" cstate="screen"/>
          <a:stretch>
            <a:fillRect/>
          </a:stretch>
        </p:blipFill>
        <p:spPr>
          <a:xfrm flipH="1">
            <a:off x="6938734" y="126665"/>
            <a:ext cx="5103164" cy="5103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86350" y="3926126"/>
            <a:ext cx="5651500" cy="1200329"/>
          </a:xfrm>
          <a:prstGeom prst="rect">
            <a:avLst/>
          </a:prstGeom>
          <a:noFill/>
        </p:spPr>
        <p:txBody>
          <a:bodyPr wrap="square" rtlCol="0">
            <a:spAutoFit/>
          </a:bodyPr>
          <a:lstStyle/>
          <a:p>
            <a:pPr algn="dist"/>
            <a:r>
              <a:rPr kumimoji="1" lang="zh-CN" altLang="en-US" sz="7200" dirty="0">
                <a:solidFill>
                  <a:schemeClr val="accent5">
                    <a:lumMod val="75000"/>
                  </a:schemeClr>
                </a:solidFill>
                <a:cs typeface="+mn-ea"/>
                <a:sym typeface="+mn-lt"/>
              </a:rPr>
              <a:t>气候特征</a:t>
            </a:r>
            <a:endParaRPr kumimoji="1" lang="en-US" altLang="zh-CN" sz="7200" dirty="0">
              <a:solidFill>
                <a:schemeClr val="accent5">
                  <a:lumMod val="75000"/>
                </a:schemeClr>
              </a:solidFill>
              <a:cs typeface="+mn-ea"/>
              <a:sym typeface="+mn-lt"/>
            </a:endParaRPr>
          </a:p>
        </p:txBody>
      </p:sp>
      <p:sp>
        <p:nvSpPr>
          <p:cNvPr id="7" name="文本框 6"/>
          <p:cNvSpPr txBox="1"/>
          <p:nvPr/>
        </p:nvSpPr>
        <p:spPr>
          <a:xfrm>
            <a:off x="5217447" y="5126455"/>
            <a:ext cx="5520403" cy="854080"/>
          </a:xfrm>
          <a:prstGeom prst="rect">
            <a:avLst/>
          </a:prstGeom>
          <a:noFill/>
        </p:spPr>
        <p:txBody>
          <a:bodyPr wrap="square" rtlCol="0">
            <a:spAutoFit/>
          </a:bodyPr>
          <a:lstStyle/>
          <a:p>
            <a:pPr>
              <a:lnSpc>
                <a:spcPct val="150000"/>
              </a:lnSpc>
            </a:pPr>
            <a:r>
              <a:rPr lang="zh-CN" altLang="en-US" sz="1100" dirty="0">
                <a:solidFill>
                  <a:schemeClr val="accent5">
                    <a:lumMod val="75000"/>
                  </a:schemeClr>
                </a:solidFill>
                <a:cs typeface="+mn-ea"/>
                <a:sym typeface="+mn-lt"/>
              </a:rPr>
              <a:t>点击输入你所需的文本内容点击输入你所需的文本内容点击输入你所需的文本内容点击输入你所需的文本内容点击输入你所需的文本内容点击输入你所需的文本内容点击输入你所需的文本内容点击输入你所需的文本内容</a:t>
            </a:r>
            <a:endParaRPr lang="en-GB" altLang="zh-CN" sz="1100" dirty="0">
              <a:solidFill>
                <a:schemeClr val="accent5">
                  <a:lumMod val="75000"/>
                </a:schemeClr>
              </a:solidFill>
              <a:cs typeface="+mn-ea"/>
              <a:sym typeface="+mn-lt"/>
            </a:endParaRPr>
          </a:p>
        </p:txBody>
      </p:sp>
      <p:sp>
        <p:nvSpPr>
          <p:cNvPr id="8" name="文本框 7"/>
          <p:cNvSpPr txBox="1"/>
          <p:nvPr/>
        </p:nvSpPr>
        <p:spPr>
          <a:xfrm>
            <a:off x="5219700" y="3298077"/>
            <a:ext cx="1752600" cy="523220"/>
          </a:xfrm>
          <a:prstGeom prst="rect">
            <a:avLst/>
          </a:prstGeom>
          <a:noFill/>
        </p:spPr>
        <p:txBody>
          <a:bodyPr wrap="square" rtlCol="0">
            <a:spAutoFit/>
          </a:bodyPr>
          <a:lstStyle/>
          <a:p>
            <a:pPr algn="dist"/>
            <a:r>
              <a:rPr kumimoji="1" lang="zh-CN" altLang="en-US" sz="2800" dirty="0">
                <a:solidFill>
                  <a:schemeClr val="accent5">
                    <a:lumMod val="75000"/>
                  </a:schemeClr>
                </a:solidFill>
                <a:cs typeface="+mn-ea"/>
                <a:sym typeface="+mn-lt"/>
              </a:rPr>
              <a:t>第二章节</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873" y="304800"/>
            <a:ext cx="1960927" cy="523220"/>
          </a:xfrm>
          <a:prstGeom prst="rect">
            <a:avLst/>
          </a:prstGeom>
          <a:noFill/>
        </p:spPr>
        <p:txBody>
          <a:bodyPr wrap="square" rtlCol="0">
            <a:spAutoFit/>
          </a:bodyPr>
          <a:lstStyle/>
          <a:p>
            <a:pPr algn="dist"/>
            <a:r>
              <a:rPr kumimoji="1" lang="zh-CN" altLang="en-US" sz="2800">
                <a:solidFill>
                  <a:schemeClr val="accent5">
                    <a:lumMod val="75000"/>
                  </a:schemeClr>
                </a:solidFill>
                <a:cs typeface="+mn-ea"/>
                <a:sym typeface="+mn-lt"/>
              </a:rPr>
              <a:t>气候特征</a:t>
            </a:r>
          </a:p>
        </p:txBody>
      </p:sp>
      <p:sp>
        <p:nvSpPr>
          <p:cNvPr id="3" name="文本框 2"/>
          <p:cNvSpPr txBox="1"/>
          <p:nvPr/>
        </p:nvSpPr>
        <p:spPr>
          <a:xfrm>
            <a:off x="871173" y="751820"/>
            <a:ext cx="2079415" cy="246221"/>
          </a:xfrm>
          <a:prstGeom prst="rect">
            <a:avLst/>
          </a:prstGeom>
          <a:noFill/>
        </p:spPr>
        <p:txBody>
          <a:bodyPr wrap="none" rtlCol="0">
            <a:spAutoFit/>
          </a:bodyPr>
          <a:lstStyle/>
          <a:p>
            <a:r>
              <a:rPr lang="en-GB" altLang="zh-CN" sz="1000">
                <a:solidFill>
                  <a:schemeClr val="accent5">
                    <a:lumMod val="75000"/>
                  </a:schemeClr>
                </a:solidFill>
                <a:cs typeface="+mn-ea"/>
                <a:sym typeface="+mn-lt"/>
              </a:rPr>
              <a:t>PLEASE ENTER THE TITLE HERE</a:t>
            </a:r>
          </a:p>
        </p:txBody>
      </p:sp>
      <p:sp>
        <p:nvSpPr>
          <p:cNvPr id="4" name="文本框 3"/>
          <p:cNvSpPr txBox="1"/>
          <p:nvPr/>
        </p:nvSpPr>
        <p:spPr>
          <a:xfrm>
            <a:off x="871173" y="4922962"/>
            <a:ext cx="10172699" cy="791242"/>
          </a:xfrm>
          <a:prstGeom prst="rect">
            <a:avLst/>
          </a:prstGeom>
          <a:noFill/>
        </p:spPr>
        <p:txBody>
          <a:bodyPr wrap="square" rtlCol="0">
            <a:spAutoFit/>
          </a:bodyPr>
          <a:lstStyle/>
          <a:p>
            <a:pPr>
              <a:lnSpc>
                <a:spcPct val="150000"/>
              </a:lnSpc>
            </a:pPr>
            <a:r>
              <a:rPr kumimoji="1" lang="zh-CN" altLang="en-US" sz="1600">
                <a:solidFill>
                  <a:schemeClr val="accent5">
                    <a:lumMod val="75000"/>
                  </a:schemeClr>
                </a:solidFill>
                <a:cs typeface="+mn-ea"/>
                <a:sym typeface="+mn-lt"/>
              </a:rPr>
              <a:t>至于小寒和大寒节气哪个更冷？这个问题并没有一个确切的答案，历史资料统计表明：不同地点、不同年份情况不尽相同，一般来说，北方大寒节气的平均最低气温要低于小寒节气的平均最低气温；南方则反之。</a:t>
            </a:r>
          </a:p>
        </p:txBody>
      </p:sp>
      <p:sp>
        <p:nvSpPr>
          <p:cNvPr id="5" name="文本框 4"/>
          <p:cNvSpPr txBox="1"/>
          <p:nvPr/>
        </p:nvSpPr>
        <p:spPr>
          <a:xfrm>
            <a:off x="871173" y="2552700"/>
            <a:ext cx="5555027" cy="1938992"/>
          </a:xfrm>
          <a:prstGeom prst="rect">
            <a:avLst/>
          </a:prstGeom>
          <a:noFill/>
        </p:spPr>
        <p:txBody>
          <a:bodyPr wrap="square" rtlCol="0">
            <a:spAutoFit/>
          </a:bodyPr>
          <a:lstStyle/>
          <a:p>
            <a:pPr>
              <a:lnSpc>
                <a:spcPct val="150000"/>
              </a:lnSpc>
            </a:pPr>
            <a:r>
              <a:rPr kumimoji="1" lang="zh-CN" altLang="en-US" sz="1600" dirty="0">
                <a:solidFill>
                  <a:schemeClr val="accent5">
                    <a:lumMod val="75000"/>
                  </a:schemeClr>
                </a:solidFill>
                <a:cs typeface="+mn-ea"/>
                <a:sym typeface="+mn-lt"/>
              </a:rPr>
              <a:t>小寒时节，我国大部分地区已进入严寒时期，土壤冻结，河流封冻，加之北方冷空气不断南下，天气寒冷，人们叫做“数九寒天”。在我国南方虽然没有北方峻冷凛冽，但是气温亦明显下降。在南方最寒冷的时候是小寒及雨水和惊蛰之间这两个时段。小寒时是干冷，而雨水后是湿冷。</a:t>
            </a:r>
          </a:p>
        </p:txBody>
      </p:sp>
      <p:pic>
        <p:nvPicPr>
          <p:cNvPr id="8" name="图片 7"/>
          <p:cNvPicPr>
            <a:picLocks noChangeAspect="1"/>
          </p:cNvPicPr>
          <p:nvPr/>
        </p:nvPicPr>
        <p:blipFill>
          <a:blip r:embed="rId3" cstate="screen"/>
          <a:stretch>
            <a:fillRect/>
          </a:stretch>
        </p:blipFill>
        <p:spPr>
          <a:xfrm>
            <a:off x="7332491" y="1299677"/>
            <a:ext cx="3077601" cy="3077601"/>
          </a:xfrm>
          <a:prstGeom prst="rect">
            <a:avLst/>
          </a:prstGeom>
        </p:spPr>
      </p:pic>
      <p:sp>
        <p:nvSpPr>
          <p:cNvPr id="9" name="TextBox 8"/>
          <p:cNvSpPr txBox="1"/>
          <p:nvPr/>
        </p:nvSpPr>
        <p:spPr>
          <a:xfrm>
            <a:off x="10410091" y="6678489"/>
            <a:ext cx="1440159" cy="121920"/>
          </a:xfrm>
          <a:prstGeom prst="rect">
            <a:avLst/>
          </a:prstGeom>
          <a:noFill/>
        </p:spPr>
        <p:txBody>
          <a:bodyPr wrap="square" rtlCol="0">
            <a:spAutoFit/>
          </a:bodyPr>
          <a:lstStyle/>
          <a:p>
            <a:pPr>
              <a:lnSpc>
                <a:spcPct val="200000"/>
              </a:lnSpc>
            </a:pPr>
            <a:r>
              <a:rPr lang="zh-CN" altLang="en-US" sz="100" smtClean="0">
                <a:solidFill>
                  <a:schemeClr val="bg1">
                    <a:lumMod val="95000"/>
                  </a:schemeClr>
                </a:solidFill>
                <a:ea typeface="微软雅黑" panose="020B0503020204020204" pitchFamily="34" charset="-122"/>
              </a:rPr>
              <a:t>节日</a:t>
            </a:r>
            <a:r>
              <a:rPr lang="en-US" altLang="zh-CN" sz="100" smtClean="0">
                <a:solidFill>
                  <a:schemeClr val="bg1">
                    <a:lumMod val="95000"/>
                  </a:schemeClr>
                </a:solidFill>
                <a:ea typeface="微软雅黑" panose="020B0503020204020204" pitchFamily="34" charset="-122"/>
              </a:rPr>
              <a:t>PPT</a:t>
            </a:r>
            <a:r>
              <a:rPr lang="zh-CN" altLang="en-US" sz="100" smtClean="0">
                <a:solidFill>
                  <a:schemeClr val="bg1">
                    <a:lumMod val="95000"/>
                  </a:schemeClr>
                </a:solidFill>
                <a:ea typeface="微软雅黑" panose="020B0503020204020204" pitchFamily="34" charset="-122"/>
              </a:rPr>
              <a:t>模板 </a:t>
            </a:r>
            <a:r>
              <a:rPr lang="en-US" altLang="zh-CN" sz="100" smtClean="0">
                <a:solidFill>
                  <a:schemeClr val="bg1">
                    <a:lumMod val="95000"/>
                  </a:schemeClr>
                </a:solidFill>
                <a:ea typeface="微软雅黑" panose="020B0503020204020204" pitchFamily="34" charset="-122"/>
              </a:rPr>
              <a:t>http:// www.PPT818.com/jieri/</a:t>
            </a:r>
            <a:endParaRPr lang="en-US" altLang="zh-CN" sz="100" dirty="0" smtClean="0">
              <a:solidFill>
                <a:schemeClr val="bg1">
                  <a:lumMod val="9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safqauf">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宽屏</PresentationFormat>
  <Paragraphs>102</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2022-03-11T03:41:57Z</dcterms:created>
  <dcterms:modified xsi:type="dcterms:W3CDTF">2023-01-10T11:52:35Z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537DE05BD2964254BE5A5BE315D26F1B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