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33" r:id="rId2"/>
    <p:sldId id="777" r:id="rId3"/>
    <p:sldId id="778" r:id="rId4"/>
    <p:sldId id="781" r:id="rId5"/>
    <p:sldId id="779" r:id="rId6"/>
    <p:sldId id="780" r:id="rId7"/>
    <p:sldId id="829" r:id="rId8"/>
    <p:sldId id="830" r:id="rId9"/>
    <p:sldId id="831" r:id="rId10"/>
    <p:sldId id="782" r:id="rId11"/>
    <p:sldId id="825" r:id="rId12"/>
    <p:sldId id="826" r:id="rId13"/>
    <p:sldId id="827" r:id="rId14"/>
    <p:sldId id="828" r:id="rId15"/>
    <p:sldId id="832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>
        <p:scale>
          <a:sx n="100" d="100"/>
          <a:sy n="100" d="100"/>
        </p:scale>
        <p:origin x="-12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61A10EB-7AB6-46D1-8C91-E6E0D7C7532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B3E55027-0D2B-4895-B35E-8E40ECDB5A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FFD3D42-3EC0-4E8F-8A66-078BDBFD134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044EE2A2-F79B-4F45-83B9-9AC32036E25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7005259-E243-4D24-898B-51BAC8067B7F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8CB6BBB-00F2-443E-8210-110E9D1B8797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9BCD314-C0F3-4D12-B1BB-AEB840E4DF41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8CFF8C-C371-419B-BDE4-7367014159B7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A84114F-FF3B-480F-9F72-5624A2A846D6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8B43AAD-7E80-483B-A0D5-29859D5F7625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AA3CAE8-A762-4E25-99AA-A7F444741813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7A74F70-98BF-4115-93BF-59F7BCC55EE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F3E909-3557-4881-A22E-5823806104E9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7786BEE-1E80-40E5-A3E4-94EB19176952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B1A7CB4-8397-40E6-BE07-569A2610AF2B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76D6EF4-B6BF-4973-85EC-352474156CD9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F5DA6E0-C649-4DAB-A0E7-696E105585CF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3910928"/>
            <a:ext cx="6773636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/>
            </a:lvl1pPr>
          </a:lstStyle>
          <a:p>
            <a:fld id="{C7EBDB50-3091-4DE6-A0AD-ECDA064112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6505576"/>
            <a:ext cx="1563290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6505576"/>
            <a:ext cx="1563291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45B6AF-1F1D-4222-BD2A-2E5801593C7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2EE86D2-4E75-4E4C-A899-04C7716015F6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F54887EC-8FA5-49D8-A442-66D1A7A33D01}" type="slidenum"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336279" y="4256979"/>
            <a:ext cx="8428435" cy="94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tabLst>
                <a:tab pos="2700020" algn="l"/>
              </a:tabLst>
            </a:pPr>
            <a:r>
              <a:rPr lang="en-US" altLang="zh-CN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3200" b="1" dirty="0">
                <a:latin typeface="Cambria" panose="02040503050406030204" pitchFamily="18" charset="0"/>
              </a:rPr>
              <a:t>　</a:t>
            </a:r>
            <a:r>
              <a:rPr lang="en-US" altLang="zh-CN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Reading and Thinking(1)</a:t>
            </a:r>
            <a:endParaRPr lang="zh-CN" altLang="zh-CN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83710" y="2060810"/>
            <a:ext cx="576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/>
              <a:t>Languages Around The World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02136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251222" y="908050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阅读技巧点拨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如何把握文章大意？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7675" y="2136775"/>
            <a:ext cx="8345091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文章是由段落组成的。段落的主题就是段落的中心思想。在理解具体段落的基础上，找出每段的主题句，对其整体归纳便是文章的中心思想。有的文章无明显主题句，主题句隐含在段意之中，这就需要进一步加工概括。观察全文结构，理解文章的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重心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和支撑性细节。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本篇文章结构：总分总结构；文章是以时间顺序组织的。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251222" y="908050"/>
            <a:ext cx="842843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语言现象感知</a:t>
            </a:r>
            <a:endParaRPr lang="zh-CN" altLang="zh-CN" sz="24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Ⅰ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单词理解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305991" y="1993901"/>
            <a:ext cx="842843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体会句中加黑单词的词性和含义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There is a door at the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base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of the tower.____________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2.There is a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major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problem with parking in London.____________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3.All students must have access to quality education without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regard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to wealth or class. 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46985" y="2516188"/>
            <a:ext cx="90368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底部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66135" y="3035301"/>
            <a:ext cx="12049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adj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重要的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5110" y="4151313"/>
            <a:ext cx="120372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关注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6667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词块积累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276225" y="1158875"/>
            <a:ext cx="842843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写出下列词块的含义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all the way____________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2.an important means____________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3.the classic works____________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4.specific information____________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5.a form of art____________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6.global affairs____________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7.ups and downs____________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8.written Chinese____________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6375" y="1679576"/>
            <a:ext cx="176331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一直；一路上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9331" y="2217738"/>
            <a:ext cx="17621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一种重要的方式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50281" y="2786063"/>
            <a:ext cx="17621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经典作品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8413" y="3313113"/>
            <a:ext cx="17633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特定信息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2106" y="3876676"/>
            <a:ext cx="176331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一种艺术形式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35956" y="4416426"/>
            <a:ext cx="17633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全球事务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35944" y="4981576"/>
            <a:ext cx="2133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浮沉；兴衰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；荣辱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32410" y="5540376"/>
            <a:ext cx="10953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书面汉语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endParaRPr lang="zh-CN" altLang="zh-CN" sz="1050" kern="100" dirty="0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355997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Ⅲ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句式欣赏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335757" y="1412875"/>
            <a:ext cx="842843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1.why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引导定语从句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	There are many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reasons why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this has been possible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but one of the main factors has been the Chinese writing system.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2.where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引导定语从句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	Emperor </a:t>
            </a:r>
            <a:r>
              <a:rPr lang="en-US" altLang="zh-CN" sz="24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Qinshihuang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united the seven major states into one unified country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where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the Chinese writing system began to develop in one direction.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 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＋名词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结构，相当于同根形容词。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	That writing system was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of great importance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in uniting the Chinese people and culture.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4.no matter where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引导让步状语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从句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	Even today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no matter where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Chinese people live or what dialect they speak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they can all still communicate in writing.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45467" y="2538274"/>
            <a:ext cx="851296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Discussing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—It is a fact that more and more foreigners have interest in Chinese language and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culture.Why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do you think the world is so crazy about Chinese?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6" descr="课文语篇研读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467" y="836613"/>
            <a:ext cx="861655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2Step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6466" y="1844780"/>
            <a:ext cx="567094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文字1+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5988" y="4292600"/>
            <a:ext cx="4600575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9569" y="679450"/>
            <a:ext cx="842843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·Confucius Institute Program was set up in Korea in 2004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；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now Confucius Institutes are all around the world.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·The Confucius Institute Program works to convey Chinese language and culture.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400" y="4664075"/>
            <a:ext cx="864751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Predicting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—Look at the title and the picture and predict what the text is probably about.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________________________________________________________________________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916" y="2268539"/>
            <a:ext cx="806767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Over the past three decades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Chinese economy is </a:t>
            </a:r>
            <a:r>
              <a:rPr lang="en-US" altLang="zh-CN" sz="2400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booming.The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world is watching China and many foreigners have realized the importance of seeking cooperation with Chinese people. Besides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Chinese culture is full of magic and legends. Confucius Institutes provides the place to learn Mandarin.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1006" y="5157789"/>
            <a:ext cx="80676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history of the written Chinese.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51222" y="12684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First reading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—Match the main idea with each paragraph.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413148" y="1844675"/>
            <a:ext cx="851177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99795" indent="-125984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Para.1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A.At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beginning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written Chinese was a picture-based language.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899795" indent="-125984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Para.2 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Chinese writing system has a great effect on the ancient civilization of China.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899795" indent="-125984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Para.3 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C.The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rise of many varieties of Chinese dialects and characters.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899795" indent="-125984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Para.4 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D.Chinese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calligraphy has become an important part of Chinese culture.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899795" indent="-125984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Para.5 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E.The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Chinese writing system began to develop in one direction.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899795" indent="-125984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Para.6 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F.More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and more people are beginning to appreciate China’s culture and history through this amazing language.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4340" name="Picture 5" descr="2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92" y="692150"/>
            <a:ext cx="5669756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46485" y="5637213"/>
            <a:ext cx="8067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Para.1 B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Para.2 A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Para.3 C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Para.4 E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Para.5 D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Para.6 F</a:t>
            </a:r>
            <a:endParaRPr lang="zh-CN" altLang="zh-CN" sz="1000" dirty="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357188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Second reading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—Choose the best answer according to the text.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454819" y="863600"/>
            <a:ext cx="8428435" cy="511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(1)What is China widely known for?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A.The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many ups and downs in its history.	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Chinese writing system.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C.Its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modern civilization.			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D.Its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ancient civilization.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(2)Which of the following is TRUE according to the passage?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A.At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beginning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written Chinese was a </a:t>
            </a:r>
            <a:r>
              <a:rPr lang="en-US" altLang="zh-CN" sz="2000" i="1" kern="100" dirty="0" err="1">
                <a:latin typeface="Times New Roman" panose="02020603050405020304"/>
                <a:cs typeface="Courier New" panose="02070309020205020404"/>
              </a:rPr>
              <a:t>hanzi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-based language.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B.By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Qin Dynasty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these symbols carved by ancient Chinese people had become a well-developed writing system.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C.No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matter where Chinese people live or what dialect they speak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they can all still communicate in writing.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D.By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Shang Dynasty the Chinese writing system began to develop in one direction.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(3)How are an increasing number of international students beginning to appreciate China’s culture and history?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A.Through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the amazing Chinese language.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B.By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enjoying Chinese paintings.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C.By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enjoying Chinese calligraphy.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D.By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paying a visit to China.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46485" y="4808538"/>
            <a:ext cx="8067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zh-CN" sz="2400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答案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(1)D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(2)C</a:t>
            </a:r>
            <a:r>
              <a:rPr lang="zh-CN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(3)A</a:t>
            </a:r>
            <a:endParaRPr lang="zh-CN" altLang="zh-CN" sz="1000">
              <a:latin typeface="宋体" panose="02010600030101010101" pitchFamily="2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428625"/>
            <a:ext cx="8428434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Third reading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—Fill in the blanks according to the text.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THE CHINESE WRITING SYSTEM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CONNECTING THE PAST AND THE PRESENT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59569" y="2228850"/>
          <a:ext cx="8370094" cy="4244958"/>
        </p:xfrm>
        <a:graphic>
          <a:graphicData uri="http://schemas.openxmlformats.org/drawingml/2006/table">
            <a:tbl>
              <a:tblPr/>
              <a:tblGrid>
                <a:gridCol w="264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24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effect on the ancient (1)____________ of China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4" marR="51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Despite the many ups and downs in its (2)____________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China is widely known for its ancient civilization.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4" marR="51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24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period of </a:t>
                      </a:r>
                      <a:r>
                        <a:rPr lang="en-US" sz="2000" i="1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longgu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4" marR="51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Written Chinese was a (3)____________ language.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4" marR="51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49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Shang Dynasty</a:t>
                      </a:r>
                      <a:endParaRPr lang="zh-CN" sz="20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4" marR="51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Over the years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system developed into different (4)____________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as it was a time (5)____________ people were divided geographically, leading to many varieties of dialects and (6)____________. </a:t>
                      </a:r>
                      <a:endParaRPr lang="zh-CN" sz="20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34" marR="514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791766" y="2757488"/>
            <a:ext cx="193119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civilization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80685" y="2155826"/>
            <a:ext cx="9001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history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44728" y="3322638"/>
            <a:ext cx="145137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picture-based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42135" y="4567238"/>
            <a:ext cx="14513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forms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96188" y="4568826"/>
            <a:ext cx="8191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when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78091" y="5672138"/>
            <a:ext cx="10906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characters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13148" y="1268413"/>
          <a:ext cx="8317707" cy="5033826"/>
        </p:xfrm>
        <a:graphic>
          <a:graphicData uri="http://schemas.openxmlformats.org/drawingml/2006/table">
            <a:tbl>
              <a:tblPr/>
              <a:tblGrid>
                <a:gridCol w="189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33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Qin Dynasty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That writing system was of great (7)____________ in uniting the Chinese people and culture. 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33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Today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high (8)____________ for the Chinese writing system can be seen in the development of Chinese characters as an art form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known as Chinese (9)____________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which has become an important part of Chinese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culture.Today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cs typeface="Times New Roman" panose="02020603050405020304"/>
                        </a:rPr>
                        <a:t>，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the Chinese writing system is still an important part of Chinese (10)____________.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1440" marR="514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044803" y="1196976"/>
            <a:ext cx="145137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importance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51673" y="2444751"/>
            <a:ext cx="145018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regard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39891" y="3560763"/>
            <a:ext cx="145137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calligraphy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56822" y="4713288"/>
            <a:ext cx="14513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culture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245269" y="1169989"/>
            <a:ext cx="8683229" cy="557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1.Why do so many countries speak English?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________________________________________________________________________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________________________________________________________________________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2.Which language do you like better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Chinese or English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And why?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________________________________________________________________________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3.Group work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 Chinese writing system is one factor that has helped the Chinese language and culture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survive.Do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you know other factors?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________________________________________________________________________ 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4579" name="Picture 5" descr="2Step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1" y="666750"/>
            <a:ext cx="567094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66737" y="1652588"/>
            <a:ext cx="8102204" cy="957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Because Britain was the most powerful empire in the world two or three hundred years ago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with many colonies all over the world. 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5781" y="3956938"/>
            <a:ext cx="8102203" cy="495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like Chinese better. It is the charm of Chinese itself that makes me love it.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430" y="5577107"/>
            <a:ext cx="810220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answer is open.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全屏显示(4:3)</PresentationFormat>
  <Paragraphs>123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2023-01-16T21:21:30Z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28A04AA3B67644148C84667C23CFC76A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