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61" r:id="rId10"/>
    <p:sldId id="269" r:id="rId11"/>
    <p:sldId id="270" r:id="rId12"/>
    <p:sldId id="279" r:id="rId13"/>
    <p:sldId id="280" r:id="rId14"/>
    <p:sldId id="281" r:id="rId15"/>
    <p:sldId id="282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19E74F"/>
    <a:srgbClr val="00FFFF"/>
    <a:srgbClr val="0080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60"/>
      </p:cViewPr>
      <p:guideLst>
        <p:guide orient="horz" pos="162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2-11T10:34: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-356-21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2-11T10:34: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32-22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6F1818-03C3-4E3F-8984-2DC1BBBDE56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1ADE52-34BA-4317-A211-077E27EC758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1ADE52-34BA-4317-A211-077E27EC758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754063"/>
            <a:ext cx="5854700" cy="3294062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2364CD21-BCD6-4B9E-86B8-37FD6790D9AE}" type="slidenum">
              <a:rPr lang="en-US" altLang="zh-CN" smtClean="0"/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椭圆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B7B5E65-5AF4-47AF-BB19-E265DCD725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11711-EB0B-487B-957E-CF5E59F5D3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pPr>
              <a:defRPr/>
            </a:pPr>
            <a:fld id="{5884A4AD-7F3F-4027-8960-D2569098D2D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pPr>
              <a:defRPr/>
            </a:pPr>
            <a:fld id="{97879F8D-E878-4545-9EA6-890F9F761D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椭圆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4FE2353-357C-48F5-91EF-BB0ADCC107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6" descr="微信图片_2021120715245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" y="0"/>
            <a:ext cx="9144635" cy="5143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5CCD0-F2DE-4CC2-ADEC-56750BECBE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9" name="矩形 8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内容占位符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椭圆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椭圆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0EF6BDC-2815-4966-8B6D-2FE816499F8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pPr>
              <a:defRPr/>
            </a:pPr>
            <a:fld id="{AF2D7EAA-9731-4A08-B8C9-B324ACE43B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196BE4-AA67-4D8B-9A47-1DD65C187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5314AD1-A13D-4BE8-A646-8E0C6C48759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椭圆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pPr>
              <a:defRPr/>
            </a:pPr>
            <a:fld id="{A5B0243E-D0B7-4E0C-A8B0-D65182F137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E144307-24F9-4B28-A689-2F4519E04C4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 panose="05000000000000000000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 panose="05020102010507070707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 panose="05000000000000000000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684213" y="2211710"/>
            <a:ext cx="7885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b="1" dirty="0">
                <a:solidFill>
                  <a:srgbClr val="0000CC"/>
                </a:solidFill>
                <a:latin typeface="Kozuka Gothic Pro H" pitchFamily="34" charset="-128"/>
                <a:ea typeface="Kozuka Gothic Pro H" pitchFamily="34" charset="-128"/>
              </a:rPr>
              <a:t>How old are you</a:t>
            </a:r>
            <a:r>
              <a:rPr lang="zh-CN" altLang="en-US" sz="6000" b="1" dirty="0">
                <a:solidFill>
                  <a:srgbClr val="0000CC"/>
                </a:solidFill>
                <a:latin typeface="Kozuka Gothic Pro H" pitchFamily="34" charset="-128"/>
                <a:ea typeface="Kozuka Gothic Pro H" pitchFamily="34" charset="-128"/>
              </a:rPr>
              <a:t>?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11413" y="1131590"/>
            <a:ext cx="47323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 dirty="0">
                <a:latin typeface="Kozuka Gothic Pro H" pitchFamily="34" charset="-128"/>
                <a:ea typeface="Kozuka Gothic Pro H" pitchFamily="34" charset="-128"/>
              </a:rPr>
              <a:t>Unit </a:t>
            </a:r>
            <a:r>
              <a:rPr lang="en-US" altLang="zh-CN" sz="4000" b="1" dirty="0">
                <a:latin typeface="Kozuka Gothic Pro H" pitchFamily="34" charset="-128"/>
                <a:ea typeface="Kozuka Gothic Pro H" pitchFamily="34" charset="-128"/>
              </a:rPr>
              <a:t>7</a:t>
            </a:r>
            <a:endParaRPr lang="zh-CN" altLang="en-US" sz="4000" b="1" dirty="0">
              <a:latin typeface="Kozuka Gothic Pro H" pitchFamily="34" charset="-128"/>
              <a:ea typeface="Kozuka Gothic Pro H" pitchFamily="34" charset="-128"/>
            </a:endParaRPr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3497477" y="1131590"/>
            <a:ext cx="4732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latin typeface="Kozuka Gothic Pro H" pitchFamily="34" charset="-128"/>
                <a:ea typeface="Kozuka Gothic Pro H" pitchFamily="34" charset="-128"/>
              </a:rPr>
              <a:t>Lesson 3</a:t>
            </a:r>
            <a:endParaRPr lang="zh-CN" altLang="en-US" sz="4000" b="1" dirty="0">
              <a:latin typeface="Kozuka Gothic Pro H" pitchFamily="34" charset="-128"/>
              <a:ea typeface="Kozuka Gothic Pro H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4155926"/>
            <a:ext cx="8784976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QQ截图20140622081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62125"/>
            <a:ext cx="2305050" cy="205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QQ截图201406220815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950369"/>
            <a:ext cx="2157412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AutoShape 6"/>
          <p:cNvGrpSpPr/>
          <p:nvPr/>
        </p:nvGrpSpPr>
        <p:grpSpPr bwMode="auto">
          <a:xfrm>
            <a:off x="2628901" y="682229"/>
            <a:ext cx="4086225" cy="925115"/>
            <a:chOff x="0" y="0"/>
            <a:chExt cx="2485" cy="1068"/>
          </a:xfrm>
        </p:grpSpPr>
        <p:pic>
          <p:nvPicPr>
            <p:cNvPr id="12299" name="AutoShape 6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48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Text Box 6"/>
            <p:cNvSpPr txBox="1">
              <a:spLocks noChangeArrowheads="1"/>
            </p:cNvSpPr>
            <p:nvPr/>
          </p:nvSpPr>
          <p:spPr bwMode="auto">
            <a:xfrm>
              <a:off x="130" y="71"/>
              <a:ext cx="207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solidFill>
                    <a:srgbClr val="0070C0"/>
                  </a:solidFill>
                  <a:latin typeface="Calibri" panose="020F0502020204030204" pitchFamily="34" charset="0"/>
                </a:rPr>
                <a:t>How old are you?</a:t>
              </a:r>
            </a:p>
          </p:txBody>
        </p:sp>
      </p:grpSp>
      <p:grpSp>
        <p:nvGrpSpPr>
          <p:cNvPr id="3" name="AutoShape 7"/>
          <p:cNvGrpSpPr/>
          <p:nvPr/>
        </p:nvGrpSpPr>
        <p:grpSpPr bwMode="auto">
          <a:xfrm flipH="1">
            <a:off x="3781425" y="2356247"/>
            <a:ext cx="3168650" cy="1295400"/>
            <a:chOff x="0" y="0"/>
            <a:chExt cx="1521" cy="1225"/>
          </a:xfrm>
        </p:grpSpPr>
        <p:pic>
          <p:nvPicPr>
            <p:cNvPr id="12297" name="AutoShape 7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1521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249" y="129"/>
              <a:ext cx="1026" cy="5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6154" name="AutoShape 9"/>
          <p:cNvSpPr>
            <a:spLocks noChangeArrowheads="1"/>
          </p:cNvSpPr>
          <p:nvPr/>
        </p:nvSpPr>
        <p:spPr bwMode="auto">
          <a:xfrm>
            <a:off x="0" y="0"/>
            <a:ext cx="4356100" cy="4572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CCFF"/>
          </a:solidFill>
          <a:ln w="9525" cmpd="sng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Read and act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564553" y="2518172"/>
            <a:ext cx="18357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Calibri" panose="020F0502020204030204" pitchFamily="34" charset="0"/>
              </a:rPr>
              <a:t>I am nine.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357938" y="2571750"/>
            <a:ext cx="576262" cy="485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/>
                </a:solidFill>
              </a:rPr>
              <a:t>9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utoUpdateAnimBg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7648575" y="1649017"/>
            <a:ext cx="312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</p:txBody>
      </p:sp>
      <p:pic>
        <p:nvPicPr>
          <p:cNvPr id="7172" name="Picture 8" descr="u=951111910,2549112956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9" y="2356248"/>
            <a:ext cx="3267075" cy="495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AutoShape 16"/>
          <p:cNvGrpSpPr/>
          <p:nvPr/>
        </p:nvGrpSpPr>
        <p:grpSpPr bwMode="auto">
          <a:xfrm>
            <a:off x="1428750" y="321469"/>
            <a:ext cx="4768850" cy="1282304"/>
            <a:chOff x="0" y="0"/>
            <a:chExt cx="2059" cy="807"/>
          </a:xfrm>
        </p:grpSpPr>
        <p:pic>
          <p:nvPicPr>
            <p:cNvPr id="13323" name="AutoShape 16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059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Text Box 13"/>
            <p:cNvSpPr txBox="1">
              <a:spLocks noChangeArrowheads="1"/>
            </p:cNvSpPr>
            <p:nvPr/>
          </p:nvSpPr>
          <p:spPr bwMode="auto">
            <a:xfrm>
              <a:off x="73" y="112"/>
              <a:ext cx="1567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000" dirty="0">
                  <a:solidFill>
                    <a:srgbClr val="3C8C93"/>
                  </a:solidFill>
                  <a:latin typeface="Calibri" panose="020F0502020204030204" pitchFamily="34" charset="0"/>
                </a:rPr>
                <a:t>How old are you?</a:t>
              </a:r>
            </a:p>
          </p:txBody>
        </p:sp>
      </p:grpSp>
      <p:grpSp>
        <p:nvGrpSpPr>
          <p:cNvPr id="3" name="AutoShape 17"/>
          <p:cNvGrpSpPr/>
          <p:nvPr/>
        </p:nvGrpSpPr>
        <p:grpSpPr bwMode="auto">
          <a:xfrm>
            <a:off x="2643188" y="2303860"/>
            <a:ext cx="4005262" cy="1193006"/>
            <a:chOff x="0" y="0"/>
            <a:chExt cx="2523" cy="1002"/>
          </a:xfrm>
        </p:grpSpPr>
        <p:pic>
          <p:nvPicPr>
            <p:cNvPr id="13321" name="AutoShape 17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523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976" y="52"/>
              <a:ext cx="1484" cy="5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7185" name="Text Box 18"/>
          <p:cNvSpPr txBox="1">
            <a:spLocks noChangeArrowheads="1"/>
          </p:cNvSpPr>
          <p:nvPr/>
        </p:nvSpPr>
        <p:spPr bwMode="auto">
          <a:xfrm>
            <a:off x="4214814" y="2411016"/>
            <a:ext cx="213558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 am two.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6643688" y="2946797"/>
            <a:ext cx="576262" cy="485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/>
                </a:solidFill>
              </a:rPr>
              <a:t>2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autoUpdateAnimBg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8" descr="u=951111910,2549112956&amp;fm=23&amp;gp=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6" y="2139554"/>
            <a:ext cx="3217863" cy="24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142875" y="1285875"/>
            <a:ext cx="4464050" cy="702469"/>
          </a:xfrm>
          <a:prstGeom prst="wedgeRoundRectCallout">
            <a:avLst>
              <a:gd name="adj1" fmla="val 3766"/>
              <a:gd name="adj2" fmla="val 9903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old are you?</a:t>
            </a: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4286250" y="428625"/>
            <a:ext cx="4465638" cy="702469"/>
          </a:xfrm>
          <a:prstGeom prst="wedgeRoundRectCallout">
            <a:avLst>
              <a:gd name="adj1" fmla="val 17072"/>
              <a:gd name="adj2" fmla="val 18525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two .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858126" y="482204"/>
            <a:ext cx="576263" cy="485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/>
                </a:solidFill>
              </a:rPr>
              <a:t>2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8"/>
              <p14:cNvContentPartPr/>
              <p14:nvPr/>
            </p14:nvContentPartPr>
            <p14:xfrm>
              <a:off x="1517650" y="4357688"/>
              <a:ext cx="1588" cy="1191"/>
            </p14:xfrm>
          </p:contentPart>
        </mc:Choice>
        <mc:Fallback xmlns="">
          <p:pic>
            <p:nvPicPr>
              <p:cNvPr id="1026" name="Ink 8"/>
            </p:nvPicPr>
            <p:blipFill>
              <a:blip r:embed="rId4"/>
            </p:blipFill>
            <p:spPr>
              <a:xfrm>
                <a:off x="1517650" y="4357688"/>
                <a:ext cx="1588" cy="1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9"/>
              <p14:cNvContentPartPr/>
              <p14:nvPr/>
            </p14:nvContentPartPr>
            <p14:xfrm>
              <a:off x="1371600" y="2867025"/>
              <a:ext cx="1588" cy="1191"/>
            </p14:xfrm>
          </p:contentPart>
        </mc:Choice>
        <mc:Fallback xmlns="">
          <p:pic>
            <p:nvPicPr>
              <p:cNvPr id="1027" name="Ink 9"/>
            </p:nvPicPr>
            <p:blipFill>
              <a:blip r:embed="rId4"/>
            </p:blipFill>
            <p:spPr>
              <a:xfrm>
                <a:off x="1371600" y="2867025"/>
                <a:ext cx="1588" cy="1191"/>
              </a:xfrm>
              <a:prstGeom prst="rect"/>
            </p:spPr>
          </p:pic>
        </mc:Fallback>
      </mc:AlternateContent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6"/>
          <p:cNvSpPr>
            <a:spLocks noChangeArrowheads="1"/>
          </p:cNvSpPr>
          <p:nvPr/>
        </p:nvSpPr>
        <p:spPr bwMode="auto">
          <a:xfrm>
            <a:off x="4679950" y="1006079"/>
            <a:ext cx="4464050" cy="701278"/>
          </a:xfrm>
          <a:prstGeom prst="wedgeRoundRectCallout">
            <a:avLst>
              <a:gd name="adj1" fmla="val 170"/>
              <a:gd name="adj2" fmla="val 1120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old are you?</a:t>
            </a: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250825" y="1437085"/>
            <a:ext cx="4465638" cy="702469"/>
          </a:xfrm>
          <a:prstGeom prst="wedgeRoundRectCallout">
            <a:avLst>
              <a:gd name="adj1" fmla="val 12774"/>
              <a:gd name="adj2" fmla="val 8762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five .</a:t>
            </a:r>
          </a:p>
        </p:txBody>
      </p:sp>
      <p:pic>
        <p:nvPicPr>
          <p:cNvPr id="14341" name="图片 6" descr="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6" y="2356247"/>
            <a:ext cx="2519363" cy="18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3786188" y="1607344"/>
            <a:ext cx="576262" cy="485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/>
                </a:solidFill>
              </a:rPr>
              <a:t>5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357314" y="2786063"/>
            <a:ext cx="156324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endParaRPr lang="zh-CN" altLang="en-US" sz="8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857626" y="1660923"/>
            <a:ext cx="14382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endParaRPr lang="zh-CN" altLang="en-US" sz="8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3"/>
          <p:cNvSpPr txBox="1">
            <a:spLocks noChangeArrowheads="1"/>
          </p:cNvSpPr>
          <p:nvPr/>
        </p:nvSpPr>
        <p:spPr bwMode="auto">
          <a:xfrm>
            <a:off x="142875" y="107156"/>
            <a:ext cx="6223499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learn letters!</a:t>
            </a:r>
            <a:endParaRPr lang="zh-CN" alt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Box 14"/>
          <p:cNvSpPr txBox="1">
            <a:spLocks noChangeArrowheads="1"/>
          </p:cNvSpPr>
          <p:nvPr/>
        </p:nvSpPr>
        <p:spPr bwMode="auto">
          <a:xfrm>
            <a:off x="6500813" y="857251"/>
            <a:ext cx="14287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zh-CN" altLang="en-US" sz="8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TextBox 15"/>
          <p:cNvSpPr txBox="1">
            <a:spLocks noChangeArrowheads="1"/>
          </p:cNvSpPr>
          <p:nvPr/>
        </p:nvSpPr>
        <p:spPr bwMode="auto">
          <a:xfrm>
            <a:off x="7215188" y="964407"/>
            <a:ext cx="14287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zh-CN" altLang="en-US" sz="8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16389" grpId="0"/>
      <p:bldP spid="163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512888" y="1419622"/>
            <a:ext cx="6118225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Copy the words and sentences. </a:t>
            </a:r>
          </a:p>
          <a:p>
            <a:pPr eaLnBrk="1" hangingPunct="1"/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     birthday    guess   </a:t>
            </a:r>
          </a:p>
          <a:p>
            <a:pPr eaLnBrk="1" hangingPunct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How old are you?</a:t>
            </a:r>
          </a:p>
          <a:p>
            <a:pPr eaLnBrk="1" hangingPunct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Make a mini dialogue.</a:t>
            </a:r>
          </a:p>
          <a:p>
            <a:pPr eaLnBrk="1" hangingPunct="1"/>
            <a:endParaRPr lang="en-US" altLang="zh-CN" sz="2800" dirty="0">
              <a:solidFill>
                <a:srgbClr val="3333FF"/>
              </a:solidFill>
            </a:endParaRPr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357188" y="160735"/>
            <a:ext cx="2952750" cy="70246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altLang="zh-CN" sz="3600" b="1" i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Homework</a:t>
            </a:r>
            <a:endParaRPr lang="zh-CN" altLang="en-US" sz="3600" b="1" i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u=1907906709,559838461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B Let's Lea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685800" y="2343150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one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133601" y="2307432"/>
            <a:ext cx="803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two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3657600" y="2305050"/>
            <a:ext cx="1064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three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5486400" y="2307432"/>
            <a:ext cx="88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four</a:t>
            </a: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7391401" y="2305050"/>
            <a:ext cx="805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five</a:t>
            </a:r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762000" y="4533900"/>
            <a:ext cx="684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six</a:t>
            </a:r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1905000" y="4533900"/>
            <a:ext cx="1205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seven</a:t>
            </a:r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3657600" y="4533900"/>
            <a:ext cx="1043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eight</a:t>
            </a: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5486400" y="4536282"/>
            <a:ext cx="923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nine</a:t>
            </a:r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7467600" y="4514850"/>
            <a:ext cx="724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ten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WordArt 3"/>
          <p:cNvSpPr>
            <a:spLocks noChangeArrowheads="1" noChangeShapeType="1"/>
          </p:cNvSpPr>
          <p:nvPr/>
        </p:nvSpPr>
        <p:spPr bwMode="auto">
          <a:xfrm>
            <a:off x="4643438" y="1339454"/>
            <a:ext cx="3886200" cy="78343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How old are you?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643438" y="2303860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</a:rPr>
              <a:t>I’m one.</a:t>
            </a:r>
          </a:p>
        </p:txBody>
      </p:sp>
      <p:pic>
        <p:nvPicPr>
          <p:cNvPr id="5124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1" y="857250"/>
            <a:ext cx="4164013" cy="297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181600" y="160718"/>
            <a:ext cx="39624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宋体" panose="02010600030101010101" pitchFamily="2" charset="-122"/>
              </a:rPr>
              <a:t>练一练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7000876" y="2357438"/>
            <a:ext cx="576263" cy="4857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/>
                </a:solidFill>
              </a:rPr>
              <a:t>1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6" grpId="0" autoUpdateAnimBg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WordArt 3"/>
          <p:cNvSpPr>
            <a:spLocks noChangeArrowheads="1" noChangeShapeType="1"/>
          </p:cNvSpPr>
          <p:nvPr/>
        </p:nvSpPr>
        <p:spPr bwMode="auto">
          <a:xfrm>
            <a:off x="5257800" y="857251"/>
            <a:ext cx="3886200" cy="78343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How old are you?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572125" y="1982391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</a:rPr>
              <a:t>I’m </a:t>
            </a:r>
            <a:r>
              <a:rPr lang="en-US" altLang="zh-CN" sz="3600" b="1" dirty="0">
                <a:solidFill>
                  <a:srgbClr val="FF0000"/>
                </a:solidFill>
              </a:rPr>
              <a:t>five</a:t>
            </a:r>
            <a:r>
              <a:rPr lang="en-US" altLang="zh-CN" sz="36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6148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5781"/>
            <a:ext cx="48529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7500938" y="1982391"/>
            <a:ext cx="576262" cy="4857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/>
                </a:solidFill>
              </a:rPr>
              <a:t>5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 autoUpdateAnimBg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5429250" y="2678906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</a:rPr>
              <a:t>I’m </a:t>
            </a:r>
            <a:r>
              <a:rPr lang="en-US" altLang="zh-CN" sz="3600" b="1" dirty="0">
                <a:solidFill>
                  <a:srgbClr val="FF0000"/>
                </a:solidFill>
              </a:rPr>
              <a:t>three</a:t>
            </a:r>
            <a:r>
              <a:rPr lang="en-US" altLang="zh-CN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3492" name="WordArt 4"/>
          <p:cNvSpPr>
            <a:spLocks noChangeArrowheads="1" noChangeShapeType="1"/>
          </p:cNvSpPr>
          <p:nvPr/>
        </p:nvSpPr>
        <p:spPr bwMode="auto">
          <a:xfrm>
            <a:off x="4786313" y="1660923"/>
            <a:ext cx="3886200" cy="78343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How old are you?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7786688" y="2678906"/>
            <a:ext cx="576262" cy="4857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/>
                </a:solidFill>
              </a:rPr>
              <a:t>3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  <p:bldP spid="6349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/>
          <p:cNvSpPr>
            <a:spLocks noChangeArrowheads="1" noChangeShapeType="1"/>
          </p:cNvSpPr>
          <p:nvPr/>
        </p:nvSpPr>
        <p:spPr bwMode="auto">
          <a:xfrm>
            <a:off x="4929188" y="1553767"/>
            <a:ext cx="3886200" cy="78343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How old are you?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500688" y="2678906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</a:rPr>
              <a:t>I’m </a:t>
            </a:r>
            <a:r>
              <a:rPr lang="en-US" altLang="zh-CN" sz="3600" b="1">
                <a:solidFill>
                  <a:srgbClr val="FF0000"/>
                </a:solidFill>
              </a:rPr>
              <a:t>four</a:t>
            </a:r>
            <a:r>
              <a:rPr lang="en-US" altLang="zh-CN" sz="3600" b="1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819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951" y="457200"/>
            <a:ext cx="4105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7572376" y="2678906"/>
            <a:ext cx="576263" cy="4857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/>
                </a:solidFill>
              </a:rPr>
              <a:t>4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3" grpId="0" autoUpdateAnimBg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WordArt 4"/>
          <p:cNvSpPr>
            <a:spLocks noChangeArrowheads="1" noChangeShapeType="1"/>
          </p:cNvSpPr>
          <p:nvPr/>
        </p:nvSpPr>
        <p:spPr bwMode="auto">
          <a:xfrm>
            <a:off x="5072063" y="1125141"/>
            <a:ext cx="3886200" cy="78343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How old are you?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572125" y="2303860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</a:rPr>
              <a:t>I’m </a:t>
            </a:r>
            <a:r>
              <a:rPr lang="en-US" altLang="zh-CN" sz="3600" b="1">
                <a:solidFill>
                  <a:srgbClr val="FF0000"/>
                </a:solidFill>
              </a:rPr>
              <a:t>seven</a:t>
            </a:r>
            <a:r>
              <a:rPr lang="en-US" altLang="zh-CN" sz="3600" b="1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9220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342900"/>
            <a:ext cx="4370388" cy="327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6500813" y="2732485"/>
            <a:ext cx="576262" cy="4857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/>
                </a:solidFill>
              </a:rPr>
              <a:t>7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utoUpdateAnimBg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WordArt 3"/>
          <p:cNvSpPr>
            <a:spLocks noChangeArrowheads="1" noChangeShapeType="1"/>
          </p:cNvSpPr>
          <p:nvPr/>
        </p:nvSpPr>
        <p:spPr bwMode="auto">
          <a:xfrm>
            <a:off x="5000625" y="1285876"/>
            <a:ext cx="3886200" cy="78343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How old are you?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429251" y="2357437"/>
            <a:ext cx="2143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</a:rPr>
              <a:t>I’m </a:t>
            </a:r>
            <a:r>
              <a:rPr lang="en-US" altLang="zh-CN" sz="3600" b="1">
                <a:solidFill>
                  <a:srgbClr val="FF0000"/>
                </a:solidFill>
              </a:rPr>
              <a:t>six</a:t>
            </a:r>
            <a:r>
              <a:rPr lang="en-US" altLang="zh-CN" sz="3600" b="1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0244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89360"/>
            <a:ext cx="4498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7143751" y="2357438"/>
            <a:ext cx="576263" cy="4857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/>
                </a:solidFill>
              </a:rPr>
              <a:t>6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autoUpdateAnimBg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1643064" y="1500187"/>
            <a:ext cx="61436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FF00FF"/>
                </a:solidFill>
                <a:latin typeface="Comic Sans MS" panose="030F0702030302020204" pitchFamily="66" charset="0"/>
              </a:rPr>
              <a:t>询问对方年龄：</a:t>
            </a:r>
            <a:endParaRPr lang="en-US" sz="4000" b="1" dirty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4000" b="1" dirty="0">
                <a:solidFill>
                  <a:srgbClr val="FF00FF"/>
                </a:solidFill>
                <a:latin typeface="Comic Sans MS" panose="030F0702030302020204" pitchFamily="66" charset="0"/>
              </a:rPr>
              <a:t>How old are you?</a:t>
            </a:r>
          </a:p>
          <a:p>
            <a:pPr eaLnBrk="1" hangingPunct="1"/>
            <a:endParaRPr lang="en-US" sz="4000" b="1" dirty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zh-CN" altLang="en-US" sz="4000" b="1" dirty="0">
                <a:solidFill>
                  <a:srgbClr val="FF00FF"/>
                </a:solidFill>
                <a:latin typeface="Comic Sans MS" panose="030F0702030302020204" pitchFamily="66" charset="0"/>
              </a:rPr>
              <a:t>回答：</a:t>
            </a:r>
            <a:endParaRPr lang="en-US" sz="4000" b="1" dirty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4000" b="1" dirty="0">
                <a:solidFill>
                  <a:srgbClr val="FF00FF"/>
                </a:solidFill>
                <a:latin typeface="Comic Sans MS" panose="030F0702030302020204" pitchFamily="66" charset="0"/>
              </a:rPr>
              <a:t>I’m ...</a:t>
            </a:r>
            <a:endParaRPr lang="zh-CN" altLang="en-US" sz="4000" b="1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市镇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镇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169</Words>
  <Application>Microsoft Office PowerPoint</Application>
  <PresentationFormat>全屏显示(16:9)</PresentationFormat>
  <Paragraphs>65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Kozuka Gothic Pro H</vt:lpstr>
      <vt:lpstr>方正舒体</vt:lpstr>
      <vt:lpstr>宋体</vt:lpstr>
      <vt:lpstr>微软雅黑</vt:lpstr>
      <vt:lpstr>Arial</vt:lpstr>
      <vt:lpstr>Calibri</vt:lpstr>
      <vt:lpstr>Comic Sans MS</vt:lpstr>
      <vt:lpstr>Georgia</vt:lpstr>
      <vt:lpstr>Times New Roman</vt:lpstr>
      <vt:lpstr>Wingdings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2014-06-21T18:24:00Z</dcterms:created>
  <dcterms:modified xsi:type="dcterms:W3CDTF">2023-01-16T21:21:36Z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9855558A3E0E42349321D56859106F77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