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32B82D4-57E6-44B9-B49B-6E98F1CADC4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B82D4-57E6-44B9-B49B-6E98F1CADC45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019B94-B244-41C9-9E71-7314978D64FD}" type="slidenum">
              <a:rPr lang="en-US" altLang="zh-CN"/>
              <a:t>18</a:t>
            </a:fld>
            <a:endParaRPr lang="en-US" altLang="zh-CN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AF2E50F-7CF0-4903-A9D9-EE387B2E4AB0}" type="slidenum">
              <a:rPr lang="en-US" altLang="zh-CN"/>
              <a:t>20</a:t>
            </a:fld>
            <a:endParaRPr lang="en-US" altLang="zh-CN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43A8674-006D-42EE-B5B5-051F5E805FA6}" type="slidenum">
              <a:rPr lang="en-US" altLang="zh-CN"/>
              <a:t>21</a:t>
            </a:fld>
            <a:endParaRPr lang="en-US" altLang="zh-CN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324D6-01C1-4A4F-89BD-2D262F2FD0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45785-E991-4C40-9ADE-5B957D1DF5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FABC0-B0B7-4A20-BACC-DC11CE50CA7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66F9F-F441-4B10-8254-77C4F520C8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664BB-838F-4195-9328-3B2227EE881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9E238-7D16-4C99-93EA-8202573F8B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C511C-1854-42D4-8637-086A9A6455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B8348-14C8-476A-BD8E-B0095B8A514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4272F-E164-4867-8854-13D0383214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08182-EFCD-4BF0-9E9E-EBF3CFC693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79285-0B34-4A3F-BB4E-1A5CAFCA7F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496AC3F-76E9-4C2D-9B34-DFBDEAEEEE9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26.xml"/><Relationship Id="rId3" Type="http://schemas.openxmlformats.org/officeDocument/2006/relationships/slide" Target="slide14.xml"/><Relationship Id="rId7" Type="http://schemas.openxmlformats.org/officeDocument/2006/relationships/slide" Target="slide18.xml"/><Relationship Id="rId12" Type="http://schemas.openxmlformats.org/officeDocument/2006/relationships/slide" Target="slide24.xml"/><Relationship Id="rId2" Type="http://schemas.openxmlformats.org/officeDocument/2006/relationships/notesSlide" Target="../notesSlides/notesSlide2.xml"/><Relationship Id="rId16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image" Target="../media/image18.jpeg"/><Relationship Id="rId5" Type="http://schemas.openxmlformats.org/officeDocument/2006/relationships/slide" Target="slide16.xml"/><Relationship Id="rId15" Type="http://schemas.openxmlformats.org/officeDocument/2006/relationships/slide" Target="slide23.xml"/><Relationship Id="rId10" Type="http://schemas.openxmlformats.org/officeDocument/2006/relationships/slide" Target="slide21.xml"/><Relationship Id="rId4" Type="http://schemas.openxmlformats.org/officeDocument/2006/relationships/hyperlink" Target="http://www.dabaoku.com/gif/175/imagepage/image4.htm" TargetMode="External"/><Relationship Id="rId9" Type="http://schemas.openxmlformats.org/officeDocument/2006/relationships/slide" Target="slide20.xml"/><Relationship Id="rId14" Type="http://schemas.openxmlformats.org/officeDocument/2006/relationships/slide" Target="slide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0050" y="1152942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kern="10" dirty="0" smtClean="0">
                <a:ln w="9525">
                  <a:noFill/>
                  <a:round/>
                </a:ln>
                <a:solidFill>
                  <a:srgbClr val="006600"/>
                </a:solidFill>
                <a:latin typeface="Arial" panose="020B0604020202020204"/>
                <a:cs typeface="Arial" panose="020B0604020202020204"/>
              </a:rPr>
              <a:t>Unit 10</a:t>
            </a:r>
          </a:p>
          <a:p>
            <a:r>
              <a:rPr lang="en-US" altLang="zh-CN" sz="4800" b="1" kern="10" dirty="0" smtClean="0">
                <a:ln w="9525">
                  <a:noFill/>
                  <a:round/>
                </a:ln>
                <a:solidFill>
                  <a:srgbClr val="006600"/>
                </a:solidFill>
                <a:latin typeface="Arial" panose="020B0604020202020204"/>
                <a:cs typeface="Arial" panose="020B0604020202020204"/>
              </a:rPr>
              <a:t>If you go to the party, you’ll </a:t>
            </a:r>
          </a:p>
          <a:p>
            <a:r>
              <a:rPr lang="en-US" altLang="zh-CN" sz="4800" b="1" kern="10" dirty="0" smtClean="0">
                <a:ln w="9525">
                  <a:noFill/>
                  <a:round/>
                </a:ln>
                <a:solidFill>
                  <a:srgbClr val="006600"/>
                </a:solidFill>
                <a:latin typeface="Arial" panose="020B0604020202020204"/>
                <a:cs typeface="Arial" panose="020B0604020202020204"/>
              </a:rPr>
              <a:t>have a great time!</a:t>
            </a:r>
            <a:endParaRPr lang="zh-CN" altLang="en-US" sz="4800" b="1" kern="10" dirty="0">
              <a:ln w="9525">
                <a:noFill/>
                <a:round/>
              </a:ln>
              <a:solidFill>
                <a:srgbClr val="0066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26867" y="47244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990600" y="1219200"/>
            <a:ext cx="69850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hav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a great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/ good 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time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doing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做某事很开心</a:t>
            </a:r>
            <a:endParaRPr lang="zh-CN" altLang="en-US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971550" y="2590800"/>
            <a:ext cx="7343775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We had a good time (in) playing tennis. 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我们打网球打得很开心。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The children had a great time playing football.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孩子们踢球踢得很开心。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WordArt 4"/>
          <p:cNvSpPr>
            <a:spLocks noChangeArrowheads="1" noChangeShapeType="1" noTextEdit="1"/>
          </p:cNvSpPr>
          <p:nvPr/>
        </p:nvSpPr>
        <p:spPr bwMode="auto">
          <a:xfrm>
            <a:off x="2411413" y="549275"/>
            <a:ext cx="4752975" cy="8191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4000" b="1" kern="10" spc="-400" dirty="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New  words</a:t>
            </a:r>
            <a:endParaRPr lang="zh-CN" altLang="en-US" sz="4000" b="1" kern="10" spc="-400" dirty="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2947" name="Text Box 19"/>
          <p:cNvSpPr txBox="1">
            <a:spLocks noChangeArrowheads="1"/>
          </p:cNvSpPr>
          <p:nvPr/>
        </p:nvSpPr>
        <p:spPr bwMode="auto">
          <a:xfrm>
            <a:off x="2195513" y="1484313"/>
            <a:ext cx="5654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video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录像带；录像</a:t>
            </a:r>
          </a:p>
        </p:txBody>
      </p:sp>
      <p:sp>
        <p:nvSpPr>
          <p:cNvPr id="82948" name="Text Box 21"/>
          <p:cNvSpPr txBox="1">
            <a:spLocks noChangeArrowheads="1"/>
          </p:cNvSpPr>
          <p:nvPr/>
        </p:nvSpPr>
        <p:spPr bwMode="auto">
          <a:xfrm>
            <a:off x="1763713" y="3644900"/>
            <a:ext cx="6913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potato chips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炸土豆片；炸薯条</a:t>
            </a:r>
          </a:p>
        </p:txBody>
      </p:sp>
      <p:sp>
        <p:nvSpPr>
          <p:cNvPr id="82949" name="Text Box 20"/>
          <p:cNvSpPr txBox="1">
            <a:spLocks noChangeArrowheads="1"/>
          </p:cNvSpPr>
          <p:nvPr/>
        </p:nvSpPr>
        <p:spPr bwMode="auto">
          <a:xfrm>
            <a:off x="2051050" y="2133600"/>
            <a:ext cx="597693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Is the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video</a:t>
            </a:r>
            <a:r>
              <a:rPr lang="en-US" altLang="zh-CN" sz="3600" b="1" dirty="0">
                <a:latin typeface="Times New Roman" panose="02020603050405020304" pitchFamily="18" charset="0"/>
              </a:rPr>
              <a:t> on the bookshelf?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录像带在书架上吗？</a:t>
            </a:r>
          </a:p>
        </p:txBody>
      </p:sp>
      <p:sp>
        <p:nvSpPr>
          <p:cNvPr id="82950" name="Text Box 19"/>
          <p:cNvSpPr txBox="1">
            <a:spLocks noChangeArrowheads="1"/>
          </p:cNvSpPr>
          <p:nvPr/>
        </p:nvSpPr>
        <p:spPr bwMode="auto">
          <a:xfrm>
            <a:off x="1908175" y="4652963"/>
            <a:ext cx="68040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I’d like some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potato chips</a:t>
            </a:r>
            <a:r>
              <a:rPr lang="en-US" altLang="zh-CN" sz="3600" b="1" dirty="0">
                <a:latin typeface="Times New Roman" panose="02020603050405020304" pitchFamily="18" charset="0"/>
              </a:rPr>
              <a:t>, please.</a:t>
            </a: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我想买些薯条。 </a:t>
            </a:r>
          </a:p>
        </p:txBody>
      </p:sp>
      <p:pic>
        <p:nvPicPr>
          <p:cNvPr id="18450" name="Picture 18" descr="http://t2.baidu.com/it/u=128009108,3004276451&amp;fm=23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38" y="3860800"/>
            <a:ext cx="15954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412875"/>
            <a:ext cx="1658938" cy="251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49" grpId="0"/>
      <p:bldP spid="829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1"/>
          <p:cNvSpPr txBox="1">
            <a:spLocks noChangeArrowheads="1"/>
          </p:cNvSpPr>
          <p:nvPr/>
        </p:nvSpPr>
        <p:spPr bwMode="auto">
          <a:xfrm>
            <a:off x="2268538" y="836613"/>
            <a:ext cx="4392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chocolate  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巧克力</a:t>
            </a:r>
          </a:p>
        </p:txBody>
      </p:sp>
      <p:sp>
        <p:nvSpPr>
          <p:cNvPr id="83971" name="Text Box 19"/>
          <p:cNvSpPr txBox="1">
            <a:spLocks noChangeArrowheads="1"/>
          </p:cNvSpPr>
          <p:nvPr/>
        </p:nvSpPr>
        <p:spPr bwMode="auto">
          <a:xfrm>
            <a:off x="2124075" y="1628775"/>
            <a:ext cx="640873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 like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chocolate</a:t>
            </a:r>
            <a:r>
              <a:rPr lang="en-US" altLang="zh-CN" sz="3600" b="1" dirty="0">
                <a:latin typeface="Times New Roman" panose="02020603050405020304" pitchFamily="18" charset="0"/>
              </a:rPr>
              <a:t> ice-cream best.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我最喜欢巧克力冰淇淋。</a:t>
            </a:r>
          </a:p>
        </p:txBody>
      </p:sp>
      <p:pic>
        <p:nvPicPr>
          <p:cNvPr id="18452" name="Picture 20" descr="http://t2.baidu.com/it/u=275897133,2713858801&amp;fm=23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7192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TextBox 1"/>
          <p:cNvSpPr txBox="1">
            <a:spLocks noChangeArrowheads="1"/>
          </p:cNvSpPr>
          <p:nvPr/>
        </p:nvSpPr>
        <p:spPr bwMode="auto">
          <a:xfrm>
            <a:off x="3132138" y="3429000"/>
            <a:ext cx="48958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meeting  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n.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会议；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集会；会面    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2411413" y="5084763"/>
            <a:ext cx="6049962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Is the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meeting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on Wednesday?</a:t>
            </a:r>
          </a:p>
          <a:p>
            <a:pPr>
              <a:lnSpc>
                <a:spcPct val="115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会议是在星期三吗？  </a:t>
            </a:r>
          </a:p>
        </p:txBody>
      </p:sp>
      <p:pic>
        <p:nvPicPr>
          <p:cNvPr id="19465" name="Picture 9" descr="http://t1.baidu.com/it/u=2959723576,2029545495&amp;fm=23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" y="3213100"/>
            <a:ext cx="26892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/>
      <p:bldP spid="83973" grpId="0"/>
      <p:bldP spid="839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Box 3"/>
          <p:cNvSpPr txBox="1">
            <a:spLocks noChangeArrowheads="1"/>
          </p:cNvSpPr>
          <p:nvPr/>
        </p:nvSpPr>
        <p:spPr bwMode="auto">
          <a:xfrm>
            <a:off x="1476375" y="4005263"/>
            <a:ext cx="6300788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organize   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组织；筹备</a:t>
            </a:r>
          </a:p>
        </p:txBody>
      </p:sp>
      <p:sp>
        <p:nvSpPr>
          <p:cNvPr id="84995" name="TextBox 4"/>
          <p:cNvSpPr txBox="1">
            <a:spLocks noChangeArrowheads="1"/>
          </p:cNvSpPr>
          <p:nvPr/>
        </p:nvSpPr>
        <p:spPr bwMode="auto">
          <a:xfrm>
            <a:off x="1331913" y="5013325"/>
            <a:ext cx="6227762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Let’s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organize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a soccer game. </a:t>
            </a:r>
          </a:p>
          <a:p>
            <a:pPr>
              <a:lnSpc>
                <a:spcPct val="125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让我们组织一次足球比赛吧。</a:t>
            </a:r>
          </a:p>
        </p:txBody>
      </p:sp>
      <p:pic>
        <p:nvPicPr>
          <p:cNvPr id="84996" name="Picture 4" descr="足球比赛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765175"/>
            <a:ext cx="4824412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/>
              <a:t>New words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76400"/>
            <a:ext cx="4038600" cy="3429000"/>
          </a:xfrm>
          <a:noFill/>
        </p:spPr>
        <p:txBody>
          <a:bodyPr/>
          <a:lstStyle/>
          <a:p>
            <a:r>
              <a:rPr lang="en-US" altLang="zh-CN" sz="3600" dirty="0">
                <a:solidFill>
                  <a:srgbClr val="FF0066"/>
                </a:solidFill>
              </a:rPr>
              <a:t>video</a:t>
            </a:r>
          </a:p>
          <a:p>
            <a:r>
              <a:rPr lang="en-US" altLang="zh-CN" sz="3600" dirty="0">
                <a:solidFill>
                  <a:srgbClr val="FF0066"/>
                </a:solidFill>
              </a:rPr>
              <a:t>potato chips</a:t>
            </a:r>
          </a:p>
          <a:p>
            <a:r>
              <a:rPr lang="en-US" altLang="zh-CN" sz="3600" dirty="0">
                <a:solidFill>
                  <a:srgbClr val="FF0066"/>
                </a:solidFill>
              </a:rPr>
              <a:t>meeting</a:t>
            </a:r>
          </a:p>
          <a:p>
            <a:r>
              <a:rPr lang="en-US" altLang="zh-CN" sz="3600" dirty="0">
                <a:solidFill>
                  <a:srgbClr val="FF0066"/>
                </a:solidFill>
              </a:rPr>
              <a:t>organize</a:t>
            </a:r>
          </a:p>
          <a:p>
            <a:r>
              <a:rPr lang="en-US" altLang="zh-CN" sz="3600" dirty="0">
                <a:solidFill>
                  <a:srgbClr val="FF0066"/>
                </a:solidFill>
              </a:rPr>
              <a:t>chocolate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600201"/>
            <a:ext cx="4495800" cy="3429000"/>
          </a:xfrm>
          <a:noFill/>
        </p:spPr>
        <p:txBody>
          <a:bodyPr/>
          <a:lstStyle/>
          <a:p>
            <a:r>
              <a:rPr lang="zh-CN" altLang="en-US" sz="3600" dirty="0"/>
              <a:t>录像带，录像</a:t>
            </a:r>
          </a:p>
          <a:p>
            <a:r>
              <a:rPr lang="zh-CN" altLang="en-US" sz="3600" dirty="0"/>
              <a:t>炸土豆片，炸薯条</a:t>
            </a:r>
          </a:p>
          <a:p>
            <a:r>
              <a:rPr lang="zh-CN" altLang="en-US" sz="3600" dirty="0"/>
              <a:t>会议，集会</a:t>
            </a:r>
          </a:p>
          <a:p>
            <a:r>
              <a:rPr lang="zh-CN" altLang="en-US" sz="3600" dirty="0"/>
              <a:t>组织，筹备</a:t>
            </a:r>
          </a:p>
          <a:p>
            <a:r>
              <a:rPr lang="zh-CN" altLang="en-US" sz="3600" dirty="0"/>
              <a:t>巧克力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4"/>
          <p:cNvSpPr txBox="1">
            <a:spLocks noChangeArrowheads="1"/>
          </p:cNvSpPr>
          <p:nvPr/>
        </p:nvSpPr>
        <p:spPr bwMode="auto">
          <a:xfrm>
            <a:off x="1116013" y="476250"/>
            <a:ext cx="77771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Listen and circle the correct answers to complete the sentences below.</a:t>
            </a:r>
          </a:p>
        </p:txBody>
      </p:sp>
      <p:sp>
        <p:nvSpPr>
          <p:cNvPr id="87043" name="Oval 10"/>
          <p:cNvSpPr>
            <a:spLocks noChangeArrowheads="1"/>
          </p:cNvSpPr>
          <p:nvPr/>
        </p:nvSpPr>
        <p:spPr bwMode="auto">
          <a:xfrm>
            <a:off x="468313" y="5492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2a</a:t>
            </a:r>
          </a:p>
        </p:txBody>
      </p:sp>
      <p:sp>
        <p:nvSpPr>
          <p:cNvPr id="87044" name="Oval 11"/>
          <p:cNvSpPr>
            <a:spLocks noChangeArrowheads="1"/>
          </p:cNvSpPr>
          <p:nvPr/>
        </p:nvSpPr>
        <p:spPr bwMode="auto">
          <a:xfrm>
            <a:off x="3348038" y="549275"/>
            <a:ext cx="1152525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87045" name="Text Box 12"/>
          <p:cNvSpPr txBox="1">
            <a:spLocks noChangeArrowheads="1"/>
          </p:cNvSpPr>
          <p:nvPr/>
        </p:nvSpPr>
        <p:spPr bwMode="auto">
          <a:xfrm>
            <a:off x="611188" y="2105025"/>
            <a:ext cx="7993063" cy="306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1. The students are talking about when to have (a class party/a class meeting/ a birthday party).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2. They plan to have it on (Friday evening/ Saturday afternoon/ Saturday evening).</a:t>
            </a:r>
          </a:p>
        </p:txBody>
      </p:sp>
      <p:sp>
        <p:nvSpPr>
          <p:cNvPr id="87047" name="Oval 14"/>
          <p:cNvSpPr>
            <a:spLocks noChangeArrowheads="1"/>
          </p:cNvSpPr>
          <p:nvPr/>
        </p:nvSpPr>
        <p:spPr bwMode="auto">
          <a:xfrm>
            <a:off x="1619250" y="2781300"/>
            <a:ext cx="2232025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87048" name="Oval 15"/>
          <p:cNvSpPr>
            <a:spLocks noChangeArrowheads="1"/>
          </p:cNvSpPr>
          <p:nvPr/>
        </p:nvSpPr>
        <p:spPr bwMode="auto">
          <a:xfrm>
            <a:off x="611188" y="4581525"/>
            <a:ext cx="338455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/>
      <p:bldP spid="870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50825" y="3284537"/>
            <a:ext cx="864235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993366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What will happen if they have the party today?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What will happen if they have the party 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tomorrow?</a:t>
            </a:r>
          </a:p>
          <a:p>
            <a:pPr>
              <a:lnSpc>
                <a:spcPct val="115000"/>
              </a:lnSpc>
              <a:spcBef>
                <a:spcPct val="5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755650" y="3933825"/>
            <a:ext cx="4710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Half the class won’t come.</a:t>
            </a:r>
          </a:p>
        </p:txBody>
      </p:sp>
      <p:sp>
        <p:nvSpPr>
          <p:cNvPr id="88068" name="Text Box 7"/>
          <p:cNvSpPr txBox="1">
            <a:spLocks noChangeArrowheads="1"/>
          </p:cNvSpPr>
          <p:nvPr/>
        </p:nvSpPr>
        <p:spPr bwMode="auto">
          <a:xfrm>
            <a:off x="663575" y="4254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88069" name="Text Box 8"/>
          <p:cNvSpPr txBox="1">
            <a:spLocks noChangeArrowheads="1"/>
          </p:cNvSpPr>
          <p:nvPr/>
        </p:nvSpPr>
        <p:spPr bwMode="auto">
          <a:xfrm>
            <a:off x="323850" y="260350"/>
            <a:ext cx="84248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  <a:ea typeface="Arial Unicode MS" pitchFamily="34" charset="-122"/>
              </a:rPr>
              <a:t>      Listen again. Choose the correct short answer in the box to answer each question.</a:t>
            </a:r>
          </a:p>
        </p:txBody>
      </p:sp>
      <p:sp>
        <p:nvSpPr>
          <p:cNvPr id="88070" name="Oval 11"/>
          <p:cNvSpPr>
            <a:spLocks noChangeArrowheads="1"/>
          </p:cNvSpPr>
          <p:nvPr/>
        </p:nvSpPr>
        <p:spPr bwMode="auto">
          <a:xfrm>
            <a:off x="323850" y="3333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2b</a:t>
            </a:r>
          </a:p>
        </p:txBody>
      </p:sp>
      <p:sp>
        <p:nvSpPr>
          <p:cNvPr id="88071" name="Rectangle 12"/>
          <p:cNvSpPr>
            <a:spLocks noChangeArrowheads="1"/>
          </p:cNvSpPr>
          <p:nvPr/>
        </p:nvSpPr>
        <p:spPr bwMode="auto">
          <a:xfrm>
            <a:off x="395288" y="1557338"/>
            <a:ext cx="8353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400" b="1" dirty="0">
                <a:latin typeface="Times New Roman" panose="02020603050405020304" pitchFamily="18" charset="0"/>
              </a:rPr>
              <a:t> half the class won’t come  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some </a:t>
            </a:r>
            <a:r>
              <a:rPr lang="en-US" altLang="zh-CN" sz="2400" b="1" dirty="0">
                <a:latin typeface="Times New Roman" panose="02020603050405020304" pitchFamily="18" charset="0"/>
              </a:rPr>
              <a:t>students will be bored </a:t>
            </a:r>
          </a:p>
          <a:p>
            <a:pPr algn="l"/>
            <a:r>
              <a:rPr lang="en-US" altLang="zh-CN" sz="2400" b="1" dirty="0">
                <a:latin typeface="Times New Roman" panose="02020603050405020304" pitchFamily="18" charset="0"/>
              </a:rPr>
              <a:t> make some food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students </a:t>
            </a:r>
            <a:r>
              <a:rPr lang="en-US" altLang="zh-CN" sz="2400" b="1" dirty="0">
                <a:latin typeface="Times New Roman" panose="02020603050405020304" pitchFamily="18" charset="0"/>
              </a:rPr>
              <a:t>will leave early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the </a:t>
            </a:r>
            <a:r>
              <a:rPr lang="en-US" altLang="zh-CN" sz="2400" b="1" dirty="0">
                <a:latin typeface="Times New Roman" panose="02020603050405020304" pitchFamily="18" charset="0"/>
              </a:rPr>
              <a:t>party games</a:t>
            </a:r>
          </a:p>
        </p:txBody>
      </p:sp>
      <p:sp>
        <p:nvSpPr>
          <p:cNvPr id="88073" name="Text Box 4"/>
          <p:cNvSpPr txBox="1">
            <a:spLocks noChangeArrowheads="1"/>
          </p:cNvSpPr>
          <p:nvPr/>
        </p:nvSpPr>
        <p:spPr bwMode="auto">
          <a:xfrm>
            <a:off x="684213" y="5589588"/>
            <a:ext cx="449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Students will leave early.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80645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66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What will happen if they watch a video at the party?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 What will Mark organize?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5. What will Nelly do?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89091" name="Text Box 4"/>
          <p:cNvSpPr txBox="1">
            <a:spLocks noChangeArrowheads="1"/>
          </p:cNvSpPr>
          <p:nvPr/>
        </p:nvSpPr>
        <p:spPr bwMode="auto">
          <a:xfrm>
            <a:off x="900113" y="1916113"/>
            <a:ext cx="51387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Some students will be bored.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971550" y="3500438"/>
            <a:ext cx="3198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 party games.</a:t>
            </a:r>
          </a:p>
        </p:txBody>
      </p:sp>
      <p:sp>
        <p:nvSpPr>
          <p:cNvPr id="89093" name="Text Box 4"/>
          <p:cNvSpPr txBox="1">
            <a:spLocks noChangeArrowheads="1"/>
          </p:cNvSpPr>
          <p:nvPr/>
        </p:nvSpPr>
        <p:spPr bwMode="auto">
          <a:xfrm>
            <a:off x="971550" y="4868863"/>
            <a:ext cx="313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Make some food.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  <p:bldP spid="890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WordArt 3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2663825" cy="52387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Let's relax.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755650" y="1196975"/>
            <a:ext cx="79914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Choose (</a:t>
            </a:r>
            <a:r>
              <a:rPr lang="zh-CN" altLang="en-US" sz="3600" b="1">
                <a:latin typeface="Times New Roman" panose="02020603050405020304" pitchFamily="18" charset="0"/>
              </a:rPr>
              <a:t>选择</a:t>
            </a:r>
            <a:r>
              <a:rPr lang="en-US" altLang="zh-CN" sz="3600" b="1">
                <a:latin typeface="Times New Roman" panose="02020603050405020304" pitchFamily="18" charset="0"/>
              </a:rPr>
              <a:t>) a number that you like, and try to finish the tasks.</a:t>
            </a:r>
          </a:p>
        </p:txBody>
      </p:sp>
      <p:sp>
        <p:nvSpPr>
          <p:cNvPr id="90116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3716338"/>
            <a:ext cx="288925" cy="298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en-US" altLang="zh-CN" sz="3600" b="1" kern="10">
                <a:ln w="9525">
                  <a:solidFill>
                    <a:srgbClr val="CC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1</a:t>
            </a:r>
            <a:endParaRPr lang="zh-CN" altLang="en-US" sz="3600" b="1" kern="10">
              <a:ln w="9525">
                <a:solidFill>
                  <a:srgbClr val="CC99FF"/>
                </a:solidFill>
                <a:miter lim="800000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0117" name="Text Box 7"/>
          <p:cNvSpPr txBox="1">
            <a:spLocks noChangeArrowheads="1"/>
          </p:cNvSpPr>
          <p:nvPr/>
        </p:nvSpPr>
        <p:spPr bwMode="auto">
          <a:xfrm>
            <a:off x="2955925" y="37750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400">
                <a:latin typeface="Times New Roman" panose="02020603050405020304" pitchFamily="18" charset="0"/>
                <a:hlinkClick r:id="rId4"/>
              </a:rPr>
              <a:t>    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90118" name="WordArt 8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563938" y="3716338"/>
            <a:ext cx="288925" cy="298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en-US" altLang="zh-CN" sz="3600" b="1" kern="10">
                <a:ln w="9525">
                  <a:solidFill>
                    <a:srgbClr val="CC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2</a:t>
            </a:r>
            <a:endParaRPr lang="zh-CN" altLang="en-US" sz="3600" b="1" kern="10">
              <a:ln w="9525">
                <a:solidFill>
                  <a:srgbClr val="CC99FF"/>
                </a:solidFill>
                <a:miter lim="800000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0119" name="WordArt 9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076825" y="3716338"/>
            <a:ext cx="288925" cy="298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en-US" altLang="zh-CN" sz="3600" b="1" kern="10">
                <a:ln w="9525">
                  <a:solidFill>
                    <a:srgbClr val="CC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3</a:t>
            </a:r>
            <a:endParaRPr lang="zh-CN" altLang="en-US" sz="3600" b="1" kern="10">
              <a:ln w="9525">
                <a:solidFill>
                  <a:srgbClr val="CC99FF"/>
                </a:solidFill>
                <a:miter lim="800000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0120" name="WordArt 10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3716338"/>
            <a:ext cx="288925" cy="298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en-US" altLang="zh-CN" sz="3600" b="1" kern="10">
                <a:ln w="9525">
                  <a:solidFill>
                    <a:srgbClr val="CC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4</a:t>
            </a:r>
            <a:endParaRPr lang="zh-CN" altLang="en-US" sz="3600" b="1" kern="10">
              <a:ln w="9525">
                <a:solidFill>
                  <a:srgbClr val="CC99FF"/>
                </a:solidFill>
                <a:miter lim="800000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0121" name="WordArt 11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5805488"/>
            <a:ext cx="288925" cy="298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en-US" altLang="zh-CN" sz="3600" b="1" kern="10">
                <a:ln w="9525">
                  <a:solidFill>
                    <a:srgbClr val="CC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5</a:t>
            </a:r>
            <a:endParaRPr lang="zh-CN" altLang="en-US" sz="3600" b="1" kern="10">
              <a:ln w="9525">
                <a:solidFill>
                  <a:srgbClr val="CC99FF"/>
                </a:solidFill>
                <a:miter lim="800000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0122" name="WordArt 12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563938" y="5805488"/>
            <a:ext cx="288925" cy="298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en-US" altLang="zh-CN" sz="3600" b="1" kern="10">
                <a:ln w="9525">
                  <a:solidFill>
                    <a:srgbClr val="CC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6</a:t>
            </a:r>
            <a:endParaRPr lang="zh-CN" altLang="en-US" sz="3600" b="1" kern="10">
              <a:ln w="9525">
                <a:solidFill>
                  <a:srgbClr val="CC99FF"/>
                </a:solidFill>
                <a:miter lim="800000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0123" name="WordArt 13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148263" y="5805488"/>
            <a:ext cx="288925" cy="298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en-US" altLang="zh-CN" sz="3600" b="1" kern="10">
                <a:ln w="9525">
                  <a:solidFill>
                    <a:srgbClr val="CC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7</a:t>
            </a:r>
            <a:endParaRPr lang="zh-CN" altLang="en-US" sz="3600" b="1" kern="10">
              <a:ln w="9525">
                <a:solidFill>
                  <a:srgbClr val="CC99FF"/>
                </a:solidFill>
                <a:miter lim="800000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0124" name="WordArt 14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5805488"/>
            <a:ext cx="288925" cy="298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r>
              <a:rPr lang="en-US" altLang="zh-CN" sz="3600" b="1" kern="10">
                <a:ln w="9525">
                  <a:solidFill>
                    <a:srgbClr val="CC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8</a:t>
            </a:r>
            <a:endParaRPr lang="zh-CN" altLang="en-US" sz="3600" b="1" kern="10">
              <a:ln w="9525">
                <a:solidFill>
                  <a:srgbClr val="CC99FF"/>
                </a:solidFill>
                <a:miter lim="800000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90125" name="Picture 15" descr="u=3847346621,506095643&amp;fm=0&amp;gp=0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619250" y="2492375"/>
            <a:ext cx="965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6" name="Picture 16" descr="u=3847346621,506095643&amp;fm=0&amp;gp=0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03575" y="4508500"/>
            <a:ext cx="965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7" name="Picture 17" descr="u=3847346621,506095643&amp;fm=0&amp;gp=0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300788" y="4437063"/>
            <a:ext cx="9652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8" name="Picture 18" descr="u=3847346621,506095643&amp;fm=0&amp;gp=0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03575" y="2492375"/>
            <a:ext cx="965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9" name="Picture 19" descr="u=3847346621,506095643&amp;fm=0&amp;gp=0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716463" y="2492375"/>
            <a:ext cx="965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30" name="Picture 20" descr="u=3847346621,506095643&amp;fm=0&amp;gp=0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300788" y="2492375"/>
            <a:ext cx="965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31" name="Picture 21" descr="u=3847346621,506095643&amp;fm=0&amp;gp=0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547813" y="4508500"/>
            <a:ext cx="965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32" name="Picture 22" descr="u=3847346621,506095643&amp;fm=0&amp;gp=0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787900" y="4437063"/>
            <a:ext cx="9652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428750"/>
            <a:ext cx="854075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dirty="0">
                <a:solidFill>
                  <a:srgbClr val="FF0066"/>
                </a:solidFill>
              </a:rPr>
              <a:t>What </a:t>
            </a:r>
            <a:r>
              <a:rPr lang="en-US" altLang="zh-CN" sz="3600" b="1" dirty="0">
                <a:solidFill>
                  <a:srgbClr val="0000FF"/>
                </a:solidFill>
              </a:rPr>
              <a:t>will happen</a:t>
            </a:r>
            <a:r>
              <a:rPr lang="en-US" altLang="zh-CN" sz="3600" b="1" dirty="0">
                <a:solidFill>
                  <a:srgbClr val="FF0066"/>
                </a:solidFill>
              </a:rPr>
              <a:t> if you </a:t>
            </a:r>
            <a:r>
              <a:rPr lang="en-US" altLang="zh-CN" sz="3600" b="1" dirty="0">
                <a:solidFill>
                  <a:srgbClr val="0000FF"/>
                </a:solidFill>
              </a:rPr>
              <a:t>don’t finish</a:t>
            </a:r>
            <a:r>
              <a:rPr lang="en-US" altLang="zh-CN" sz="3600" b="1" dirty="0">
                <a:solidFill>
                  <a:srgbClr val="FF0066"/>
                </a:solidFill>
              </a:rPr>
              <a:t> your homework?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276600" y="3429000"/>
            <a:ext cx="547211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zh-CN" sz="3200" b="1" dirty="0">
                <a:latin typeface="Times New Roman" panose="02020603050405020304" pitchFamily="18" charset="0"/>
              </a:rPr>
              <a:t> I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don’t finish</a:t>
            </a:r>
            <a:r>
              <a:rPr lang="en-US" altLang="zh-CN" sz="3200" b="1" dirty="0">
                <a:latin typeface="Times New Roman" panose="02020603050405020304" pitchFamily="18" charset="0"/>
              </a:rPr>
              <a:t> my homework, the teacher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will be</a:t>
            </a:r>
            <a:r>
              <a:rPr lang="en-US" altLang="zh-CN" sz="3200" b="1" dirty="0">
                <a:latin typeface="Times New Roman" panose="02020603050405020304" pitchFamily="18" charset="0"/>
              </a:rPr>
              <a:t> angry with me.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908175" y="404813"/>
            <a:ext cx="43926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5400" b="1" dirty="0">
                <a:solidFill>
                  <a:srgbClr val="0000FF"/>
                </a:solidFill>
                <a:latin typeface="Monotype Corsiva" panose="03010101010201010101" pitchFamily="66" charset="0"/>
              </a:rPr>
              <a:t>Number  1</a:t>
            </a:r>
          </a:p>
        </p:txBody>
      </p:sp>
      <p:pic>
        <p:nvPicPr>
          <p:cNvPr id="94218" name="Picture 10" descr="cartoon_angry_woman_or_wife_with_rolling_pin_0521-1005-0914-1337_SM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24175"/>
            <a:ext cx="27813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Picture 11" descr="illustratorcartoon1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67625" y="4724400"/>
            <a:ext cx="113347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198" name="Picture 6" descr="MCj0343613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1095375"/>
            <a:ext cx="40322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Text Box 8"/>
          <p:cNvSpPr txBox="1">
            <a:spLocks noChangeArrowheads="1"/>
          </p:cNvSpPr>
          <p:nvPr/>
        </p:nvSpPr>
        <p:spPr bwMode="auto">
          <a:xfrm>
            <a:off x="4787900" y="4237038"/>
            <a:ext cx="3529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She will be late.</a:t>
            </a:r>
          </a:p>
        </p:txBody>
      </p:sp>
      <p:sp>
        <p:nvSpPr>
          <p:cNvPr id="73732" name="Rectangle 9"/>
          <p:cNvSpPr>
            <a:spLocks noChangeArrowheads="1"/>
          </p:cNvSpPr>
          <p:nvPr/>
        </p:nvSpPr>
        <p:spPr bwMode="auto">
          <a:xfrm>
            <a:off x="611188" y="5595938"/>
            <a:ext cx="8532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If she _____ to school, she _____ ___late.</a:t>
            </a:r>
          </a:p>
        </p:txBody>
      </p:sp>
      <p:pic>
        <p:nvPicPr>
          <p:cNvPr id="264209" name="Picture 17" descr="MMj0356712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412875"/>
            <a:ext cx="216058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Text Box 18"/>
          <p:cNvSpPr txBox="1">
            <a:spLocks noChangeArrowheads="1"/>
          </p:cNvSpPr>
          <p:nvPr/>
        </p:nvSpPr>
        <p:spPr bwMode="auto">
          <a:xfrm>
            <a:off x="395288" y="3803650"/>
            <a:ext cx="318135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 She is going to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 walk to school.</a:t>
            </a:r>
          </a:p>
        </p:txBody>
      </p:sp>
      <p:sp>
        <p:nvSpPr>
          <p:cNvPr id="73735" name="Rectangle 19"/>
          <p:cNvSpPr>
            <a:spLocks noChangeArrowheads="1"/>
          </p:cNvSpPr>
          <p:nvPr/>
        </p:nvSpPr>
        <p:spPr bwMode="auto">
          <a:xfrm>
            <a:off x="1908175" y="5676900"/>
            <a:ext cx="1081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walks</a:t>
            </a:r>
          </a:p>
        </p:txBody>
      </p:sp>
      <p:sp>
        <p:nvSpPr>
          <p:cNvPr id="73736" name="Rectangle 20"/>
          <p:cNvSpPr>
            <a:spLocks noChangeArrowheads="1"/>
          </p:cNvSpPr>
          <p:nvPr/>
        </p:nvSpPr>
        <p:spPr bwMode="auto">
          <a:xfrm>
            <a:off x="5867400" y="5668963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</a:p>
        </p:txBody>
      </p:sp>
      <p:sp>
        <p:nvSpPr>
          <p:cNvPr id="73737" name="Rectangle 24"/>
          <p:cNvSpPr>
            <a:spLocks noChangeArrowheads="1"/>
          </p:cNvSpPr>
          <p:nvPr/>
        </p:nvSpPr>
        <p:spPr bwMode="auto">
          <a:xfrm>
            <a:off x="7092950" y="5668963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</a:p>
        </p:txBody>
      </p:sp>
      <p:sp>
        <p:nvSpPr>
          <p:cNvPr id="264217" name="Line 25"/>
          <p:cNvSpPr>
            <a:spLocks noChangeShapeType="1"/>
          </p:cNvSpPr>
          <p:nvPr/>
        </p:nvSpPr>
        <p:spPr bwMode="auto">
          <a:xfrm>
            <a:off x="2771775" y="4956175"/>
            <a:ext cx="1223963" cy="8556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 flipH="1">
            <a:off x="4284663" y="4803775"/>
            <a:ext cx="1150937" cy="9366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3740" name="WordArt 4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4681538" cy="10080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4000" b="1" kern="10" spc="-400" dirty="0">
                <a:ln w="12700">
                  <a:solidFill>
                    <a:srgbClr val="000099"/>
                  </a:solidFill>
                  <a:rou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Warming up</a:t>
            </a:r>
            <a:endParaRPr lang="zh-CN" altLang="en-US" sz="4000" b="1" kern="10" spc="-400" dirty="0">
              <a:ln w="12700">
                <a:solidFill>
                  <a:srgbClr val="000099"/>
                </a:solidFill>
                <a:round/>
              </a:ln>
              <a:solidFill>
                <a:srgbClr val="FF00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  <p:bldP spid="73734" grpId="0"/>
      <p:bldP spid="73735" grpId="0"/>
      <p:bldP spid="73736" grpId="0"/>
      <p:bldP spid="73737" grpId="0"/>
      <p:bldP spid="264217" grpId="0" animBg="1"/>
      <p:bldP spid="2642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3"/>
          <p:cNvSpPr txBox="1">
            <a:spLocks noChangeArrowheads="1"/>
          </p:cNvSpPr>
          <p:nvPr/>
        </p:nvSpPr>
        <p:spPr bwMode="auto">
          <a:xfrm>
            <a:off x="611188" y="692150"/>
            <a:ext cx="7921625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  <a:spcBef>
                <a:spcPct val="5000"/>
              </a:spcBef>
            </a:pPr>
            <a:r>
              <a:rPr kumimoji="1" lang="en-US" altLang="zh-CN" sz="5400" b="1" dirty="0">
                <a:solidFill>
                  <a:srgbClr val="0000FF"/>
                </a:solidFill>
                <a:latin typeface="Monotype Corsiva" panose="03010101010201010101" pitchFamily="66" charset="0"/>
              </a:rPr>
              <a:t>Number 2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kumimoji="1"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Chain practice</a:t>
            </a: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：用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</a:t>
            </a:r>
            <a:r>
              <a:rPr kumimoji="1"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条件句接龙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（至少</a:t>
            </a:r>
            <a:r>
              <a:rPr kumimoji="1"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个句子）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提示词</a:t>
            </a:r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: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study hard, get good grades, go to university, make a lot of money, travel around the world, have a great time </a:t>
            </a:r>
          </a:p>
        </p:txBody>
      </p:sp>
      <p:pic>
        <p:nvPicPr>
          <p:cNvPr id="94211" name="Picture 5" descr="illustratorcartoon1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24750" y="4724400"/>
            <a:ext cx="113347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3"/>
          <p:cNvSpPr txBox="1">
            <a:spLocks noChangeArrowheads="1"/>
          </p:cNvSpPr>
          <p:nvPr/>
        </p:nvSpPr>
        <p:spPr bwMode="auto">
          <a:xfrm>
            <a:off x="900113" y="1412875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If you</a:t>
            </a:r>
            <a:r>
              <a:rPr lang="en-US" altLang="zh-CN" sz="3600" b="1" dirty="0">
                <a:solidFill>
                  <a:srgbClr val="FF66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3600" b="1" dirty="0">
                <a:solidFill>
                  <a:srgbClr val="FF66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rich,</a:t>
            </a:r>
            <a:r>
              <a:rPr lang="en-US" altLang="zh-CN" sz="3600" b="1" dirty="0">
                <a:solidFill>
                  <a:srgbClr val="FF66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3600" b="1" dirty="0">
                <a:solidFill>
                  <a:srgbClr val="FF66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will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you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  <a:endParaRPr lang="en-US" altLang="zh-CN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914400" y="5138738"/>
            <a:ext cx="617855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I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am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rich, I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will buy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a big house.</a:t>
            </a:r>
          </a:p>
          <a:p>
            <a:pPr>
              <a:lnSpc>
                <a:spcPct val="105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0" name="Text Box 6"/>
          <p:cNvSpPr txBox="1">
            <a:spLocks noChangeArrowheads="1"/>
          </p:cNvSpPr>
          <p:nvPr/>
        </p:nvSpPr>
        <p:spPr bwMode="auto">
          <a:xfrm>
            <a:off x="2700338" y="404813"/>
            <a:ext cx="3743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5400" b="1" dirty="0">
                <a:solidFill>
                  <a:srgbClr val="0000FF"/>
                </a:solidFill>
                <a:latin typeface="Monotype Corsiva" panose="03010101010201010101" pitchFamily="66" charset="0"/>
              </a:rPr>
              <a:t>Number 3</a:t>
            </a:r>
            <a:endParaRPr lang="en-US" altLang="zh-CN" sz="5400" b="1" dirty="0">
              <a:latin typeface="Monotype Corsiva" panose="03010101010201010101" pitchFamily="66" charset="0"/>
            </a:endParaRPr>
          </a:p>
        </p:txBody>
      </p:sp>
      <p:pic>
        <p:nvPicPr>
          <p:cNvPr id="96261" name="Picture 8" descr="illustratorcartoon1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40650" y="4868863"/>
            <a:ext cx="113347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0" descr="1842358193_bag_of_money_xlarge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58888" y="2205038"/>
            <a:ext cx="224631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12" descr="Bild_Blurred-House_02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2492375"/>
            <a:ext cx="374491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971550" y="1628775"/>
            <a:ext cx="741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 see the accident (</a:t>
            </a:r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事故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), 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 will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…</a:t>
            </a:r>
          </a:p>
        </p:txBody>
      </p:sp>
      <p:pic>
        <p:nvPicPr>
          <p:cNvPr id="98307" name="Picture 6" descr="illustratorcartoon1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188" y="4652963"/>
            <a:ext cx="113347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8" name="Text Box 7"/>
          <p:cNvSpPr txBox="1">
            <a:spLocks noChangeArrowheads="1"/>
          </p:cNvSpPr>
          <p:nvPr/>
        </p:nvSpPr>
        <p:spPr bwMode="auto">
          <a:xfrm>
            <a:off x="2700338" y="404813"/>
            <a:ext cx="3743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5400" b="1" dirty="0">
                <a:solidFill>
                  <a:srgbClr val="0000FF"/>
                </a:solidFill>
                <a:latin typeface="Monotype Corsiva" panose="03010101010201010101" pitchFamily="66" charset="0"/>
              </a:rPr>
              <a:t>Number 4</a:t>
            </a:r>
            <a:endParaRPr lang="en-US" altLang="zh-CN" sz="5400" b="1" dirty="0">
              <a:latin typeface="Monotype Corsiva" panose="03010101010201010101" pitchFamily="66" charset="0"/>
            </a:endParaRPr>
          </a:p>
        </p:txBody>
      </p:sp>
      <p:pic>
        <p:nvPicPr>
          <p:cNvPr id="99337" name="Picture 9" descr="not-a-lawyer-accident-cartoon-390x2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2636838"/>
            <a:ext cx="4752975" cy="26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6"/>
          <p:cNvSpPr txBox="1">
            <a:spLocks noChangeArrowheads="1"/>
          </p:cNvSpPr>
          <p:nvPr/>
        </p:nvSpPr>
        <p:spPr bwMode="auto">
          <a:xfrm>
            <a:off x="1547813" y="1341438"/>
            <a:ext cx="6227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If he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comes</a:t>
            </a: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 ,what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will </a:t>
            </a: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you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9331" name="Text Box 7"/>
          <p:cNvSpPr txBox="1">
            <a:spLocks noChangeArrowheads="1"/>
          </p:cNvSpPr>
          <p:nvPr/>
        </p:nvSpPr>
        <p:spPr bwMode="auto">
          <a:xfrm>
            <a:off x="323850" y="5445125"/>
            <a:ext cx="7272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If he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comes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, I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will give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 him some flowers.</a:t>
            </a:r>
          </a:p>
        </p:txBody>
      </p:sp>
      <p:sp>
        <p:nvSpPr>
          <p:cNvPr id="99332" name="Text Box 6"/>
          <p:cNvSpPr txBox="1">
            <a:spLocks noChangeArrowheads="1"/>
          </p:cNvSpPr>
          <p:nvPr/>
        </p:nvSpPr>
        <p:spPr bwMode="auto">
          <a:xfrm>
            <a:off x="2627313" y="404813"/>
            <a:ext cx="39608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5400" b="1">
                <a:solidFill>
                  <a:srgbClr val="0000FF"/>
                </a:solidFill>
                <a:latin typeface="Monotype Corsiva" panose="03010101010201010101" pitchFamily="66" charset="0"/>
              </a:rPr>
              <a:t>Number 5</a:t>
            </a:r>
          </a:p>
        </p:txBody>
      </p:sp>
      <p:pic>
        <p:nvPicPr>
          <p:cNvPr id="99333" name="Picture 8" descr="illustratorcartoon1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24750" y="4797425"/>
            <a:ext cx="113347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4" name="Picture 12" descr="20110113141935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2060575"/>
            <a:ext cx="3429000" cy="332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3"/>
          <p:cNvSpPr txBox="1">
            <a:spLocks noChangeArrowheads="1"/>
          </p:cNvSpPr>
          <p:nvPr/>
        </p:nvSpPr>
        <p:spPr bwMode="auto">
          <a:xfrm>
            <a:off x="323850" y="5176838"/>
            <a:ext cx="7920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If I</a:t>
            </a:r>
            <a:r>
              <a:rPr lang="en-US" altLang="zh-CN" sz="3600" b="1" dirty="0">
                <a:solidFill>
                  <a:srgbClr val="FF66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____________</a:t>
            </a:r>
            <a:r>
              <a:rPr lang="en-US" altLang="zh-CN" sz="3600" b="1" dirty="0">
                <a:latin typeface="Times New Roman" panose="02020603050405020304" pitchFamily="18" charset="0"/>
              </a:rPr>
              <a:t>, I</a:t>
            </a:r>
            <a:r>
              <a:rPr lang="en-US" altLang="zh-CN" sz="3600" b="1" dirty="0">
                <a:solidFill>
                  <a:srgbClr val="FF66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_______</a:t>
            </a:r>
            <a:r>
              <a:rPr lang="en-US" altLang="zh-CN" sz="3600" b="1" dirty="0">
                <a:latin typeface="Times New Roman" panose="02020603050405020304" pitchFamily="18" charset="0"/>
              </a:rPr>
              <a:t> an A.</a:t>
            </a:r>
            <a:endParaRPr lang="en-US" altLang="zh-CN" sz="3600" b="1" dirty="0">
              <a:solidFill>
                <a:srgbClr val="FF66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55" name="Text Box 5"/>
          <p:cNvSpPr txBox="1">
            <a:spLocks noChangeArrowheads="1"/>
          </p:cNvSpPr>
          <p:nvPr/>
        </p:nvSpPr>
        <p:spPr bwMode="auto">
          <a:xfrm>
            <a:off x="2268538" y="260350"/>
            <a:ext cx="46799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800" b="1">
                <a:solidFill>
                  <a:srgbClr val="0000FF"/>
                </a:solidFill>
                <a:latin typeface="Monotype Corsiva" panose="03010101010201010101" pitchFamily="66" charset="0"/>
              </a:rPr>
              <a:t>Number 6</a:t>
            </a:r>
          </a:p>
          <a:p>
            <a:pPr algn="ctr"/>
            <a:r>
              <a:rPr lang="zh-CN" altLang="en-US" sz="4800" b="1">
                <a:solidFill>
                  <a:srgbClr val="0000FF"/>
                </a:solidFill>
                <a:latin typeface="Monotype Corsiva" panose="03010101010201010101" pitchFamily="66" charset="0"/>
              </a:rPr>
              <a:t>看图完成句子</a:t>
            </a:r>
          </a:p>
        </p:txBody>
      </p:sp>
      <p:sp>
        <p:nvSpPr>
          <p:cNvPr id="100356" name="Text Box 7"/>
          <p:cNvSpPr txBox="1">
            <a:spLocks noChangeArrowheads="1"/>
          </p:cNvSpPr>
          <p:nvPr/>
        </p:nvSpPr>
        <p:spPr bwMode="auto">
          <a:xfrm>
            <a:off x="1187450" y="5105400"/>
            <a:ext cx="3311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study hard</a:t>
            </a:r>
          </a:p>
        </p:txBody>
      </p:sp>
      <p:sp>
        <p:nvSpPr>
          <p:cNvPr id="100357" name="Text Box 8"/>
          <p:cNvSpPr txBox="1">
            <a:spLocks noChangeArrowheads="1"/>
          </p:cNvSpPr>
          <p:nvPr/>
        </p:nvSpPr>
        <p:spPr bwMode="auto">
          <a:xfrm>
            <a:off x="4427538" y="5105400"/>
            <a:ext cx="1871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will get</a:t>
            </a:r>
          </a:p>
        </p:txBody>
      </p:sp>
      <p:pic>
        <p:nvPicPr>
          <p:cNvPr id="100358" name="Picture 9" descr="illustratorcartoon1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67600" y="4572000"/>
            <a:ext cx="113347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7" name="Picture 11" descr="study-hard-rkwzn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1828800"/>
            <a:ext cx="3240087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411413" y="476250"/>
            <a:ext cx="4032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5400" b="1">
                <a:solidFill>
                  <a:srgbClr val="0000FF"/>
                </a:solidFill>
                <a:latin typeface="Monotype Corsiva" panose="03010101010201010101" pitchFamily="66" charset="0"/>
              </a:rPr>
              <a:t>Number 7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997200"/>
            <a:ext cx="8280400" cy="647700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80008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zh-CN" b="1" dirty="0">
                <a:solidFill>
                  <a:srgbClr val="009900"/>
                </a:solidFill>
              </a:rPr>
              <a:t>give it to the teacher    use up(</a:t>
            </a:r>
            <a:r>
              <a:rPr lang="zh-CN" b="1" dirty="0">
                <a:solidFill>
                  <a:srgbClr val="009900"/>
                </a:solidFill>
              </a:rPr>
              <a:t>用完</a:t>
            </a:r>
            <a:r>
              <a:rPr lang="en-US" altLang="zh-CN" b="1" dirty="0">
                <a:solidFill>
                  <a:srgbClr val="009900"/>
                </a:solidFill>
              </a:rPr>
              <a:t>) the money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468313" y="1484313"/>
            <a:ext cx="82089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If you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find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a wallet (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钱包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) on the ground, what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you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do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01381" name="Text Box 6"/>
          <p:cNvSpPr txBox="1">
            <a:spLocks noChangeArrowheads="1"/>
          </p:cNvSpPr>
          <p:nvPr/>
        </p:nvSpPr>
        <p:spPr bwMode="auto">
          <a:xfrm>
            <a:off x="684213" y="4149725"/>
            <a:ext cx="7056437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If I ____a wallet on the ground, I _______________________.</a:t>
            </a:r>
          </a:p>
        </p:txBody>
      </p:sp>
      <p:sp>
        <p:nvSpPr>
          <p:cNvPr id="101382" name="Text Box 7"/>
          <p:cNvSpPr txBox="1">
            <a:spLocks noChangeArrowheads="1"/>
          </p:cNvSpPr>
          <p:nvPr/>
        </p:nvSpPr>
        <p:spPr bwMode="auto">
          <a:xfrm>
            <a:off x="1403350" y="4221163"/>
            <a:ext cx="1225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find</a:t>
            </a:r>
          </a:p>
        </p:txBody>
      </p:sp>
      <p:sp>
        <p:nvSpPr>
          <p:cNvPr id="101383" name="Text Box 8"/>
          <p:cNvSpPr txBox="1">
            <a:spLocks noChangeArrowheads="1"/>
          </p:cNvSpPr>
          <p:nvPr/>
        </p:nvSpPr>
        <p:spPr bwMode="auto">
          <a:xfrm>
            <a:off x="5795963" y="3146425"/>
            <a:ext cx="812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4000"/>
          </a:p>
        </p:txBody>
      </p:sp>
      <p:sp>
        <p:nvSpPr>
          <p:cNvPr id="101384" name="Text Box 9"/>
          <p:cNvSpPr txBox="1">
            <a:spLocks noChangeArrowheads="1"/>
          </p:cNvSpPr>
          <p:nvPr/>
        </p:nvSpPr>
        <p:spPr bwMode="auto">
          <a:xfrm>
            <a:off x="827088" y="4724400"/>
            <a:ext cx="5834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will give it to the teacher</a:t>
            </a:r>
          </a:p>
        </p:txBody>
      </p:sp>
      <p:pic>
        <p:nvPicPr>
          <p:cNvPr id="101385" name="Picture 10" descr="illustratorcartoon1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4797425"/>
            <a:ext cx="113347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  <p:bldP spid="101381" grpId="0"/>
      <p:bldP spid="101382" grpId="0"/>
      <p:bldP spid="10138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2362200"/>
            <a:ext cx="8713787" cy="208756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/>
              <a:t>    a. I’m going to eat and drink more.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/>
              <a:t>    b. I will be fatter.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FF0066"/>
                </a:solidFill>
              </a:rPr>
              <a:t>→ If I </a:t>
            </a:r>
            <a:r>
              <a:rPr lang="en-US" altLang="zh-CN" sz="3600" b="1" dirty="0">
                <a:solidFill>
                  <a:srgbClr val="0000FF"/>
                </a:solidFill>
              </a:rPr>
              <a:t>eat and drink</a:t>
            </a:r>
            <a:r>
              <a:rPr lang="en-US" altLang="zh-CN" sz="3600" b="1" dirty="0">
                <a:solidFill>
                  <a:srgbClr val="FF0066"/>
                </a:solidFill>
              </a:rPr>
              <a:t> more,  I </a:t>
            </a:r>
            <a:r>
              <a:rPr lang="en-US" altLang="zh-CN" sz="3600" b="1" dirty="0">
                <a:solidFill>
                  <a:srgbClr val="0000FF"/>
                </a:solidFill>
              </a:rPr>
              <a:t>will be</a:t>
            </a:r>
            <a:r>
              <a:rPr lang="en-US" altLang="zh-CN" sz="3600" b="1" dirty="0">
                <a:solidFill>
                  <a:srgbClr val="FF0066"/>
                </a:solidFill>
              </a:rPr>
              <a:t> fatter</a:t>
            </a:r>
            <a:r>
              <a:rPr lang="en-US" altLang="zh-CN" sz="3600" b="1" dirty="0" smtClean="0">
                <a:solidFill>
                  <a:srgbClr val="FF0066"/>
                </a:solidFill>
              </a:rPr>
              <a:t>. </a:t>
            </a:r>
            <a:endParaRPr lang="en-US" altLang="zh-CN" sz="3600" b="1" dirty="0">
              <a:solidFill>
                <a:srgbClr val="FF0066"/>
              </a:solidFill>
            </a:endParaRP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547813" y="692150"/>
            <a:ext cx="60483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5400" b="1">
                <a:solidFill>
                  <a:srgbClr val="0000FF"/>
                </a:solidFill>
                <a:latin typeface="Monotype Corsiva" panose="03010101010201010101" pitchFamily="66" charset="0"/>
              </a:rPr>
              <a:t>Number 8</a:t>
            </a:r>
          </a:p>
          <a:p>
            <a:pPr algn="ctr"/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用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if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合并为一句话</a:t>
            </a:r>
          </a:p>
        </p:txBody>
      </p:sp>
      <p:pic>
        <p:nvPicPr>
          <p:cNvPr id="102404" name="Picture 5" descr="illustratorcartoon1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1725" y="4724400"/>
            <a:ext cx="113347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3716338"/>
            <a:ext cx="4248150" cy="1223962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It is going to rain tomorrow.</a:t>
            </a:r>
            <a:r>
              <a:rPr lang="en-US" altLang="zh-CN" sz="3600" dirty="0">
                <a:solidFill>
                  <a:srgbClr val="0066FF"/>
                </a:solidFill>
                <a:latin typeface="Times New Roman" panose="02020603050405020304" pitchFamily="18" charset="0"/>
              </a:rPr>
              <a:t>  </a:t>
            </a:r>
          </a:p>
        </p:txBody>
      </p:sp>
      <p:pic>
        <p:nvPicPr>
          <p:cNvPr id="74755" name="Picture 4" descr="142804957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549275"/>
            <a:ext cx="3052762" cy="3052763"/>
          </a:xfrm>
          <a:noFill/>
        </p:spPr>
      </p:pic>
      <p:sp>
        <p:nvSpPr>
          <p:cNvPr id="74756" name="Rectangle 6"/>
          <p:cNvSpPr>
            <a:spLocks noChangeArrowheads="1"/>
          </p:cNvSpPr>
          <p:nvPr/>
        </p:nvSpPr>
        <p:spPr bwMode="auto">
          <a:xfrm>
            <a:off x="4581525" y="3922713"/>
            <a:ext cx="41671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I will stay at home.</a:t>
            </a:r>
            <a:r>
              <a:rPr lang="en-US" altLang="zh-CN" sz="3600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4757" name="Rectangle 7"/>
          <p:cNvSpPr>
            <a:spLocks noChangeArrowheads="1"/>
          </p:cNvSpPr>
          <p:nvPr/>
        </p:nvSpPr>
        <p:spPr bwMode="auto">
          <a:xfrm>
            <a:off x="287338" y="5589588"/>
            <a:ext cx="885666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If it _____ tomorrow, I _____ _____ at home.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4758" name="Rectangle 11"/>
          <p:cNvSpPr>
            <a:spLocks noChangeArrowheads="1"/>
          </p:cNvSpPr>
          <p:nvPr/>
        </p:nvSpPr>
        <p:spPr bwMode="auto">
          <a:xfrm>
            <a:off x="1187450" y="5518150"/>
            <a:ext cx="11525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rains</a:t>
            </a:r>
          </a:p>
        </p:txBody>
      </p:sp>
      <p:sp>
        <p:nvSpPr>
          <p:cNvPr id="74759" name="Rectangle 12"/>
          <p:cNvSpPr>
            <a:spLocks noChangeArrowheads="1"/>
          </p:cNvSpPr>
          <p:nvPr/>
        </p:nvSpPr>
        <p:spPr bwMode="auto">
          <a:xfrm>
            <a:off x="5003800" y="5518150"/>
            <a:ext cx="10810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</a:p>
        </p:txBody>
      </p:sp>
      <p:sp>
        <p:nvSpPr>
          <p:cNvPr id="74760" name="Rectangle 13"/>
          <p:cNvSpPr>
            <a:spLocks noChangeArrowheads="1"/>
          </p:cNvSpPr>
          <p:nvPr/>
        </p:nvSpPr>
        <p:spPr bwMode="auto">
          <a:xfrm>
            <a:off x="6156325" y="5518150"/>
            <a:ext cx="12239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stay</a:t>
            </a:r>
          </a:p>
        </p:txBody>
      </p:sp>
      <p:sp>
        <p:nvSpPr>
          <p:cNvPr id="265230" name="Line 14"/>
          <p:cNvSpPr>
            <a:spLocks noChangeShapeType="1"/>
          </p:cNvSpPr>
          <p:nvPr/>
        </p:nvSpPr>
        <p:spPr bwMode="auto">
          <a:xfrm>
            <a:off x="2700338" y="4654550"/>
            <a:ext cx="1223962" cy="93503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5231" name="Line 15"/>
          <p:cNvSpPr>
            <a:spLocks noChangeShapeType="1"/>
          </p:cNvSpPr>
          <p:nvPr/>
        </p:nvSpPr>
        <p:spPr bwMode="auto">
          <a:xfrm flipH="1">
            <a:off x="3924300" y="4438650"/>
            <a:ext cx="1295400" cy="115093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7476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620713"/>
            <a:ext cx="2686050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  <p:bldP spid="74756" grpId="0"/>
      <p:bldP spid="74757" grpId="0"/>
      <p:bldP spid="74758" grpId="0"/>
      <p:bldP spid="74759" grpId="0"/>
      <p:bldP spid="74760" grpId="0"/>
      <p:bldP spid="265230" grpId="0" animBg="1"/>
      <p:bldP spid="2652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47700" y="4868863"/>
            <a:ext cx="8245475" cy="1655762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If it ____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sunny tomorrow, they _____ ______ a trip.</a:t>
            </a:r>
            <a:endParaRPr lang="en-US" altLang="zh-CN" sz="3600" dirty="0">
              <a:latin typeface="Times New Roman" panose="02020603050405020304" pitchFamily="18" charset="0"/>
            </a:endParaRPr>
          </a:p>
        </p:txBody>
      </p:sp>
      <p:pic>
        <p:nvPicPr>
          <p:cNvPr id="266245" name="Picture 5" descr="1441520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403225"/>
            <a:ext cx="27368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Rectangle 6"/>
          <p:cNvSpPr>
            <a:spLocks noChangeArrowheads="1"/>
          </p:cNvSpPr>
          <p:nvPr/>
        </p:nvSpPr>
        <p:spPr bwMode="auto">
          <a:xfrm>
            <a:off x="611188" y="3211513"/>
            <a:ext cx="3602037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It will be sunny tomorrow.</a:t>
            </a:r>
          </a:p>
        </p:txBody>
      </p:sp>
      <p:sp>
        <p:nvSpPr>
          <p:cNvPr id="75781" name="Rectangle 7"/>
          <p:cNvSpPr>
            <a:spLocks noChangeArrowheads="1"/>
          </p:cNvSpPr>
          <p:nvPr/>
        </p:nvSpPr>
        <p:spPr bwMode="auto">
          <a:xfrm>
            <a:off x="4500563" y="3284538"/>
            <a:ext cx="4392612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They will have a trip  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tomorrow.</a:t>
            </a:r>
          </a:p>
        </p:txBody>
      </p:sp>
      <p:sp>
        <p:nvSpPr>
          <p:cNvPr id="75782" name="Rectangle 10"/>
          <p:cNvSpPr>
            <a:spLocks noChangeArrowheads="1"/>
          </p:cNvSpPr>
          <p:nvPr/>
        </p:nvSpPr>
        <p:spPr bwMode="auto">
          <a:xfrm>
            <a:off x="1547813" y="5013325"/>
            <a:ext cx="8651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75783" name="Rectangle 11"/>
          <p:cNvSpPr>
            <a:spLocks noChangeArrowheads="1"/>
          </p:cNvSpPr>
          <p:nvPr/>
        </p:nvSpPr>
        <p:spPr bwMode="auto">
          <a:xfrm>
            <a:off x="7019925" y="5013325"/>
            <a:ext cx="10080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</a:p>
        </p:txBody>
      </p:sp>
      <p:sp>
        <p:nvSpPr>
          <p:cNvPr id="75784" name="Rectangle 12"/>
          <p:cNvSpPr>
            <a:spLocks noChangeArrowheads="1"/>
          </p:cNvSpPr>
          <p:nvPr/>
        </p:nvSpPr>
        <p:spPr bwMode="auto">
          <a:xfrm>
            <a:off x="828675" y="5661025"/>
            <a:ext cx="10795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266253" name="Line 13"/>
          <p:cNvSpPr>
            <a:spLocks noChangeShapeType="1"/>
          </p:cNvSpPr>
          <p:nvPr/>
        </p:nvSpPr>
        <p:spPr bwMode="auto">
          <a:xfrm>
            <a:off x="2555875" y="4292600"/>
            <a:ext cx="1152525" cy="8636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6254" name="Line 14"/>
          <p:cNvSpPr>
            <a:spLocks noChangeShapeType="1"/>
          </p:cNvSpPr>
          <p:nvPr/>
        </p:nvSpPr>
        <p:spPr bwMode="auto">
          <a:xfrm flipH="1">
            <a:off x="3708400" y="4292600"/>
            <a:ext cx="792163" cy="7921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75787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549275"/>
            <a:ext cx="2447925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/>
      <p:bldP spid="75780" grpId="0"/>
      <p:bldP spid="75781" grpId="0"/>
      <p:bldP spid="75782" grpId="0"/>
      <p:bldP spid="75783" grpId="0"/>
      <p:bldP spid="75784" grpId="0"/>
      <p:bldP spid="266253" grpId="0" animBg="1"/>
      <p:bldP spid="2662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576263" y="3573463"/>
            <a:ext cx="3563937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He won’t study hard.</a:t>
            </a:r>
          </a:p>
        </p:txBody>
      </p:sp>
      <p:sp>
        <p:nvSpPr>
          <p:cNvPr id="76803" name="Text Box 6"/>
          <p:cNvSpPr txBox="1">
            <a:spLocks noChangeArrowheads="1"/>
          </p:cNvSpPr>
          <p:nvPr/>
        </p:nvSpPr>
        <p:spPr bwMode="auto">
          <a:xfrm>
            <a:off x="4932363" y="3716338"/>
            <a:ext cx="374332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He will fail in the exam.</a:t>
            </a:r>
          </a:p>
        </p:txBody>
      </p:sp>
      <p:sp>
        <p:nvSpPr>
          <p:cNvPr id="76804" name="Text Box 8"/>
          <p:cNvSpPr txBox="1">
            <a:spLocks noChangeArrowheads="1"/>
          </p:cNvSpPr>
          <p:nvPr/>
        </p:nvSpPr>
        <p:spPr bwMode="auto">
          <a:xfrm>
            <a:off x="539750" y="5229225"/>
            <a:ext cx="756126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“If he _______ study hard. He ____ _____ in the exam.”</a:t>
            </a:r>
          </a:p>
        </p:txBody>
      </p:sp>
      <p:sp>
        <p:nvSpPr>
          <p:cNvPr id="76805" name="Rectangle 10"/>
          <p:cNvSpPr>
            <a:spLocks noChangeArrowheads="1"/>
          </p:cNvSpPr>
          <p:nvPr/>
        </p:nvSpPr>
        <p:spPr bwMode="auto">
          <a:xfrm>
            <a:off x="1906588" y="5372100"/>
            <a:ext cx="15128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doesn’t</a:t>
            </a:r>
          </a:p>
        </p:txBody>
      </p:sp>
      <p:sp>
        <p:nvSpPr>
          <p:cNvPr id="76806" name="Rectangle 11"/>
          <p:cNvSpPr>
            <a:spLocks noChangeArrowheads="1"/>
          </p:cNvSpPr>
          <p:nvPr/>
        </p:nvSpPr>
        <p:spPr bwMode="auto">
          <a:xfrm>
            <a:off x="6659563" y="5372100"/>
            <a:ext cx="8651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</a:p>
        </p:txBody>
      </p:sp>
      <p:sp>
        <p:nvSpPr>
          <p:cNvPr id="76807" name="Rectangle 12"/>
          <p:cNvSpPr>
            <a:spLocks noChangeArrowheads="1"/>
          </p:cNvSpPr>
          <p:nvPr/>
        </p:nvSpPr>
        <p:spPr bwMode="auto">
          <a:xfrm>
            <a:off x="684213" y="6021388"/>
            <a:ext cx="9350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fail</a:t>
            </a:r>
          </a:p>
        </p:txBody>
      </p:sp>
      <p:sp>
        <p:nvSpPr>
          <p:cNvPr id="268304" name="Line 16"/>
          <p:cNvSpPr>
            <a:spLocks noChangeShapeType="1"/>
          </p:cNvSpPr>
          <p:nvPr/>
        </p:nvSpPr>
        <p:spPr bwMode="auto">
          <a:xfrm>
            <a:off x="2771775" y="4508500"/>
            <a:ext cx="1079500" cy="7921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8305" name="Line 17"/>
          <p:cNvSpPr>
            <a:spLocks noChangeShapeType="1"/>
          </p:cNvSpPr>
          <p:nvPr/>
        </p:nvSpPr>
        <p:spPr bwMode="auto">
          <a:xfrm flipH="1">
            <a:off x="3851275" y="4437063"/>
            <a:ext cx="1008063" cy="8636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76810" name="Picture 10" descr="不及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476250"/>
            <a:ext cx="3025775" cy="302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0" name="Picture 6" descr="1455061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76250"/>
            <a:ext cx="3240087" cy="290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4" grpId="0"/>
      <p:bldP spid="76805" grpId="0"/>
      <p:bldP spid="76806" grpId="0"/>
      <p:bldP spid="76807" grpId="0"/>
      <p:bldP spid="268304" grpId="0" animBg="1"/>
      <p:bldP spid="2683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5"/>
          <p:cNvSpPr txBox="1">
            <a:spLocks noChangeArrowheads="1"/>
          </p:cNvSpPr>
          <p:nvPr/>
        </p:nvSpPr>
        <p:spPr bwMode="auto">
          <a:xfrm>
            <a:off x="1692275" y="115888"/>
            <a:ext cx="6948488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 sz="3600" b="1" dirty="0">
                <a:solidFill>
                  <a:srgbClr val="FF00FF"/>
                </a:solidFill>
              </a:rPr>
              <a:t>Match the statements with the pictures [a-d]. </a:t>
            </a:r>
          </a:p>
        </p:txBody>
      </p:sp>
      <p:sp>
        <p:nvSpPr>
          <p:cNvPr id="77827" name="Oval 2"/>
          <p:cNvSpPr>
            <a:spLocks noChangeArrowheads="1"/>
          </p:cNvSpPr>
          <p:nvPr/>
        </p:nvSpPr>
        <p:spPr bwMode="auto">
          <a:xfrm>
            <a:off x="684213" y="333375"/>
            <a:ext cx="863600" cy="9350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4000" b="1">
                <a:latin typeface="Times New Roman" panose="02020603050405020304" pitchFamily="18" charset="0"/>
              </a:rPr>
              <a:t>1a</a:t>
            </a:r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395288" y="1412875"/>
            <a:ext cx="8604250" cy="53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08455" indent="-1608455"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___ </a:t>
            </a:r>
            <a:r>
              <a:rPr lang="en-US" altLang="zh-CN" sz="3200" b="1" dirty="0">
                <a:latin typeface="Times New Roman" panose="02020603050405020304" pitchFamily="18" charset="0"/>
              </a:rPr>
              <a:t>I think I’ll wear jeans to the party.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marL="1608455" indent="-1608455"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</a:t>
            </a:r>
            <a:r>
              <a:rPr lang="zh-CN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 </a:t>
            </a:r>
            <a:r>
              <a:rPr lang="en-US" altLang="zh-CN" sz="3200" b="1" dirty="0">
                <a:latin typeface="Times New Roman" panose="02020603050405020304" pitchFamily="18" charset="0"/>
              </a:rPr>
              <a:t>I think I’ll stay at home. </a:t>
            </a:r>
            <a:endParaRPr lang="zh-CN" altLang="zh-CN" sz="3600" b="1" dirty="0">
              <a:latin typeface="Times New Roman" panose="02020603050405020304" pitchFamily="18" charset="0"/>
            </a:endParaRPr>
          </a:p>
          <a:p>
            <a:pPr marL="1608455" indent="-1608455"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___ I think I’ll take the bus to the party</a:t>
            </a:r>
            <a:r>
              <a:rPr lang="zh-CN" altLang="zh-CN" sz="3600" b="1" dirty="0">
                <a:latin typeface="Times New Roman" panose="02020603050405020304" pitchFamily="18" charset="0"/>
              </a:rPr>
              <a:t>.</a:t>
            </a:r>
          </a:p>
          <a:p>
            <a:pPr marL="1608455" indent="-1608455"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___ </a:t>
            </a:r>
            <a:r>
              <a:rPr lang="en-US" altLang="zh-CN" sz="3200" b="1" dirty="0">
                <a:latin typeface="Times New Roman" panose="02020603050405020304" pitchFamily="18" charset="0"/>
              </a:rPr>
              <a:t>I think I’ll go </a:t>
            </a:r>
          </a:p>
          <a:p>
            <a:pPr marL="1608455" indent="-1608455"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to the party </a:t>
            </a:r>
          </a:p>
          <a:p>
            <a:pPr marL="1608455" indent="-1608455"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with Karen </a:t>
            </a:r>
          </a:p>
          <a:p>
            <a:pPr marL="1608455" indent="-1608455"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and Anna. </a:t>
            </a:r>
            <a:endParaRPr lang="zh-CN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77829" name="Oval 8"/>
          <p:cNvSpPr>
            <a:spLocks noChangeArrowheads="1"/>
          </p:cNvSpPr>
          <p:nvPr/>
        </p:nvSpPr>
        <p:spPr bwMode="auto">
          <a:xfrm>
            <a:off x="971550" y="3644900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</a:rPr>
              <a:t>a</a:t>
            </a:r>
            <a:endParaRPr lang="zh-CN" altLang="zh-CN" sz="3600" b="1">
              <a:solidFill>
                <a:srgbClr val="FF0000"/>
              </a:solidFill>
            </a:endParaRPr>
          </a:p>
        </p:txBody>
      </p:sp>
      <p:sp>
        <p:nvSpPr>
          <p:cNvPr id="77830" name="Oval 9"/>
          <p:cNvSpPr>
            <a:spLocks noChangeArrowheads="1"/>
          </p:cNvSpPr>
          <p:nvPr/>
        </p:nvSpPr>
        <p:spPr bwMode="auto">
          <a:xfrm>
            <a:off x="971550" y="1484313"/>
            <a:ext cx="649288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</a:rPr>
              <a:t>c</a:t>
            </a:r>
            <a:endParaRPr lang="zh-CN" altLang="zh-CN" sz="3600" b="1">
              <a:solidFill>
                <a:srgbClr val="FF0000"/>
              </a:solidFill>
            </a:endParaRPr>
          </a:p>
        </p:txBody>
      </p:sp>
      <p:sp>
        <p:nvSpPr>
          <p:cNvPr id="77831" name="Oval 11"/>
          <p:cNvSpPr>
            <a:spLocks noChangeArrowheads="1"/>
          </p:cNvSpPr>
          <p:nvPr/>
        </p:nvSpPr>
        <p:spPr bwMode="auto">
          <a:xfrm>
            <a:off x="971550" y="29241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</a:rPr>
              <a:t>b</a:t>
            </a:r>
            <a:endParaRPr lang="zh-CN" altLang="zh-CN" sz="3600" b="1">
              <a:solidFill>
                <a:srgbClr val="FF0000"/>
              </a:solidFill>
            </a:endParaRPr>
          </a:p>
        </p:txBody>
      </p:sp>
      <p:sp>
        <p:nvSpPr>
          <p:cNvPr id="77832" name="Oval 12"/>
          <p:cNvSpPr>
            <a:spLocks noChangeArrowheads="1"/>
          </p:cNvSpPr>
          <p:nvPr/>
        </p:nvSpPr>
        <p:spPr bwMode="auto">
          <a:xfrm>
            <a:off x="971550" y="2205038"/>
            <a:ext cx="617538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</a:rPr>
              <a:t>d</a:t>
            </a:r>
            <a:endParaRPr lang="zh-CN" altLang="zh-CN" sz="3600" b="1">
              <a:solidFill>
                <a:srgbClr val="FF0000"/>
              </a:solidFill>
            </a:endParaRPr>
          </a:p>
        </p:txBody>
      </p:sp>
      <p:pic>
        <p:nvPicPr>
          <p:cNvPr id="77833" name="Picture 9" descr="CIMG5563"/>
          <p:cNvPicPr>
            <a:picLocks noChangeAspect="1" noChangeArrowheads="1"/>
          </p:cNvPicPr>
          <p:nvPr/>
        </p:nvPicPr>
        <p:blipFill>
          <a:blip r:embed="rId2">
            <a:lum bright="-12000" contrast="18000"/>
          </a:blip>
          <a:srcRect/>
          <a:stretch>
            <a:fillRect/>
          </a:stretch>
        </p:blipFill>
        <p:spPr bwMode="auto">
          <a:xfrm>
            <a:off x="4319588" y="3644900"/>
            <a:ext cx="4824412" cy="320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900113" y="339725"/>
            <a:ext cx="806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Listen and complete the responses in 1a.</a:t>
            </a:r>
          </a:p>
        </p:txBody>
      </p:sp>
      <p:sp>
        <p:nvSpPr>
          <p:cNvPr id="78851" name="Oval 5"/>
          <p:cNvSpPr>
            <a:spLocks noChangeArrowheads="1"/>
          </p:cNvSpPr>
          <p:nvPr/>
        </p:nvSpPr>
        <p:spPr bwMode="auto">
          <a:xfrm>
            <a:off x="260350" y="339725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1b</a:t>
            </a:r>
          </a:p>
        </p:txBody>
      </p:sp>
      <p:graphicFrame>
        <p:nvGraphicFramePr>
          <p:cNvPr id="80902" name="Group 6"/>
          <p:cNvGraphicFramePr>
            <a:graphicFrameLocks noGrp="1"/>
          </p:cNvGraphicFramePr>
          <p:nvPr/>
        </p:nvGraphicFramePr>
        <p:xfrm>
          <a:off x="431800" y="1143000"/>
          <a:ext cx="8280400" cy="4782503"/>
        </p:xfrm>
        <a:graphic>
          <a:graphicData uri="http://schemas.openxmlformats.org/drawingml/2006/table">
            <a:tbl>
              <a:tblPr/>
              <a:tblGrid>
                <a:gridCol w="414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Statements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Responses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 ____ I think I’ll go to the party with Karen and Anna.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If you do, you’ll _______________.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 ____ I think I’ll wear jeans to the party.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If you do, the teachers won’t _____________.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 ____ I think I’ll take the bus to the party.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If you do, you’ll ________________.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 ____ I think I’ll stay at home.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If you do, you’ll ___________________.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8873" name="Rectangle 27"/>
          <p:cNvSpPr>
            <a:spLocks noChangeArrowheads="1"/>
          </p:cNvSpPr>
          <p:nvPr/>
        </p:nvSpPr>
        <p:spPr bwMode="auto">
          <a:xfrm>
            <a:off x="4706938" y="2057399"/>
            <a:ext cx="2808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let you in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74" name="Rectangle 28"/>
          <p:cNvSpPr>
            <a:spLocks noChangeArrowheads="1"/>
          </p:cNvSpPr>
          <p:nvPr/>
        </p:nvSpPr>
        <p:spPr bwMode="auto">
          <a:xfrm>
            <a:off x="5663406" y="3429000"/>
            <a:ext cx="2808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sorry</a:t>
            </a:r>
          </a:p>
        </p:txBody>
      </p:sp>
      <p:sp>
        <p:nvSpPr>
          <p:cNvPr id="78875" name="Rectangle 29"/>
          <p:cNvSpPr>
            <a:spLocks noChangeArrowheads="1"/>
          </p:cNvSpPr>
          <p:nvPr/>
        </p:nvSpPr>
        <p:spPr bwMode="auto">
          <a:xfrm>
            <a:off x="4716463" y="4297362"/>
            <a:ext cx="2808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late</a:t>
            </a:r>
          </a:p>
        </p:txBody>
      </p:sp>
      <p:sp>
        <p:nvSpPr>
          <p:cNvPr id="78876" name="Rectangle 30"/>
          <p:cNvSpPr>
            <a:spLocks noChangeArrowheads="1"/>
          </p:cNvSpPr>
          <p:nvPr/>
        </p:nvSpPr>
        <p:spPr bwMode="auto">
          <a:xfrm>
            <a:off x="4706938" y="5287962"/>
            <a:ext cx="3600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 great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3" grpId="0"/>
      <p:bldP spid="78874" grpId="0"/>
      <p:bldP spid="78875" grpId="0"/>
      <p:bldP spid="788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6"/>
          <p:cNvSpPr txBox="1">
            <a:spLocks noChangeArrowheads="1"/>
          </p:cNvSpPr>
          <p:nvPr/>
        </p:nvSpPr>
        <p:spPr bwMode="auto">
          <a:xfrm>
            <a:off x="900113" y="2713038"/>
            <a:ext cx="727233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A: Are you going to the party tomorrow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 night?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B: Yes, I am.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A: Who will you go with?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B: I think I’ll go with Karen and Anna.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A: If you do, you’ll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 a great time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9875" name="WordArt 7"/>
          <p:cNvSpPr>
            <a:spLocks noChangeArrowheads="1" noChangeShapeType="1" noTextEdit="1"/>
          </p:cNvSpPr>
          <p:nvPr/>
        </p:nvSpPr>
        <p:spPr bwMode="auto">
          <a:xfrm>
            <a:off x="2843213" y="646113"/>
            <a:ext cx="3743325" cy="5540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PAIRWORK</a:t>
            </a:r>
            <a:endParaRPr lang="zh-CN" altLang="en-US" sz="3600" b="1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9876" name="Text Box 6"/>
          <p:cNvSpPr txBox="1">
            <a:spLocks noChangeArrowheads="1"/>
          </p:cNvSpPr>
          <p:nvPr/>
        </p:nvSpPr>
        <p:spPr bwMode="auto">
          <a:xfrm>
            <a:off x="914400" y="1557338"/>
            <a:ext cx="66833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88900">
                <a:solidFill>
                  <a:srgbClr val="80008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Look at the pictures above and make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conversations.</a:t>
            </a:r>
          </a:p>
        </p:txBody>
      </p:sp>
      <p:sp>
        <p:nvSpPr>
          <p:cNvPr id="79877" name="Oval 7"/>
          <p:cNvSpPr>
            <a:spLocks noChangeArrowheads="1"/>
          </p:cNvSpPr>
          <p:nvPr/>
        </p:nvSpPr>
        <p:spPr bwMode="auto">
          <a:xfrm>
            <a:off x="1331913" y="6207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755650" y="836613"/>
            <a:ext cx="7561263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have a great time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意为“玩得愉快”</a:t>
            </a:r>
            <a:r>
              <a:rPr lang="zh-CN" altLang="en-US" sz="3200" b="1" dirty="0">
                <a:latin typeface="Times New Roman" panose="02020603050405020304" pitchFamily="18" charset="0"/>
              </a:rPr>
              <a:t>，相当于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enjoy oneself, have fun, have a good / wonderful / nice time</a:t>
            </a:r>
            <a:r>
              <a:rPr lang="zh-CN" altLang="en-US" sz="3200" b="1" dirty="0">
                <a:latin typeface="Times New Roman" panose="02020603050405020304" pitchFamily="18" charset="0"/>
              </a:rPr>
              <a:t>。如：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They had a great time in the zoo.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他们在动物园玩得很愉快。</a:t>
            </a:r>
          </a:p>
        </p:txBody>
      </p:sp>
      <p:sp>
        <p:nvSpPr>
          <p:cNvPr id="80899" name="Text Box 6"/>
          <p:cNvSpPr txBox="1">
            <a:spLocks noChangeArrowheads="1"/>
          </p:cNvSpPr>
          <p:nvPr/>
        </p:nvSpPr>
        <p:spPr bwMode="auto">
          <a:xfrm>
            <a:off x="539750" y="3798888"/>
            <a:ext cx="83518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完成句子，每空一词。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他们假期玩得很开心。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They ______ ______ ______ ______ during the vacation.</a:t>
            </a:r>
          </a:p>
        </p:txBody>
      </p:sp>
      <p:sp>
        <p:nvSpPr>
          <p:cNvPr id="80900" name="Text Box 7"/>
          <p:cNvSpPr txBox="1">
            <a:spLocks noChangeArrowheads="1"/>
          </p:cNvSpPr>
          <p:nvPr/>
        </p:nvSpPr>
        <p:spPr bwMode="auto">
          <a:xfrm>
            <a:off x="2051050" y="4941888"/>
            <a:ext cx="612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had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         great    time</a:t>
            </a:r>
          </a:p>
        </p:txBody>
      </p:sp>
      <p:pic>
        <p:nvPicPr>
          <p:cNvPr id="80901" name="Picture 9" descr="cartoons1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3141663"/>
            <a:ext cx="2663825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1051</Words>
  <Application>Microsoft Office PowerPoint</Application>
  <PresentationFormat>全屏显示(4:3)</PresentationFormat>
  <Paragraphs>181</Paragraphs>
  <Slides>26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Arial Unicode MS</vt:lpstr>
      <vt:lpstr>宋体</vt:lpstr>
      <vt:lpstr>微软雅黑</vt:lpstr>
      <vt:lpstr>Arial</vt:lpstr>
      <vt:lpstr>Comic Sans MS</vt:lpstr>
      <vt:lpstr>Monotype Corsiva</vt:lpstr>
      <vt:lpstr>Times New Roman</vt:lpstr>
      <vt:lpstr>Wingdings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New words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022729601E744EAD83A67AC26AF3F9A9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