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260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1</a:t>
            </a:r>
            <a:r>
              <a:rPr lang="en-US" altLang="zh-CN" i="1" dirty="0" smtClean="0"/>
              <a:t>.</a:t>
            </a:r>
            <a:r>
              <a:rPr lang="en-US" altLang="zh-CN" dirty="0" smtClean="0"/>
              <a:t>2</a:t>
            </a:r>
            <a:r>
              <a:rPr lang="zh-CN" altLang="zh-CN" i="1" dirty="0" smtClean="0"/>
              <a:t>　</a:t>
            </a:r>
            <a:r>
              <a:rPr lang="en-US" altLang="zh-CN" dirty="0" smtClean="0"/>
              <a:t>30°,45°,60°</a:t>
            </a:r>
            <a:r>
              <a:rPr lang="zh-CN" altLang="zh-CN" dirty="0" smtClean="0"/>
              <a:t>角的三角函数值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__17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5.emf"/><Relationship Id="rId4" Type="http://schemas.openxmlformats.org/officeDocument/2006/relationships/package" Target="../embeddings/Microsoft_Word___18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9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Microsoft_Word___.docx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__1.docx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4.docx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3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__5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8.docx"/><Relationship Id="rId3" Type="http://schemas.openxmlformats.org/officeDocument/2006/relationships/package" Target="../embeddings/Microsoft_Word___6.docx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7.docx"/><Relationship Id="rId11" Type="http://schemas.openxmlformats.org/officeDocument/2006/relationships/image" Target="../media/image13.emf"/><Relationship Id="rId5" Type="http://schemas.openxmlformats.org/officeDocument/2006/relationships/image" Target="../media/image14.jpeg"/><Relationship Id="rId10" Type="http://schemas.openxmlformats.org/officeDocument/2006/relationships/package" Target="../embeddings/Microsoft_Word___9.docx"/><Relationship Id="rId4" Type="http://schemas.openxmlformats.org/officeDocument/2006/relationships/image" Target="../media/image10.emf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package" Target="../embeddings/Microsoft_Word___10.docx"/><Relationship Id="rId7" Type="http://schemas.openxmlformats.org/officeDocument/2006/relationships/package" Target="../embeddings/Microsoft_Word___1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emf"/><Relationship Id="rId5" Type="http://schemas.openxmlformats.org/officeDocument/2006/relationships/package" Target="../embeddings/Microsoft_Word___11.docx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package" Target="../embeddings/Microsoft_Word___13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5" Type="http://schemas.openxmlformats.org/officeDocument/2006/relationships/package" Target="../embeddings/Microsoft_Word___15.docx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6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jpeg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30</a:t>
            </a:r>
            <a:r>
              <a:rPr lang="en-US" altLang="zh-CN" dirty="0"/>
              <a:t>°,45°,60°</a:t>
            </a:r>
            <a:r>
              <a:rPr lang="zh-CN" altLang="zh-CN" dirty="0"/>
              <a:t>角的三角函数值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04360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atin typeface="+mn-ea"/>
              </a:rPr>
              <a:t>第一章  直角三角形的边角关系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264625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71515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6" name="18ZKXSJ17.EPS" descr="id:214749319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857557" y="1141376"/>
            <a:ext cx="2360829" cy="992139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80343" y="2185577"/>
          <a:ext cx="6620074" cy="2223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文档" r:id="rId4" imgW="3839210" imgH="1290955" progId="Word.Document.12">
                  <p:embed/>
                </p:oleObj>
              </mc:Choice>
              <mc:Fallback>
                <p:oleObj name="文档" r:id="rId4" imgW="3839210" imgH="1290955" progId="Word.Document.12">
                  <p:embed/>
                  <p:pic>
                    <p:nvPicPr>
                      <p:cNvPr id="0" name="图片 819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0343" y="2185577"/>
                        <a:ext cx="6620074" cy="2223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00570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将一副直角三角板按如图的方式摆放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8ZKXSJ18.EPS" descr="id:2147493205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881370" y="1070432"/>
            <a:ext cx="2218775" cy="1764035"/>
          </a:xfrm>
          <a:prstGeom prst="rect">
            <a:avLst/>
          </a:prstGeom>
        </p:spPr>
      </p:pic>
      <p:sp>
        <p:nvSpPr>
          <p:cNvPr id="5" name="矩形 4"/>
          <p:cNvSpPr>
            <a:spLocks noChangeAspect="1"/>
          </p:cNvSpPr>
          <p:nvPr/>
        </p:nvSpPr>
        <p:spPr>
          <a:xfrm>
            <a:off x="293633" y="2835471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CD=BD=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1800" dirty="0" err="1">
                <a:solidFill>
                  <a:srgbClr val="FF00FF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CDE=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93633" y="3824997"/>
          <a:ext cx="6620074" cy="1145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文档" r:id="rId4" imgW="3839210" imgH="666115" progId="Word.Document.12">
                  <p:embed/>
                </p:oleObj>
              </mc:Choice>
              <mc:Fallback>
                <p:oleObj name="文档" r:id="rId4" imgW="3839210" imgH="666115" progId="Word.Document.12">
                  <p:embed/>
                  <p:pic>
                    <p:nvPicPr>
                      <p:cNvPr id="0" name="图片 92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633" y="3824997"/>
                        <a:ext cx="6620074" cy="11450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38410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宜宾中考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规定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:sin(-x)=-sin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(-x)=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x,sin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)=sin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x·cos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y+cos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x·sin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据此判断下列等式成立的是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②③④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写出所有正确的序号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40929" y="2040670"/>
          <a:ext cx="6620074" cy="847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文档" r:id="rId3" imgW="3839210" imgH="492125" progId="Word.Document.12">
                  <p:embed/>
                </p:oleObj>
              </mc:Choice>
              <mc:Fallback>
                <p:oleObj name="文档" r:id="rId3" imgW="3839210" imgH="492125" progId="Word.Document.12">
                  <p:embed/>
                  <p:pic>
                    <p:nvPicPr>
                      <p:cNvPr id="0" name="图片 1024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929" y="2040670"/>
                        <a:ext cx="6620074" cy="847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269985" y="2914962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2sin 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y-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·sin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60324" y="1741348"/>
            <a:ext cx="1063859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3159292" y="1987199"/>
            <a:ext cx="106187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4381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°,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°,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角的三角函数值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天津中考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)2sin 60°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的值等于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64578" y="1961841"/>
          <a:ext cx="6620074" cy="605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文档" r:id="rId3" imgW="3839210" imgH="351790" progId="Word.Document.12">
                  <p:embed/>
                </p:oleObj>
              </mc:Choice>
              <mc:Fallback>
                <p:oleObj name="文档" r:id="rId3" imgW="3839210" imgH="351790" progId="Word.Document.12">
                  <p:embed/>
                  <p:pic>
                    <p:nvPicPr>
                      <p:cNvPr id="0" name="图片 103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578" y="1961841"/>
                        <a:ext cx="6620074" cy="605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2608192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习题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题变式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计算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:2cos 30°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60°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30°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45°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4262011" y="2591307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文档" r:id="rId5" imgW="3839210" imgH="311150" progId="Word.Document.12">
                  <p:embed/>
                </p:oleObj>
              </mc:Choice>
              <mc:Fallback>
                <p:oleObj name="文档" r:id="rId5" imgW="3839210" imgH="311150" progId="Word.Document.12">
                  <p:embed/>
                  <p:pic>
                    <p:nvPicPr>
                      <p:cNvPr id="0" name="图片 103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2011" y="2591307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64578" y="3023974"/>
          <a:ext cx="6620074" cy="443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文档" r:id="rId7" imgW="3839210" imgH="259080" progId="Word.Document.12">
                  <p:embed/>
                </p:oleObj>
              </mc:Choice>
              <mc:Fallback>
                <p:oleObj name="文档" r:id="rId7" imgW="3839210" imgH="259080" progId="Word.Document.12">
                  <p:embed/>
                  <p:pic>
                    <p:nvPicPr>
                      <p:cNvPr id="0" name="图片 103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4578" y="3023974"/>
                        <a:ext cx="6620074" cy="443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3674613" y="159494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>
                <a:spLocks noChangeAspect="1"/>
              </p:cNvSpPr>
              <p:nvPr/>
            </p:nvSpPr>
            <p:spPr>
              <a:xfrm>
                <a:off x="285750" y="1097385"/>
                <a:ext cx="8572500" cy="2759794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zh-CN" altLang="zh-CN" sz="18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知识点</a:t>
                </a:r>
                <a:r>
                  <a:rPr lang="en-US" altLang="zh-CN" sz="18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zh-CN" sz="1800" i="1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zh-CN" altLang="zh-CN" sz="1800" dirty="0">
                    <a:solidFill>
                      <a:srgbClr val="FF00FF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根据三角函数值求特殊角的度数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" panose="02010609060101010101" pitchFamily="49" charset="-122"/>
                    <a:cs typeface="Times New Roman" panose="02020603050405020304" pitchFamily="18" charset="0"/>
                  </a:rPr>
                  <a:t>怀化中考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i Baiti" panose="03000500000000000000" pitchFamily="66" charset="0"/>
                    <a:cs typeface="Times New Roman" panose="02020603050405020304" pitchFamily="18" charset="0"/>
                  </a:rPr>
                  <a:t>α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为锐角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 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i Baiti" panose="03000500000000000000" pitchFamily="66" charset="0"/>
                    <a:cs typeface="Times New Roman" panose="02020603050405020304" pitchFamily="18" charset="0"/>
                  </a:rPr>
                  <a:t>α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i Baiti" panose="03000500000000000000" pitchFamily="66" charset="0"/>
                    <a:cs typeface="Times New Roman" panose="02020603050405020304" pitchFamily="18" charset="0"/>
                  </a:rPr>
                  <a:t>α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altLang="zh-CN" sz="18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  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A.30°	B.45°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C.60°	D.90°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zh-CN" altLang="zh-CN" sz="1800" dirty="0">
                    <a:solidFill>
                      <a:srgbClr val="000000"/>
                    </a:solidFill>
                    <a:latin typeface="Arial" panose="020B0604020202020204" pitchFamily="34" charset="0"/>
                    <a:ea typeface="黑体" panose="02010609060101010101" pitchFamily="2" charset="-122"/>
                    <a:cs typeface="Times New Roman" panose="02020603050405020304" pitchFamily="18" charset="0"/>
                  </a:rPr>
                  <a:t>【变式拓展】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i Baiti" panose="03000500000000000000" pitchFamily="66" charset="0"/>
                    <a:cs typeface="Times New Roman" panose="02020603050405020304" pitchFamily="18" charset="0"/>
                  </a:rPr>
                  <a:t>α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为锐角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且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tan(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i Baiti" panose="03000500000000000000" pitchFamily="66" charset="0"/>
                    <a:cs typeface="Times New Roman" panose="02020603050405020304" pitchFamily="18" charset="0"/>
                  </a:rPr>
                  <a:t>α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10°)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zh-CN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18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i Baiti" panose="03000500000000000000" pitchFamily="66" charset="0"/>
                    <a:cs typeface="Times New Roman" panose="02020603050405020304" pitchFamily="18" charset="0"/>
                  </a:rPr>
                  <a:t>α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CN" altLang="zh-CN" sz="1800" i="1" u="sng" dirty="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1800" u="sng" dirty="0">
                    <a:solidFill>
                      <a:srgbClr val="FF00FF"/>
                    </a:solidFill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70°</a:t>
                </a:r>
                <a:r>
                  <a:rPr lang="zh-CN" altLang="zh-CN" sz="1800" i="1" u="sng" dirty="0">
                    <a:solidFill>
                      <a:srgbClr val="000000"/>
                    </a:solidFill>
                    <a:uFill>
                      <a:solidFill>
                        <a:srgbClr val="000000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　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 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中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cs typeface="宋体" panose="02010600030101010101" pitchFamily="2" charset="-122"/>
                  </a:rPr>
                  <a:t>∠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都是锐角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,|sin 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A-       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zh-CN" sz="18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Cambria Math" panose="02040503050406030204" pitchFamily="18" charset="0"/>
                    <a:cs typeface="Cambria Math" panose="02040503050406030204" pitchFamily="18" charset="0"/>
                  </a:rPr>
                  <a:t>△</a:t>
                </a:r>
                <a:r>
                  <a:rPr lang="en-US" altLang="zh-CN" sz="1800" i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的形状是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NEU-BZ-S9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dirty="0">
                    <a:solidFill>
                      <a:srgbClr val="FF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  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直角三角形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B.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钝角三角形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tabLst>
                    <a:tab pos="890905" algn="l"/>
                    <a:tab pos="1622425" algn="l"/>
                    <a:tab pos="2356485" algn="l"/>
                    <a:tab pos="3142615" algn="l"/>
                  </a:tabLst>
                </a:pP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锐角三角形</a:t>
                </a:r>
                <a:r>
                  <a:rPr lang="en-US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D.</a:t>
                </a:r>
                <a:r>
                  <a:rPr lang="zh-CN" altLang="zh-CN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不能确定</a:t>
                </a:r>
                <a:endParaRPr lang="zh-CN" altLang="zh-CN" sz="1800" dirty="0">
                  <a:solidFill>
                    <a:srgbClr val="000000"/>
                  </a:solidFill>
                  <a:latin typeface="NEU-BZ-S92"/>
                  <a:ea typeface="方正书宋_GBK" panose="03000509000000000000" pitchFamily="65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" y="1097385"/>
                <a:ext cx="8572500" cy="2759794"/>
              </a:xfrm>
              <a:prstGeom prst="rect">
                <a:avLst/>
              </a:prstGeom>
              <a:blipFill rotWithShape="1">
                <a:blip r:embed="rId3"/>
                <a:stretch>
                  <a:fillRect t="-4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573990" y="1413622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文档" r:id="rId4" imgW="3839210" imgH="311150" progId="Word.Document.12">
                  <p:embed/>
                </p:oleObj>
              </mc:Choice>
              <mc:Fallback>
                <p:oleObj name="文档" r:id="rId4" imgW="3839210" imgH="311150" progId="Word.Document.12">
                  <p:embed/>
                  <p:pic>
                    <p:nvPicPr>
                      <p:cNvPr id="0" name="图片 205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3990" y="1413622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220377" y="2733614"/>
          <a:ext cx="4973759" cy="44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文档" r:id="rId6" imgW="3839210" imgH="341630" progId="Word.Document.12">
                  <p:embed/>
                </p:oleObj>
              </mc:Choice>
              <mc:Fallback>
                <p:oleObj name="文档" r:id="rId6" imgW="3839210" imgH="341630" progId="Word.Document.12">
                  <p:embed/>
                  <p:pic>
                    <p:nvPicPr>
                      <p:cNvPr id="0" name="图片 205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20377" y="2733614"/>
                        <a:ext cx="4973759" cy="441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5102002" y="148503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53350" y="2477281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8213819" y="281069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15331"/>
            <a:ext cx="8572500" cy="33614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特殊角的三角函数值的实际应用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小明爬一土坡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处所走的直线距离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他距离地面的高度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则这个土坡的坡角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A.30°	B.45°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C.60°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以上都不对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19ZKXSL69.EPS" descr="id:2147493163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239904" y="1960279"/>
            <a:ext cx="2159786" cy="148838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433893" y="161605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41798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习题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题变式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拦水坝的横断面为梯形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坝高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AE=DF=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m,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坡角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β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5" name="19ZKXSL70.EPS" descr="id:2147493170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2280039" y="1544057"/>
            <a:ext cx="3348251" cy="1490713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64579" y="3097104"/>
          <a:ext cx="6620074" cy="1512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文档" r:id="rId4" imgW="3839210" imgH="877570" progId="Word.Document.12">
                  <p:embed/>
                </p:oleObj>
              </mc:Choice>
              <mc:Fallback>
                <p:oleObj name="文档" r:id="rId4" imgW="3839210" imgH="877570" progId="Word.Document.12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4579" y="3097104"/>
                        <a:ext cx="6620074" cy="1512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63633"/>
            <a:ext cx="8572500" cy="40164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在正方形网格中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的位置如图所示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8227" y="2305982"/>
          <a:ext cx="6620074" cy="889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文档" r:id="rId3" imgW="3839210" imgH="516890" progId="Word.Document.12">
                  <p:embed/>
                </p:oleObj>
              </mc:Choice>
              <mc:Fallback>
                <p:oleObj name="文档" r:id="rId3" imgW="3839210" imgH="516890" progId="Word.Document.12">
                  <p:embed/>
                  <p:pic>
                    <p:nvPicPr>
                      <p:cNvPr id="0" name="图片 410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227" y="2305982"/>
                        <a:ext cx="6620074" cy="889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19ZKXSL71.EPS" descr="id:214749318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067545" y="1165104"/>
            <a:ext cx="1954883" cy="1954883"/>
          </a:xfrm>
          <a:prstGeom prst="rect">
            <a:avLst/>
          </a:prstGeom>
        </p:spPr>
      </p:pic>
      <p:sp>
        <p:nvSpPr>
          <p:cNvPr id="6" name="矩形 5"/>
          <p:cNvSpPr>
            <a:spLocks noChangeAspect="1"/>
          </p:cNvSpPr>
          <p:nvPr/>
        </p:nvSpPr>
        <p:spPr>
          <a:xfrm>
            <a:off x="285750" y="3205960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    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则下列结论最确切的是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是直角三角形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是等腰直角三角形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是锐角三角形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872424" y="3140329"/>
          <a:ext cx="4973759" cy="442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文档" r:id="rId6" imgW="3839210" imgH="342900" progId="Word.Document.12">
                  <p:embed/>
                </p:oleObj>
              </mc:Choice>
              <mc:Fallback>
                <p:oleObj name="文档" r:id="rId6" imgW="3839210" imgH="342900" progId="Word.Document.12">
                  <p:embed/>
                  <p:pic>
                    <p:nvPicPr>
                      <p:cNvPr id="0" name="图片 41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72424" y="3140329"/>
                        <a:ext cx="4973759" cy="4420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309398" y="4282938"/>
          <a:ext cx="6620074" cy="408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文档" r:id="rId8" imgW="3839210" imgH="237490" progId="Word.Document.12">
                  <p:embed/>
                </p:oleObj>
              </mc:Choice>
              <mc:Fallback>
                <p:oleObj name="文档" r:id="rId8" imgW="3839210" imgH="237490" progId="Word.Document.12">
                  <p:embed/>
                  <p:pic>
                    <p:nvPicPr>
                      <p:cNvPr id="0" name="图片 411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9398" y="4282938"/>
                        <a:ext cx="6620074" cy="408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3619435" y="4133085"/>
          <a:ext cx="4973759" cy="441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文档" r:id="rId10" imgW="3839210" imgH="341630" progId="Word.Document.12">
                  <p:embed/>
                </p:oleObj>
              </mc:Choice>
              <mc:Fallback>
                <p:oleObj name="文档" r:id="rId10" imgW="3839210" imgH="341630" progId="Word.Document.12">
                  <p:embed/>
                  <p:pic>
                    <p:nvPicPr>
                      <p:cNvPr id="0" name="图片 411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19435" y="4133085"/>
                        <a:ext cx="4973759" cy="441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6207854" y="80457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156641" y="326477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285750" y="1079694"/>
          <a:ext cx="6620074" cy="601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文档" r:id="rId3" imgW="3839210" imgH="350520" progId="Word.Document.12">
                  <p:embed/>
                </p:oleObj>
              </mc:Choice>
              <mc:Fallback>
                <p:oleObj name="文档" r:id="rId3" imgW="3839210" imgH="350520" progId="Word.Document.12">
                  <p:embed/>
                  <p:pic>
                    <p:nvPicPr>
                      <p:cNvPr id="0" name="图片 513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079694"/>
                        <a:ext cx="6620074" cy="601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85750" y="1736959"/>
          <a:ext cx="6620074" cy="444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文档" r:id="rId5" imgW="3839210" imgH="259080" progId="Word.Document.12">
                  <p:embed/>
                </p:oleObj>
              </mc:Choice>
              <mc:Fallback>
                <p:oleObj name="文档" r:id="rId5" imgW="3839210" imgH="259080" progId="Word.Document.12">
                  <p:embed/>
                  <p:pic>
                    <p:nvPicPr>
                      <p:cNvPr id="0" name="图片 513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" y="1736959"/>
                        <a:ext cx="6620074" cy="444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238456" y="2214091"/>
            <a:ext cx="4208123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(2)3sin 60°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2cos 30°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 60°·tan 45°;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285750" y="2564647"/>
          <a:ext cx="6620074" cy="443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文档" r:id="rId7" imgW="3839210" imgH="259080" progId="Word.Document.12">
                  <p:embed/>
                </p:oleObj>
              </mc:Choice>
              <mc:Fallback>
                <p:oleObj name="文档" r:id="rId7" imgW="3839210" imgH="259080" progId="Word.Document.12">
                  <p:embed/>
                  <p:pic>
                    <p:nvPicPr>
                      <p:cNvPr id="0" name="图片 513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5750" y="2564647"/>
                        <a:ext cx="6620074" cy="443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>
            <a:spLocks noChangeAspect="1"/>
          </p:cNvSpPr>
          <p:nvPr/>
        </p:nvSpPr>
        <p:spPr>
          <a:xfrm>
            <a:off x="246337" y="3049687"/>
            <a:ext cx="4295888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(3)(sin 60°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45°)(sin 60°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45°)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285750" y="3450182"/>
          <a:ext cx="6620074" cy="505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文档" r:id="rId9" imgW="3839210" imgH="294005" progId="Word.Document.12">
                  <p:embed/>
                </p:oleObj>
              </mc:Choice>
              <mc:Fallback>
                <p:oleObj name="文档" r:id="rId9" imgW="3839210" imgH="294005" progId="Word.Document.12">
                  <p:embed/>
                  <p:pic>
                    <p:nvPicPr>
                      <p:cNvPr id="0" name="图片 513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5750" y="3450182"/>
                        <a:ext cx="6620074" cy="505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243816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潍坊中考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有两个相等的实数根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求锐角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α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的度数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/>
        </p:nvGraphicFramePr>
        <p:xfrm>
          <a:off x="1018847" y="1291111"/>
          <a:ext cx="6620074" cy="309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文档" r:id="rId3" imgW="3839210" imgH="181610" progId="Word.Document.12">
                  <p:embed/>
                </p:oleObj>
              </mc:Choice>
              <mc:Fallback>
                <p:oleObj name="文档" r:id="rId3" imgW="3839210" imgH="181610" progId="Word.Document.12">
                  <p:embed/>
                  <p:pic>
                    <p:nvPicPr>
                      <p:cNvPr id="0" name="图片 615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8847" y="1291111"/>
                        <a:ext cx="6620074" cy="309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68523" y="2009136"/>
          <a:ext cx="8481845" cy="171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文档" r:id="rId5" imgW="4918075" imgH="993775" progId="Word.Document.12">
                  <p:embed/>
                </p:oleObj>
              </mc:Choice>
              <mc:Fallback>
                <p:oleObj name="文档" r:id="rId5" imgW="4918075" imgH="993775" progId="Word.Document.12">
                  <p:embed/>
                  <p:pic>
                    <p:nvPicPr>
                      <p:cNvPr id="0" name="图片 615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8523" y="2009136"/>
                        <a:ext cx="8481845" cy="1710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2819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在数学拓展课程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玩转学具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课堂中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小陆同学发现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一副三角板中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含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角的三角板的斜边与含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30°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角的三角板的长直角边相等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于是小陆同学提出一个问题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将一副三角板的直角顶点重合拼放在一起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在同一条直线上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请你运用所学的数学知识解决这个问题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56695" y="3520842"/>
          <a:ext cx="6620074" cy="148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3" imgW="3839210" imgH="862330" progId="Word.Document.12">
                  <p:embed/>
                </p:oleObj>
              </mc:Choice>
              <mc:Fallback>
                <p:oleObj name="文档" r:id="rId3" imgW="3839210" imgH="862330" progId="Word.Document.12">
                  <p:embed/>
                  <p:pic>
                    <p:nvPicPr>
                      <p:cNvPr id="0" name="图片 717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5" y="3520842"/>
                        <a:ext cx="6620074" cy="1484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19ZKXSL72.EPS" descr="id:214749319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3301249" y="2018345"/>
            <a:ext cx="1609709" cy="146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434</Words>
  <Application>Microsoft Office PowerPoint</Application>
  <PresentationFormat>全屏显示(16:9)</PresentationFormat>
  <Paragraphs>42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Microsoft Yi Baiti</vt:lpstr>
      <vt:lpstr>Times New Roman</vt:lpstr>
      <vt:lpstr>WWW.2PPT.COM
</vt:lpstr>
      <vt:lpstr>文档</vt:lpstr>
      <vt:lpstr>30°,45°,60°角的三角函数值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2023-01-16T21:21:49Z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CEEA17F5D3F0492A919D309D6441F635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