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9" r:id="rId2"/>
    <p:sldId id="277" r:id="rId3"/>
    <p:sldId id="278" r:id="rId4"/>
    <p:sldId id="304" r:id="rId5"/>
    <p:sldId id="305" r:id="rId6"/>
    <p:sldId id="290" r:id="rId7"/>
    <p:sldId id="306" r:id="rId8"/>
    <p:sldId id="308" r:id="rId9"/>
    <p:sldId id="307" r:id="rId10"/>
    <p:sldId id="279" r:id="rId11"/>
    <p:sldId id="313" r:id="rId12"/>
    <p:sldId id="314" r:id="rId13"/>
    <p:sldId id="280" r:id="rId14"/>
    <p:sldId id="281" r:id="rId15"/>
    <p:sldId id="303" r:id="rId16"/>
    <p:sldId id="311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175"/>
    <a:srgbClr val="70C833"/>
    <a:srgbClr val="FBAF2D"/>
    <a:srgbClr val="EC566B"/>
    <a:srgbClr val="306A9B"/>
    <a:srgbClr val="DA2757"/>
    <a:srgbClr val="00A5E7"/>
    <a:srgbClr val="A9C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318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91D5D-E8C5-43B6-8569-E9ABE650AC6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87E77-333F-42C9-A1CD-03B8E5C2BE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cover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4 </a:t>
            </a:r>
          </a:p>
        </p:txBody>
      </p:sp>
      <p:sp>
        <p:nvSpPr>
          <p:cNvPr id="4099" name="文本框 3"/>
          <p:cNvSpPr txBox="1">
            <a:spLocks noChangeArrowheads="1"/>
          </p:cNvSpPr>
          <p:nvPr/>
        </p:nvSpPr>
        <p:spPr bwMode="auto">
          <a:xfrm>
            <a:off x="785812" y="1747838"/>
            <a:ext cx="804942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6600" b="1" dirty="0">
                <a:latin typeface="Times New Roman" panose="02020603050405020304" pitchFamily="18" charset="0"/>
              </a:rPr>
              <a:t>Seeing the doctor.</a:t>
            </a:r>
            <a:endParaRPr lang="zh-CN" altLang="zh-C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46888" y="2913681"/>
            <a:ext cx="2581476" cy="272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01932" y="3271053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第二课时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2119282" y="4619352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59794" y="4832350"/>
            <a:ext cx="1665684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5585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13315" name="矩形 1"/>
          <p:cNvSpPr>
            <a:spLocks noChangeArrowheads="1"/>
          </p:cNvSpPr>
          <p:nvPr/>
        </p:nvSpPr>
        <p:spPr bwMode="auto">
          <a:xfrm>
            <a:off x="253604" y="1389064"/>
            <a:ext cx="3812381" cy="390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Charlie is sitting on a beach.        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查理正坐在海滩上。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Eating chicken for his lunch.        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午饭吃着鸡肉。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He likes Chinese food very much.        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他非常喜欢中餐。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065985" y="1082676"/>
            <a:ext cx="507801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He’s going to China in March.       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他将在三月去中国。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You have a fever. Your temperature is 102℉.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你发烧了，你的体温是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102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华氏度。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102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102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It’s 39℃.          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39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摄氏度。</a:t>
            </a:r>
            <a:endParaRPr lang="zh-CN" altLang="zh-C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29817" y="584201"/>
            <a:ext cx="2455887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623071" y="714376"/>
            <a:ext cx="2896481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4000" b="1" dirty="0" err="1">
                <a:latin typeface="Times New Roman" panose="02020603050405020304" pitchFamily="18" charset="0"/>
              </a:rPr>
              <a:t>经典小故事</a:t>
            </a:r>
            <a:endParaRPr lang="en-US" altLang="zh-CN" sz="4000" b="1" dirty="0">
              <a:latin typeface="Times New Roman" panose="02020603050405020304" pitchFamily="18" charset="0"/>
            </a:endParaRPr>
          </a:p>
        </p:txBody>
      </p:sp>
      <p:sp>
        <p:nvSpPr>
          <p:cNvPr id="4" name="文本框 4"/>
          <p:cNvSpPr txBox="1">
            <a:spLocks noChangeArrowheads="1"/>
          </p:cNvSpPr>
          <p:nvPr/>
        </p:nvSpPr>
        <p:spPr bwMode="auto">
          <a:xfrm>
            <a:off x="-1" y="1606928"/>
            <a:ext cx="6400903" cy="493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en-US" sz="2200" dirty="0">
                <a:latin typeface="Times New Roman" panose="02020603050405020304" pitchFamily="18" charset="0"/>
              </a:rPr>
              <a:t>      Tom is a little boy, and he is only seven years old. Once he goes to a cinema. It is the first time for him to do that. He buys a ticket and goes in. But after two or three minutes he comes out, and buys the second ticket and goes in again. After a few minutes he comes out again and buys the third ticket. Two or three minutes after that he comes out and asks for another ticket. But a girl asks him,” Why do you buy so many tickets? How many friends do you meet?” “No, I have no friends here, but a big woman always stops me at the door and cuts up my ticket.”</a:t>
            </a:r>
          </a:p>
        </p:txBody>
      </p:sp>
      <p:pic>
        <p:nvPicPr>
          <p:cNvPr id="12292" name="图片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B3D1C5"/>
              </a:clrFrom>
              <a:clrTo>
                <a:srgbClr val="B3D1C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903" y="3693226"/>
            <a:ext cx="2743097" cy="311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29817" y="584201"/>
            <a:ext cx="179308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313772" y="770585"/>
            <a:ext cx="3265157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4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经典小故事</a:t>
            </a:r>
            <a:endParaRPr lang="en-US" altLang="zh-CN" sz="4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文本框 4"/>
          <p:cNvSpPr txBox="1">
            <a:spLocks noChangeArrowheads="1"/>
          </p:cNvSpPr>
          <p:nvPr/>
        </p:nvSpPr>
        <p:spPr bwMode="auto">
          <a:xfrm>
            <a:off x="0" y="1825626"/>
            <a:ext cx="5831064" cy="441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汤姆是个小孩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， 他才7岁。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当他去电影院的时候。那时他第一次去。他买了张票进去了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。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但没过两三分钟他就出来了，然后买了第二张票又进去了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。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几分钟后他又出来买了第三张票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。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接着两三分钟后他又出来买票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。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一个女的问她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，“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你为什么要买那么多票啊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?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你见到了几个朋友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？" "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没有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，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我里面没朋友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，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但是每当我进门的时候一位大的女人老把我的票给剪了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"</a:t>
            </a:r>
          </a:p>
        </p:txBody>
      </p:sp>
      <p:pic>
        <p:nvPicPr>
          <p:cNvPr id="13316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31064" y="2039150"/>
            <a:ext cx="3202781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6"/>
          <p:cNvPicPr>
            <a:picLocks noChangeAspect="1" noChangeArrowheads="1"/>
          </p:cNvPicPr>
          <p:nvPr/>
        </p:nvPicPr>
        <p:blipFill>
          <a:blip r:embed="rId2" cstate="email"/>
          <a:srcRect l="2991" t="7024" r="2748" b="6274"/>
          <a:stretch>
            <a:fillRect/>
          </a:stretch>
        </p:blipFill>
        <p:spPr bwMode="auto">
          <a:xfrm>
            <a:off x="436960" y="1371601"/>
            <a:ext cx="6298406" cy="448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703352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23207" y="2980134"/>
            <a:ext cx="2031206" cy="2675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矩形 2"/>
          <p:cNvSpPr>
            <a:spLocks noChangeArrowheads="1"/>
          </p:cNvSpPr>
          <p:nvPr/>
        </p:nvSpPr>
        <p:spPr bwMode="auto">
          <a:xfrm>
            <a:off x="683419" y="2235200"/>
            <a:ext cx="6639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eat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4342" name="矩形 3"/>
          <p:cNvSpPr>
            <a:spLocks noChangeArrowheads="1"/>
          </p:cNvSpPr>
          <p:nvPr/>
        </p:nvSpPr>
        <p:spPr bwMode="auto">
          <a:xfrm>
            <a:off x="1997869" y="2235200"/>
            <a:ext cx="15087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Chinese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4343" name="矩形 4"/>
          <p:cNvSpPr>
            <a:spLocks noChangeArrowheads="1"/>
          </p:cNvSpPr>
          <p:nvPr/>
        </p:nvSpPr>
        <p:spPr bwMode="auto">
          <a:xfrm>
            <a:off x="4377928" y="2255838"/>
            <a:ext cx="15536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Chicken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4344" name="矩形 5"/>
          <p:cNvSpPr>
            <a:spLocks noChangeArrowheads="1"/>
          </p:cNvSpPr>
          <p:nvPr/>
        </p:nvSpPr>
        <p:spPr bwMode="auto">
          <a:xfrm>
            <a:off x="683419" y="3354388"/>
            <a:ext cx="48606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Charlie is sitting on a beach.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4345" name="矩形 6"/>
          <p:cNvSpPr>
            <a:spLocks noChangeArrowheads="1"/>
          </p:cNvSpPr>
          <p:nvPr/>
        </p:nvSpPr>
        <p:spPr bwMode="auto">
          <a:xfrm>
            <a:off x="683419" y="4318000"/>
            <a:ext cx="51794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He’s going to China in March.</a:t>
            </a:r>
            <a:endParaRPr lang="zh-CN" altLang="en-US" sz="3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905232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5363" name="矩形 1"/>
          <p:cNvSpPr>
            <a:spLocks noChangeArrowheads="1"/>
          </p:cNvSpPr>
          <p:nvPr/>
        </p:nvSpPr>
        <p:spPr bwMode="auto">
          <a:xfrm>
            <a:off x="292894" y="1201738"/>
            <a:ext cx="47500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I. </a:t>
            </a:r>
            <a:r>
              <a:rPr lang="zh-CN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根据题意，补全句子</a:t>
            </a:r>
          </a:p>
        </p:txBody>
      </p:sp>
      <p:sp>
        <p:nvSpPr>
          <p:cNvPr id="15364" name="矩形 2"/>
          <p:cNvSpPr>
            <a:spLocks noChangeArrowheads="1"/>
          </p:cNvSpPr>
          <p:nvPr/>
        </p:nvSpPr>
        <p:spPr bwMode="auto">
          <a:xfrm>
            <a:off x="156777" y="1848069"/>
            <a:ext cx="8678465" cy="441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1.What’s wrong with her? She ___________________ 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（牙疼）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2.What’s wrong with him? He_____________________.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（发烧）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3.It’s so hot today. You should__________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（脱掉）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your coat.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4.It’s so cold today. Your should _________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（穿上）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your sweater.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5.Look at the sign. It means you should not_________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（骑自行车）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here.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5365" name="矩形 3"/>
          <p:cNvSpPr>
            <a:spLocks noChangeArrowheads="1"/>
          </p:cNvSpPr>
          <p:nvPr/>
        </p:nvSpPr>
        <p:spPr bwMode="auto">
          <a:xfrm>
            <a:off x="4156472" y="2017714"/>
            <a:ext cx="24833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has a toothache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5366" name="矩形 4"/>
          <p:cNvSpPr>
            <a:spLocks noChangeArrowheads="1"/>
          </p:cNvSpPr>
          <p:nvPr/>
        </p:nvSpPr>
        <p:spPr bwMode="auto">
          <a:xfrm>
            <a:off x="4156472" y="2722364"/>
            <a:ext cx="18277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has a fever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5367" name="矩形 5"/>
          <p:cNvSpPr>
            <a:spLocks noChangeArrowheads="1"/>
          </p:cNvSpPr>
          <p:nvPr/>
        </p:nvSpPr>
        <p:spPr bwMode="auto">
          <a:xfrm>
            <a:off x="4024128" y="3470729"/>
            <a:ext cx="13740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take off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5368" name="矩形 6"/>
          <p:cNvSpPr>
            <a:spLocks noChangeArrowheads="1"/>
          </p:cNvSpPr>
          <p:nvPr/>
        </p:nvSpPr>
        <p:spPr bwMode="auto">
          <a:xfrm>
            <a:off x="4335542" y="4125619"/>
            <a:ext cx="10919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put on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5369" name="矩形 7"/>
          <p:cNvSpPr>
            <a:spLocks noChangeArrowheads="1"/>
          </p:cNvSpPr>
          <p:nvPr/>
        </p:nvSpPr>
        <p:spPr bwMode="auto">
          <a:xfrm>
            <a:off x="5427508" y="4908257"/>
            <a:ext cx="16979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ride a bike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6" grpId="0"/>
      <p:bldP spid="15367" grpId="0"/>
      <p:bldP spid="15368" grpId="0"/>
      <p:bldP spid="1536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48973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7411" name="矩形 1"/>
          <p:cNvSpPr>
            <a:spLocks noChangeArrowheads="1"/>
          </p:cNvSpPr>
          <p:nvPr/>
        </p:nvSpPr>
        <p:spPr bwMode="auto">
          <a:xfrm>
            <a:off x="495301" y="1308101"/>
            <a:ext cx="38908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II.</a:t>
            </a:r>
            <a:r>
              <a:rPr lang="zh-CN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将下列单词排序</a:t>
            </a:r>
          </a:p>
        </p:txBody>
      </p:sp>
      <p:sp>
        <p:nvSpPr>
          <p:cNvPr id="17412" name="矩形 3"/>
          <p:cNvSpPr>
            <a:spLocks noChangeArrowheads="1"/>
          </p:cNvSpPr>
          <p:nvPr/>
        </p:nvSpPr>
        <p:spPr bwMode="auto">
          <a:xfrm>
            <a:off x="954882" y="1973263"/>
            <a:ext cx="7789069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1.wrong, is, what, with, you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（？）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________________________________________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2.not, pick, we, the, should, flowers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________________________________________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3.make, cake, a, birthday, for, mother, my, we, should, make, cake, a birthday for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________________________________________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7413" name="矩形 4"/>
          <p:cNvSpPr>
            <a:spLocks noChangeArrowheads="1"/>
          </p:cNvSpPr>
          <p:nvPr/>
        </p:nvSpPr>
        <p:spPr bwMode="auto">
          <a:xfrm>
            <a:off x="1309688" y="2636839"/>
            <a:ext cx="37769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What's wrong with you?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7414" name="矩形 5"/>
          <p:cNvSpPr>
            <a:spLocks noChangeArrowheads="1"/>
          </p:cNvSpPr>
          <p:nvPr/>
        </p:nvSpPr>
        <p:spPr bwMode="auto">
          <a:xfrm>
            <a:off x="1309687" y="3921125"/>
            <a:ext cx="41217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We should not pick flowers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7415" name="矩形 6"/>
          <p:cNvSpPr>
            <a:spLocks noChangeArrowheads="1"/>
          </p:cNvSpPr>
          <p:nvPr/>
        </p:nvSpPr>
        <p:spPr bwMode="auto">
          <a:xfrm>
            <a:off x="1400176" y="5813425"/>
            <a:ext cx="70787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We should make a birthday cake for my mother.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174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19827"/>
            <a:ext cx="291710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17410" name="文本框 1"/>
          <p:cNvSpPr txBox="1">
            <a:spLocks noChangeArrowheads="1"/>
          </p:cNvSpPr>
          <p:nvPr/>
        </p:nvSpPr>
        <p:spPr bwMode="auto">
          <a:xfrm>
            <a:off x="903685" y="2092326"/>
            <a:ext cx="69723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600" b="1" dirty="0"/>
              <a:t>尝试自己编写陈述句并变为一般疑问句</a:t>
            </a:r>
            <a:r>
              <a:rPr lang="zh-CN" altLang="en-US" sz="3600" b="1" dirty="0" smtClean="0"/>
              <a:t>。 </a:t>
            </a:r>
            <a:endParaRPr lang="zh-CN" altLang="en-US" sz="3600" b="1" dirty="0"/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84585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3074" name="矩形 1"/>
          <p:cNvSpPr>
            <a:spLocks noChangeArrowheads="1"/>
          </p:cNvSpPr>
          <p:nvPr/>
        </p:nvSpPr>
        <p:spPr bwMode="auto">
          <a:xfrm>
            <a:off x="270272" y="1830389"/>
            <a:ext cx="5809894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--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What’s wrong with you?     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--I / We have...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--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What’s wrong with them?    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--They have...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--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What’s wrong with him / her / it?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--He / She / It has...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2" y="2091459"/>
            <a:ext cx="407193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6147" name="矩形 1"/>
          <p:cNvSpPr>
            <a:spLocks noChangeArrowheads="1"/>
          </p:cNvSpPr>
          <p:nvPr/>
        </p:nvSpPr>
        <p:spPr bwMode="auto">
          <a:xfrm>
            <a:off x="333375" y="1633538"/>
            <a:ext cx="2315766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eat    [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i:t</a:t>
            </a:r>
            <a:r>
              <a:rPr lang="en-US" altLang="zh-CN" sz="3600" b="1" dirty="0">
                <a:latin typeface="Times New Roman" panose="02020603050405020304" pitchFamily="18" charset="0"/>
              </a:rPr>
              <a:t>]</a:t>
            </a:r>
            <a:endParaRPr lang="zh-CN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矩形 2"/>
          <p:cNvSpPr>
            <a:spLocks noChangeArrowheads="1"/>
          </p:cNvSpPr>
          <p:nvPr/>
        </p:nvSpPr>
        <p:spPr bwMode="auto">
          <a:xfrm>
            <a:off x="656035" y="2579689"/>
            <a:ext cx="37753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 dirty="0"/>
              <a:t>作动词，意为“吃”。</a:t>
            </a:r>
          </a:p>
        </p:txBody>
      </p:sp>
      <p:sp>
        <p:nvSpPr>
          <p:cNvPr id="6149" name="矩形 3"/>
          <p:cNvSpPr>
            <a:spLocks noChangeArrowheads="1"/>
          </p:cNvSpPr>
          <p:nvPr/>
        </p:nvSpPr>
        <p:spPr bwMode="auto">
          <a:xfrm>
            <a:off x="656035" y="3178175"/>
            <a:ext cx="828866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He eats many biscuits for breakfast every morning.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</a:t>
            </a:r>
            <a:r>
              <a:rPr lang="zh-CN" altLang="zh-CN" sz="2800" dirty="0">
                <a:latin typeface="Times New Roman" panose="02020603050405020304" pitchFamily="18" charset="0"/>
              </a:rPr>
              <a:t>他每天早上都要吃很多饼干。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0" name="矩形 4"/>
          <p:cNvSpPr>
            <a:spLocks noChangeArrowheads="1"/>
          </p:cNvSpPr>
          <p:nvPr/>
        </p:nvSpPr>
        <p:spPr bwMode="auto">
          <a:xfrm>
            <a:off x="333375" y="4897439"/>
            <a:ext cx="812185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</a:rPr>
              <a:t>用所给词的适当形式填空：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Daddy wants ____</a:t>
            </a:r>
            <a:r>
              <a:rPr lang="zh-CN" altLang="zh-CN" sz="2800" dirty="0"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</a:rPr>
              <a:t>eat</a:t>
            </a:r>
            <a:r>
              <a:rPr lang="zh-CN" altLang="zh-CN" sz="2800" dirty="0"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</a:rPr>
              <a:t>some fish.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1" name="矩形 5"/>
          <p:cNvSpPr>
            <a:spLocks noChangeArrowheads="1"/>
          </p:cNvSpPr>
          <p:nvPr/>
        </p:nvSpPr>
        <p:spPr bwMode="auto">
          <a:xfrm>
            <a:off x="3716537" y="5611814"/>
            <a:ext cx="970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to eat</a:t>
            </a:r>
            <a:endParaRPr lang="zh-CN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3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77827" y="845344"/>
            <a:ext cx="1666875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  <p:bldP spid="6150" grpId="0"/>
      <p:bldP spid="61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371475" y="1590676"/>
            <a:ext cx="41120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Chinese  [ˌ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tʃaɪˈni:z</a:t>
            </a:r>
            <a:r>
              <a:rPr lang="en-US" altLang="zh-CN" sz="3600" b="1" dirty="0">
                <a:latin typeface="Times New Roman" panose="02020603050405020304" pitchFamily="18" charset="0"/>
              </a:rPr>
              <a:t>] </a:t>
            </a:r>
            <a:endParaRPr lang="zh-CN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矩形 2"/>
          <p:cNvSpPr>
            <a:spLocks noChangeArrowheads="1"/>
          </p:cNvSpPr>
          <p:nvPr/>
        </p:nvSpPr>
        <p:spPr bwMode="auto">
          <a:xfrm>
            <a:off x="817960" y="2386014"/>
            <a:ext cx="52116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 dirty="0"/>
              <a:t>作形容词时，意为“中国的”。</a:t>
            </a:r>
          </a:p>
        </p:txBody>
      </p:sp>
      <p:sp>
        <p:nvSpPr>
          <p:cNvPr id="7173" name="矩形 3"/>
          <p:cNvSpPr>
            <a:spLocks noChangeArrowheads="1"/>
          </p:cNvSpPr>
          <p:nvPr/>
        </p:nvSpPr>
        <p:spPr bwMode="auto">
          <a:xfrm>
            <a:off x="817960" y="3044825"/>
            <a:ext cx="74966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He is a Chinese boy.    </a:t>
            </a:r>
            <a:r>
              <a:rPr lang="zh-CN" altLang="zh-CN" sz="2800" dirty="0">
                <a:latin typeface="Times New Roman" panose="02020603050405020304" pitchFamily="18" charset="0"/>
              </a:rPr>
              <a:t>他是一位中国男孩。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4" name="矩形 4"/>
          <p:cNvSpPr>
            <a:spLocks noChangeArrowheads="1"/>
          </p:cNvSpPr>
          <p:nvPr/>
        </p:nvSpPr>
        <p:spPr bwMode="auto">
          <a:xfrm>
            <a:off x="371475" y="3703639"/>
            <a:ext cx="55707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dirty="0"/>
              <a:t>小练习：</a:t>
            </a:r>
            <a:r>
              <a:rPr lang="zh-CN" altLang="zh-CN" sz="2800" dirty="0"/>
              <a:t>汉译英：一辆国产小轿车</a:t>
            </a:r>
          </a:p>
        </p:txBody>
      </p:sp>
      <p:sp>
        <p:nvSpPr>
          <p:cNvPr id="7175" name="矩形 5"/>
          <p:cNvSpPr>
            <a:spLocks noChangeArrowheads="1"/>
          </p:cNvSpPr>
          <p:nvPr/>
        </p:nvSpPr>
        <p:spPr bwMode="auto">
          <a:xfrm>
            <a:off x="5942231" y="3581514"/>
            <a:ext cx="21146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a Chinese car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6" name="矩形 6"/>
          <p:cNvSpPr>
            <a:spLocks noChangeArrowheads="1"/>
          </p:cNvSpPr>
          <p:nvPr/>
        </p:nvSpPr>
        <p:spPr bwMode="auto">
          <a:xfrm>
            <a:off x="371474" y="4430219"/>
            <a:ext cx="8637985" cy="215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300" dirty="0"/>
              <a:t>拓展：</a:t>
            </a:r>
            <a:r>
              <a:rPr lang="zh-CN" altLang="zh-CN" sz="2300" dirty="0"/>
              <a:t>（</a:t>
            </a:r>
            <a:r>
              <a:rPr lang="en-US" altLang="zh-CN" sz="2300" dirty="0"/>
              <a:t>1</a:t>
            </a:r>
            <a:r>
              <a:rPr lang="zh-CN" altLang="zh-CN" sz="2300" dirty="0"/>
              <a:t>）</a:t>
            </a:r>
            <a:r>
              <a:rPr lang="en-US" altLang="zh-CN" sz="2300" dirty="0"/>
              <a:t>Chinese</a:t>
            </a:r>
            <a:r>
              <a:rPr lang="zh-CN" altLang="zh-CN" sz="2300" dirty="0"/>
              <a:t>作名词，意为“中国人”。单复数都一样。</a:t>
            </a:r>
            <a:endParaRPr lang="en-US" altLang="zh-CN" sz="2300" dirty="0"/>
          </a:p>
          <a:p>
            <a:pPr eaLnBrk="0" hangingPunct="0">
              <a:lnSpc>
                <a:spcPct val="150000"/>
              </a:lnSpc>
            </a:pPr>
            <a:r>
              <a:rPr lang="zh-CN" altLang="zh-CN" sz="2300" dirty="0"/>
              <a:t> </a:t>
            </a:r>
            <a:r>
              <a:rPr lang="en-US" altLang="zh-CN" sz="2300" dirty="0"/>
              <a:t>            </a:t>
            </a:r>
            <a:r>
              <a:rPr lang="en-US" altLang="zh-CN" sz="2300" dirty="0" err="1" smtClean="0"/>
              <a:t>eg:He</a:t>
            </a:r>
            <a:r>
              <a:rPr lang="en-US" altLang="zh-CN" sz="2300" dirty="0" smtClean="0"/>
              <a:t> </a:t>
            </a:r>
            <a:r>
              <a:rPr lang="en-US" altLang="zh-CN" sz="2300" dirty="0"/>
              <a:t>is a Chinese, I am a Chinese. We are all Chinese.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300" dirty="0"/>
              <a:t>           </a:t>
            </a:r>
            <a:r>
              <a:rPr lang="zh-CN" altLang="zh-CN" sz="2300" dirty="0"/>
              <a:t>（</a:t>
            </a:r>
            <a:r>
              <a:rPr lang="en-US" altLang="zh-CN" sz="2300" dirty="0"/>
              <a:t>2</a:t>
            </a:r>
            <a:r>
              <a:rPr lang="zh-CN" altLang="zh-CN" sz="2300" dirty="0"/>
              <a:t>）</a:t>
            </a:r>
            <a:r>
              <a:rPr lang="en-US" altLang="zh-CN" sz="2300" dirty="0"/>
              <a:t>Chinese</a:t>
            </a:r>
            <a:r>
              <a:rPr lang="zh-CN" altLang="zh-CN" sz="2300" dirty="0"/>
              <a:t>作名词，意为“中文”。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300" dirty="0"/>
              <a:t>             </a:t>
            </a:r>
            <a:r>
              <a:rPr lang="en-US" altLang="zh-CN" sz="2300" dirty="0" err="1" smtClean="0"/>
              <a:t>eg</a:t>
            </a:r>
            <a:r>
              <a:rPr lang="zh-CN" altLang="zh-CN" sz="2300" dirty="0"/>
              <a:t>：</a:t>
            </a:r>
            <a:r>
              <a:rPr lang="en-US" altLang="zh-CN" sz="2300" dirty="0"/>
              <a:t>I can speak Chinese.</a:t>
            </a:r>
            <a:endParaRPr lang="zh-CN" altLang="zh-CN" sz="2300" dirty="0"/>
          </a:p>
        </p:txBody>
      </p:sp>
      <p:pic>
        <p:nvPicPr>
          <p:cNvPr id="5128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68859" y="742624"/>
            <a:ext cx="21431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5" grpId="0"/>
      <p:bldP spid="71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8197" name="矩形 9"/>
          <p:cNvSpPr>
            <a:spLocks noChangeArrowheads="1"/>
          </p:cNvSpPr>
          <p:nvPr/>
        </p:nvSpPr>
        <p:spPr bwMode="auto">
          <a:xfrm>
            <a:off x="167461" y="1076698"/>
            <a:ext cx="8679656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chicken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   [ˈ</a:t>
            </a:r>
            <a:r>
              <a:rPr lang="en-US" altLang="zh-CN" sz="3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tʃikin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endParaRPr lang="zh-CN" altLang="zh-CN" sz="36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名词，意为“鸡肉”。作食物讲，为不可数名词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;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意为“小鸡”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,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作动物讲时为可数名词。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He likes eating chicken.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他喜欢吃鸡肉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汉译英：</a:t>
            </a:r>
            <a:endParaRPr lang="en-US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一罐鸡肉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________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198" name="矩形 10"/>
          <p:cNvSpPr>
            <a:spLocks noChangeArrowheads="1"/>
          </p:cNvSpPr>
          <p:nvPr/>
        </p:nvSpPr>
        <p:spPr bwMode="auto">
          <a:xfrm>
            <a:off x="4443413" y="5593075"/>
            <a:ext cx="263247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 tin of chicken 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6148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75885" y="4833257"/>
            <a:ext cx="2068115" cy="2024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42939"/>
            <a:ext cx="2637048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9223" name="矩形 5"/>
          <p:cNvSpPr>
            <a:spLocks noChangeArrowheads="1"/>
          </p:cNvSpPr>
          <p:nvPr/>
        </p:nvSpPr>
        <p:spPr bwMode="auto">
          <a:xfrm>
            <a:off x="2534841" y="5741988"/>
            <a:ext cx="166904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is cooking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9224" name="矩形 6"/>
          <p:cNvSpPr>
            <a:spLocks noChangeArrowheads="1"/>
          </p:cNvSpPr>
          <p:nvPr/>
        </p:nvSpPr>
        <p:spPr bwMode="auto">
          <a:xfrm>
            <a:off x="1" y="1125539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Charlie is sitting on a beach.   </a:t>
            </a:r>
            <a:r>
              <a:rPr lang="zh-CN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查理正坐在海滩上。</a:t>
            </a:r>
            <a:endParaRPr lang="zh-CN" altLang="zh-CN" sz="3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此句为现在进行时的肯定句式，其句式结构为：主语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+ be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动词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+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动词的现在分词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+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其他。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Eric is playing football in the playground.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艾利克正在操场上踢足球。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用所给词的适当形式填空：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My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mother____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_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cook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in the chicken now.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7172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62838" y="4906964"/>
            <a:ext cx="1540669" cy="190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22176"/>
            <a:ext cx="2840702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0247" name="矩形 5"/>
          <p:cNvSpPr>
            <a:spLocks noChangeArrowheads="1"/>
          </p:cNvSpPr>
          <p:nvPr/>
        </p:nvSpPr>
        <p:spPr bwMode="auto">
          <a:xfrm>
            <a:off x="1734742" y="4116389"/>
            <a:ext cx="25667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is going to study</a:t>
            </a:r>
            <a:endParaRPr lang="zh-CN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8" name="矩形 6"/>
          <p:cNvSpPr>
            <a:spLocks noChangeArrowheads="1"/>
          </p:cNvSpPr>
          <p:nvPr/>
        </p:nvSpPr>
        <p:spPr bwMode="auto">
          <a:xfrm>
            <a:off x="90487" y="1289050"/>
            <a:ext cx="905351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He’s going to China in March.  </a:t>
            </a:r>
            <a:r>
              <a:rPr lang="zh-CN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他将在三月去中国</a:t>
            </a:r>
            <a:endParaRPr lang="zh-CN" altLang="zh-CN" sz="3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此句为一般将来时的肯定句式，结构为：主语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+be going to+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动词原形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+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其他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 am going to play computer games in the computer room.	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用所给词的适当形式填空：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He______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_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study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in Nanjing next year.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一般疑问句的构成：把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be (am, is, are)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放到句首，在句末加问号就构成了一般疑问句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。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其答语为：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Yes,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主语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+ am/is/are. / No,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主语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+ isn't/aren't. 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57803"/>
            <a:ext cx="2791427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276225" y="1311276"/>
            <a:ext cx="31082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特殊疑问句</a:t>
            </a:r>
            <a:endParaRPr lang="zh-CN" altLang="zh-CN" sz="3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1268" name="矩形 2"/>
          <p:cNvSpPr>
            <a:spLocks noChangeArrowheads="1"/>
          </p:cNvSpPr>
          <p:nvPr/>
        </p:nvSpPr>
        <p:spPr bwMode="auto">
          <a:xfrm>
            <a:off x="276225" y="2218646"/>
            <a:ext cx="8707041" cy="390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由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What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引导的询问病情用语，其结构为：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What’s wrong with+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（人称代词宾格）？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回答分为两种情况：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）当主语为第三人称单数时其句式结构为：主语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+has ...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）当主语为非第三人称单数时其句式结构为：主语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+have...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--What’s wrong with her?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她怎么了？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   --She has a fever.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她发烧。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42938"/>
            <a:ext cx="2945806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2291" name="矩形 2"/>
          <p:cNvSpPr>
            <a:spLocks noChangeArrowheads="1"/>
          </p:cNvSpPr>
          <p:nvPr/>
        </p:nvSpPr>
        <p:spPr bwMode="auto">
          <a:xfrm>
            <a:off x="166687" y="1490272"/>
            <a:ext cx="8616554" cy="74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4.</a:t>
            </a:r>
            <a:r>
              <a:rPr lang="zh-CN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由情态动词</a:t>
            </a: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should</a:t>
            </a:r>
            <a:r>
              <a:rPr lang="zh-CN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引导的肯定句和否定句</a:t>
            </a:r>
            <a:endParaRPr lang="zh-CN" altLang="zh-CN" sz="3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292" name="矩形 3"/>
          <p:cNvSpPr>
            <a:spLocks noChangeArrowheads="1"/>
          </p:cNvSpPr>
          <p:nvPr/>
        </p:nvSpPr>
        <p:spPr bwMode="auto">
          <a:xfrm>
            <a:off x="109336" y="2355747"/>
            <a:ext cx="873125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由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should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引导的肯定句和否定句没有人称和数的变化。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其肯定句的结构为：主语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+should+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动词原形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+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其他。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We should keep quiet here.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我们在这里应该保持安静。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其否定句的结构为：主语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+should not+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动词原形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+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其他。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We should not smoke here.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我们不应该在这里抽烟。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1005</Words>
  <Application>Microsoft Office PowerPoint</Application>
  <PresentationFormat>全屏显示(4:3)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宋体</vt:lpstr>
      <vt:lpstr>微软雅黑</vt:lpstr>
      <vt:lpstr>Arial</vt:lpstr>
      <vt:lpstr>Calibri</vt:lpstr>
      <vt:lpstr>Times New Roman</vt:lpstr>
      <vt:lpstr>WWW.2PPT.COM
</vt:lpstr>
      <vt:lpstr>Unit 4 </vt:lpstr>
      <vt:lpstr>Introduce</vt:lpstr>
      <vt:lpstr>Words</vt:lpstr>
      <vt:lpstr>Words</vt:lpstr>
      <vt:lpstr>Words</vt:lpstr>
      <vt:lpstr>Expressions</vt:lpstr>
      <vt:lpstr>Expressions</vt:lpstr>
      <vt:lpstr>Expressions</vt:lpstr>
      <vt:lpstr>Expressions</vt:lpstr>
      <vt:lpstr>Dialogue</vt:lpstr>
      <vt:lpstr>Expand</vt:lpstr>
      <vt:lpstr>Expand</vt:lpstr>
      <vt:lpstr>Summary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2023-01-16T21:21:54Z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60CB605909F944F68F6F0D45E5E469B9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