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75" r:id="rId3"/>
  </p:sldMasterIdLst>
  <p:notesMasterIdLst>
    <p:notesMasterId r:id="rId28"/>
  </p:notesMasterIdLst>
  <p:handoutMasterIdLst>
    <p:handoutMasterId r:id="rId29"/>
  </p:handoutMasterIdLst>
  <p:sldIdLst>
    <p:sldId id="283" r:id="rId4"/>
    <p:sldId id="280" r:id="rId5"/>
    <p:sldId id="281" r:id="rId6"/>
    <p:sldId id="282" r:id="rId7"/>
    <p:sldId id="302" r:id="rId8"/>
    <p:sldId id="284" r:id="rId9"/>
    <p:sldId id="294" r:id="rId10"/>
    <p:sldId id="297" r:id="rId11"/>
    <p:sldId id="315" r:id="rId12"/>
    <p:sldId id="296" r:id="rId13"/>
    <p:sldId id="298" r:id="rId14"/>
    <p:sldId id="303" r:id="rId15"/>
    <p:sldId id="268" r:id="rId16"/>
    <p:sldId id="289" r:id="rId17"/>
    <p:sldId id="269" r:id="rId18"/>
    <p:sldId id="311" r:id="rId19"/>
    <p:sldId id="313" r:id="rId20"/>
    <p:sldId id="312" r:id="rId21"/>
    <p:sldId id="270" r:id="rId22"/>
    <p:sldId id="271" r:id="rId23"/>
    <p:sldId id="314" r:id="rId24"/>
    <p:sldId id="305" r:id="rId25"/>
    <p:sldId id="307" r:id="rId26"/>
    <p:sldId id="309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6" autoAdjust="0"/>
  </p:normalViewPr>
  <p:slideViewPr>
    <p:cSldViewPr>
      <p:cViewPr>
        <p:scale>
          <a:sx n="100" d="100"/>
          <a:sy n="100" d="100"/>
        </p:scale>
        <p:origin x="-2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9E03F9-98ED-4135-A593-47ED8E4DD6C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395486-B03D-4DE2-B347-3E142C66500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C6013CE-0C4E-4EEC-897B-CB3AF01CDDDF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95486-B03D-4DE2-B347-3E142C66500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6716-FE62-4361-8F4C-9D8BE07F5E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0923-CF62-48BC-9830-56C35C9C00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7CA0-0455-4DCA-B9B3-608B61239A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94175" cy="20208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78288"/>
            <a:ext cx="4194175" cy="20208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A86D91-DF59-454A-B191-B3FE146983B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F189-E0C4-4772-B59B-18F3137355E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8386BE-41AC-4C40-9448-CFD1A37100D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7D306B-DA09-424A-880B-F244CB70A34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8A977D-240C-4575-8670-6DDAB0BE530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CF642B-3F41-406E-A6D0-2DB44AED0E2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50C1736-4789-48B1-9C25-08F760FD169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DAC0-F06B-47C4-9848-4442F438F8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B466B4-BC63-45DA-AE5F-DA7733BABBC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04D9AE-42F2-4579-86E8-D95A23DC65F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58447B-4323-4E0E-9008-99A81CAED4A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4CA212-CFA0-4C60-8757-E22BE8570B9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8B0D58-E917-4CEA-A2AF-D8FD118E110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4460CB-259E-4286-85DB-CCDBBF91F6B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420B-7CDE-40B7-A6F5-97CCE9B23A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77E8-A54B-4CF6-A707-1F68C3E38E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2032-0D7B-4C67-AEE5-E315186018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ADE0-E726-407F-A32E-2492938219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6DB6-52AB-4D66-A996-1A34A89FD1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711-06FC-4F9C-8AA9-1501738C0C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F0A1D-3307-49BD-AABD-769FCF0558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EB6F7-CEA3-4D39-8B84-14EAA8E232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D336-FEA2-4743-B0E5-BEB7DAE98B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BDDE-8612-4669-940E-16FFE07243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5028C-C3E3-4163-911A-B3F90BA33D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171-96F4-4F00-A38F-F6853C7F5B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CE2A-D5C4-4FA2-B19F-678A51F7F3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06B1-9D3B-4BDE-A237-13072FFED3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0B6A-9B8A-4EE4-9DD7-24DD42F80A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6910-49C7-41B4-95F0-90344963EB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DD4E-3FE2-4ABB-8495-3E6B27A176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D10E-2141-44DA-98A8-18208C1C0E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4AB7A9-B152-4BCC-9E2C-A0B8CB5A298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3BF20C-02C1-4592-A5A9-B2179531AE5A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3CDD9C-8E9F-4170-A962-0F6CE7659B6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1pPr>
            <a:lvl2pPr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4pPr>
            <a:lvl5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5pPr>
            <a:lvl6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6pPr>
            <a:lvl7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7pPr>
            <a:lvl8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8pPr>
            <a:lvl9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4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1331640" y="867371"/>
            <a:ext cx="6629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1pPr>
            <a:lvl2pPr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4pPr>
            <a:lvl5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5pPr>
            <a:lvl6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6pPr>
            <a:lvl7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7pPr>
            <a:lvl8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8pPr>
            <a:lvl9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青岛版义务教育课程标准实验教科书八年级上册</a:t>
            </a: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1619672" y="2492896"/>
            <a:ext cx="5689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1pPr>
            <a:lvl2pPr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4pPr>
            <a:lvl5pPr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5pPr>
            <a:lvl6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6pPr>
            <a:lvl7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7pPr>
            <a:lvl8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8pPr>
            <a:lvl9pPr eaLnBrk="0" fontAlgn="base" hangingPunct="0"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4.2 </a:t>
            </a:r>
            <a:r>
              <a:rPr lang="en-US" altLang="zh-C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 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中位数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66555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25700" y="2611438"/>
          <a:ext cx="1016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3" imgW="101600" imgH="165100" progId="Equation.KSEE3">
                  <p:embed/>
                </p:oleObj>
              </mc:Choice>
              <mc:Fallback>
                <p:oleObj name="Equation" r:id="rId3" imgW="101600" imgH="165100" progId="Equation.KSEE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611438"/>
                        <a:ext cx="1016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AutoShape 6"/>
          <p:cNvSpPr>
            <a:spLocks noChangeArrowheads="1"/>
          </p:cNvSpPr>
          <p:nvPr/>
        </p:nvSpPr>
        <p:spPr bwMode="auto">
          <a:xfrm flipH="1">
            <a:off x="1908175" y="188913"/>
            <a:ext cx="6408738" cy="2195512"/>
          </a:xfrm>
          <a:prstGeom prst="cloudCallout">
            <a:avLst>
              <a:gd name="adj1" fmla="val 58310"/>
              <a:gd name="adj2" fmla="val 89727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一组数据中的中位数，是否一定是这组数据中的某一个数据？</a:t>
            </a:r>
          </a:p>
        </p:txBody>
      </p:sp>
      <p:pic>
        <p:nvPicPr>
          <p:cNvPr id="41988" name="Picture 7" descr="女博士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2852738"/>
            <a:ext cx="118745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25700" y="2611438"/>
          <a:ext cx="1016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3" imgW="101600" imgH="165100" progId="Equation.KSEE3">
                  <p:embed/>
                </p:oleObj>
              </mc:Choice>
              <mc:Fallback>
                <p:oleObj name="Equation" r:id="rId3" imgW="101600" imgH="165100" progId="Equation.KSEE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611438"/>
                        <a:ext cx="1016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AutoShape 6"/>
          <p:cNvSpPr>
            <a:spLocks noChangeArrowheads="1"/>
          </p:cNvSpPr>
          <p:nvPr/>
        </p:nvSpPr>
        <p:spPr bwMode="auto">
          <a:xfrm flipH="1">
            <a:off x="1116013" y="1212850"/>
            <a:ext cx="3527425" cy="2193925"/>
          </a:xfrm>
          <a:prstGeom prst="cloudCallout">
            <a:avLst>
              <a:gd name="adj1" fmla="val 58310"/>
              <a:gd name="adj2" fmla="val 89727"/>
            </a:avLst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CN" altLang="en-US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在问题（</a:t>
            </a:r>
            <a:r>
              <a:rPr lang="en-US" altLang="zh-CN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）中，有</a:t>
            </a:r>
            <a:r>
              <a:rPr lang="en-US" altLang="zh-CN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名男生的身高低于</a:t>
            </a:r>
            <a:r>
              <a:rPr lang="en-US" altLang="zh-CN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170cm</a:t>
            </a:r>
            <a:r>
              <a:rPr lang="zh-CN" altLang="en-US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，有</a:t>
            </a:r>
            <a:r>
              <a:rPr lang="en-US" altLang="zh-CN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名男生的身高高于</a:t>
            </a:r>
            <a:r>
              <a:rPr lang="en-US" altLang="zh-CN" sz="19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170cm.</a:t>
            </a:r>
            <a:endParaRPr lang="zh-CN" altLang="en-US" sz="19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40964" name="Group 8"/>
          <p:cNvGrpSpPr/>
          <p:nvPr/>
        </p:nvGrpSpPr>
        <p:grpSpPr bwMode="auto">
          <a:xfrm>
            <a:off x="5003800" y="1982788"/>
            <a:ext cx="3779838" cy="4751387"/>
            <a:chOff x="3152" y="663"/>
            <a:chExt cx="2451" cy="3219"/>
          </a:xfrm>
        </p:grpSpPr>
        <p:sp>
          <p:nvSpPr>
            <p:cNvPr id="43016" name="AutoShape 9"/>
            <p:cNvSpPr>
              <a:spLocks noChangeArrowheads="1"/>
            </p:cNvSpPr>
            <p:nvPr/>
          </p:nvSpPr>
          <p:spPr bwMode="auto">
            <a:xfrm flipH="1">
              <a:off x="3152" y="663"/>
              <a:ext cx="2404" cy="1134"/>
            </a:xfrm>
            <a:prstGeom prst="cloudCallout">
              <a:avLst>
                <a:gd name="adj1" fmla="val -28537"/>
                <a:gd name="adj2" fmla="val 111019"/>
              </a:avLst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endPara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pic>
          <p:nvPicPr>
            <p:cNvPr id="43017" name="Picture 10" descr="女博士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967" y="2160"/>
              <a:ext cx="636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323850" y="188913"/>
            <a:ext cx="8459788" cy="9461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2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</a:rPr>
              <a:t>）观察你在（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）（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）中重新排列的两组数据，你认为中位数</a:t>
            </a:r>
            <a:r>
              <a:rPr lang="en-US" altLang="zh-CN" sz="2800" b="1" dirty="0">
                <a:solidFill>
                  <a:srgbClr val="FF0000"/>
                </a:solidFill>
              </a:rPr>
              <a:t>170cm</a:t>
            </a:r>
            <a:r>
              <a:rPr lang="zh-CN" altLang="en-US" sz="2800" b="1" dirty="0">
                <a:solidFill>
                  <a:srgbClr val="FF0000"/>
                </a:solidFill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</a:rPr>
              <a:t>170.5cm</a:t>
            </a:r>
            <a:r>
              <a:rPr lang="zh-CN" altLang="en-US" sz="2800" b="1" dirty="0">
                <a:solidFill>
                  <a:srgbClr val="FF0000"/>
                </a:solidFill>
              </a:rPr>
              <a:t>具有什么实际意义？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0163" y="4011613"/>
            <a:ext cx="1743076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7" name="矩形 5"/>
          <p:cNvSpPr>
            <a:spLocks noChangeArrowheads="1"/>
          </p:cNvSpPr>
          <p:nvPr/>
        </p:nvSpPr>
        <p:spPr bwMode="auto">
          <a:xfrm>
            <a:off x="5651500" y="2205038"/>
            <a:ext cx="28813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在问题（</a:t>
            </a:r>
            <a:r>
              <a:rPr lang="en-US" altLang="zh-CN" b="1">
                <a:solidFill>
                  <a:srgbClr val="FF0000"/>
                </a:solidFill>
              </a:rPr>
              <a:t>3</a:t>
            </a:r>
            <a:r>
              <a:rPr lang="zh-CN" altLang="en-US" b="1">
                <a:solidFill>
                  <a:srgbClr val="FF0000"/>
                </a:solidFill>
              </a:rPr>
              <a:t>）中，有</a:t>
            </a:r>
            <a:r>
              <a:rPr lang="en-US" altLang="zh-CN" b="1">
                <a:solidFill>
                  <a:srgbClr val="FF0000"/>
                </a:solidFill>
              </a:rPr>
              <a:t>4</a:t>
            </a:r>
            <a:r>
              <a:rPr lang="zh-CN" altLang="en-US" b="1">
                <a:solidFill>
                  <a:srgbClr val="FF0000"/>
                </a:solidFill>
              </a:rPr>
              <a:t>名男生的身高低于</a:t>
            </a:r>
            <a:r>
              <a:rPr lang="en-US" altLang="zh-CN" b="1">
                <a:solidFill>
                  <a:srgbClr val="FF0000"/>
                </a:solidFill>
              </a:rPr>
              <a:t>171cm</a:t>
            </a:r>
            <a:r>
              <a:rPr lang="zh-CN" altLang="en-US" b="1">
                <a:solidFill>
                  <a:srgbClr val="FF0000"/>
                </a:solidFill>
              </a:rPr>
              <a:t>，有</a:t>
            </a:r>
            <a:r>
              <a:rPr lang="en-US" altLang="zh-CN" b="1">
                <a:solidFill>
                  <a:srgbClr val="FF0000"/>
                </a:solidFill>
              </a:rPr>
              <a:t>4</a:t>
            </a:r>
            <a:r>
              <a:rPr lang="zh-CN" altLang="en-US" b="1">
                <a:solidFill>
                  <a:srgbClr val="FF0000"/>
                </a:solidFill>
              </a:rPr>
              <a:t>名男生的身高高于</a:t>
            </a:r>
            <a:r>
              <a:rPr lang="en-US" altLang="zh-CN" b="1">
                <a:solidFill>
                  <a:srgbClr val="FF0000"/>
                </a:solidFill>
              </a:rPr>
              <a:t>171cm.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409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内容占位符 3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8964613" cy="468004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dirty="0" smtClean="0"/>
              <a:t>        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在上面的两个问题中，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170cm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和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170.5cm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分别处于排列后该组数据的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中间的位置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，从而我们可以用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170cm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和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170.5cm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分别代表这两组男生的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一般身高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。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zh-CN" altLang="en-US" sz="3600" b="1" dirty="0" smtClean="0">
                <a:solidFill>
                  <a:srgbClr val="002060"/>
                </a:solidFill>
              </a:rPr>
              <a:t>      由此可见，在按大小顺序排列后的一组数据中，由于中位数的位置居中，因而它能反映这组数据的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集中趋势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一般水平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，因此，通常也把中位数作为这组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数据的代表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7" name="Group 57"/>
          <p:cNvGraphicFramePr>
            <a:graphicFrameLocks noGrp="1"/>
          </p:cNvGraphicFramePr>
          <p:nvPr/>
        </p:nvGraphicFramePr>
        <p:xfrm>
          <a:off x="179388" y="765175"/>
          <a:ext cx="8640762" cy="969963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日营业额（万元）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323850" y="115888"/>
            <a:ext cx="8424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、</a:t>
            </a:r>
            <a:r>
              <a:rPr lang="zh-CN" altLang="en-US" sz="2400" b="1">
                <a:solidFill>
                  <a:srgbClr val="FF0000"/>
                </a:solidFill>
              </a:rPr>
              <a:t>某商场本月</a:t>
            </a:r>
            <a:r>
              <a:rPr lang="en-US" altLang="zh-CN" sz="2400" b="1">
                <a:solidFill>
                  <a:srgbClr val="FF0000"/>
                </a:solidFill>
              </a:rPr>
              <a:t>1—10</a:t>
            </a:r>
            <a:r>
              <a:rPr lang="zh-CN" altLang="en-US" sz="2400" b="1">
                <a:solidFill>
                  <a:srgbClr val="FF0000"/>
                </a:solidFill>
              </a:rPr>
              <a:t>号的日营业额（单位</a:t>
            </a:r>
            <a:r>
              <a:rPr lang="en-US" altLang="zh-CN" sz="2400" b="1">
                <a:solidFill>
                  <a:srgbClr val="FF0000"/>
                </a:solidFill>
              </a:rPr>
              <a:t>:</a:t>
            </a:r>
            <a:r>
              <a:rPr lang="zh-CN" altLang="en-US" sz="2400" b="1">
                <a:solidFill>
                  <a:srgbClr val="FF0000"/>
                </a:solidFill>
              </a:rPr>
              <a:t>万元）如下表</a:t>
            </a:r>
            <a:r>
              <a:rPr lang="en-US" altLang="zh-CN" sz="24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87338" y="1862138"/>
            <a:ext cx="849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400" b="1">
                <a:solidFill>
                  <a:srgbClr val="3333FF"/>
                </a:solidFill>
              </a:rPr>
              <a:t>（</a:t>
            </a:r>
            <a:r>
              <a:rPr lang="en-US" altLang="zh-CN" sz="2400" b="1">
                <a:solidFill>
                  <a:srgbClr val="3333FF"/>
                </a:solidFill>
              </a:rPr>
              <a:t>1</a:t>
            </a:r>
            <a:r>
              <a:rPr lang="zh-CN" altLang="en-US" sz="2400" b="1">
                <a:solidFill>
                  <a:srgbClr val="3333FF"/>
                </a:solidFill>
              </a:rPr>
              <a:t>）这</a:t>
            </a:r>
            <a:r>
              <a:rPr lang="en-US" altLang="zh-CN" sz="2400" b="1">
                <a:solidFill>
                  <a:srgbClr val="3333FF"/>
                </a:solidFill>
              </a:rPr>
              <a:t>10</a:t>
            </a:r>
            <a:r>
              <a:rPr lang="zh-CN" altLang="en-US" sz="2400" b="1">
                <a:solidFill>
                  <a:srgbClr val="3333FF"/>
                </a:solidFill>
              </a:rPr>
              <a:t>天的日营业额的平均数和中位数是多少？</a:t>
            </a:r>
          </a:p>
        </p:txBody>
      </p:sp>
      <p:sp>
        <p:nvSpPr>
          <p:cNvPr id="45098" name="Text Box 44"/>
          <p:cNvSpPr txBox="1">
            <a:spLocks noChangeArrowheads="1"/>
          </p:cNvSpPr>
          <p:nvPr/>
        </p:nvSpPr>
        <p:spPr bwMode="auto">
          <a:xfrm>
            <a:off x="468313" y="4149725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800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68313" y="2781300"/>
            <a:ext cx="691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/>
              <a:t>解：</a:t>
            </a:r>
            <a:r>
              <a:rPr lang="zh-CN" altLang="en-US" sz="2000" b="1">
                <a:sym typeface="Wingdings" panose="05000000000000000000" pitchFamily="2" charset="2"/>
              </a:rPr>
              <a:t>（</a:t>
            </a:r>
            <a:r>
              <a:rPr lang="en-US" altLang="zh-CN" sz="2000" b="1">
                <a:sym typeface="Wingdings" panose="05000000000000000000" pitchFamily="2" charset="2"/>
              </a:rPr>
              <a:t>1</a:t>
            </a:r>
            <a:r>
              <a:rPr lang="zh-CN" altLang="en-US" sz="2000" b="1">
                <a:sym typeface="Wingdings" panose="05000000000000000000" pitchFamily="2" charset="2"/>
              </a:rPr>
              <a:t>）这</a:t>
            </a:r>
            <a:r>
              <a:rPr lang="en-US" altLang="zh-CN" sz="2000" b="1">
                <a:sym typeface="Wingdings" panose="05000000000000000000" pitchFamily="2" charset="2"/>
              </a:rPr>
              <a:t>10</a:t>
            </a:r>
            <a:r>
              <a:rPr lang="zh-CN" altLang="en-US" sz="2000" b="1">
                <a:sym typeface="Wingdings" panose="05000000000000000000" pitchFamily="2" charset="2"/>
              </a:rPr>
              <a:t>天的的日营业额的平均数为</a:t>
            </a:r>
            <a:endParaRPr lang="zh-CN" altLang="en-US" sz="2000" b="1"/>
          </a:p>
        </p:txBody>
      </p:sp>
      <p:grpSp>
        <p:nvGrpSpPr>
          <p:cNvPr id="15406" name="Group 46"/>
          <p:cNvGrpSpPr/>
          <p:nvPr/>
        </p:nvGrpSpPr>
        <p:grpSpPr bwMode="auto">
          <a:xfrm>
            <a:off x="250825" y="3284538"/>
            <a:ext cx="8893175" cy="1200150"/>
            <a:chOff x="612" y="2251"/>
            <a:chExt cx="4876" cy="784"/>
          </a:xfrm>
        </p:grpSpPr>
        <p:grpSp>
          <p:nvGrpSpPr>
            <p:cNvPr id="45106" name="Group 47"/>
            <p:cNvGrpSpPr/>
            <p:nvPr/>
          </p:nvGrpSpPr>
          <p:grpSpPr bwMode="auto">
            <a:xfrm>
              <a:off x="612" y="2251"/>
              <a:ext cx="4876" cy="573"/>
              <a:chOff x="884" y="2296"/>
              <a:chExt cx="4876" cy="573"/>
            </a:xfrm>
          </p:grpSpPr>
          <p:grpSp>
            <p:nvGrpSpPr>
              <p:cNvPr id="45108" name="Group 10"/>
              <p:cNvGrpSpPr/>
              <p:nvPr/>
            </p:nvGrpSpPr>
            <p:grpSpPr bwMode="auto">
              <a:xfrm>
                <a:off x="884" y="2432"/>
                <a:ext cx="499" cy="345"/>
                <a:chOff x="3198" y="3475"/>
                <a:chExt cx="499" cy="345"/>
              </a:xfrm>
            </p:grpSpPr>
            <p:sp>
              <p:nvSpPr>
                <p:cNvPr id="4511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198" y="3475"/>
                  <a:ext cx="499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50000"/>
                    </a:spcBef>
                  </a:pPr>
                  <a:r>
                    <a:rPr lang="en-US" altLang="zh-CN" sz="2600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x </a:t>
                  </a:r>
                  <a:r>
                    <a:rPr lang="en-US" altLang="zh-CN" sz="2600" b="1">
                      <a:solidFill>
                        <a:srgbClr val="0000CC"/>
                      </a:solidFill>
                    </a:rPr>
                    <a:t>=</a:t>
                  </a:r>
                </a:p>
              </p:txBody>
            </p:sp>
            <p:sp>
              <p:nvSpPr>
                <p:cNvPr id="345100" name="Line 12"/>
                <p:cNvSpPr>
                  <a:spLocks noChangeShapeType="1"/>
                </p:cNvSpPr>
                <p:nvPr/>
              </p:nvSpPr>
              <p:spPr bwMode="auto">
                <a:xfrm>
                  <a:off x="3288" y="3566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zh-CN" altLang="en-US" sz="2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</p:grpSp>
          <p:grpSp>
            <p:nvGrpSpPr>
              <p:cNvPr id="45109" name="Group 15"/>
              <p:cNvGrpSpPr/>
              <p:nvPr/>
            </p:nvGrpSpPr>
            <p:grpSpPr bwMode="auto">
              <a:xfrm>
                <a:off x="1429" y="2296"/>
                <a:ext cx="4331" cy="573"/>
                <a:chOff x="2245" y="1706"/>
                <a:chExt cx="1724" cy="573"/>
              </a:xfrm>
            </p:grpSpPr>
            <p:sp>
              <p:nvSpPr>
                <p:cNvPr id="451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45" y="1706"/>
                  <a:ext cx="1724" cy="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50000"/>
                    </a:spcBef>
                  </a:pPr>
                  <a:endParaRPr lang="en-US" altLang="zh-CN" sz="2600" b="1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45101" name="Line 13"/>
                <p:cNvSpPr>
                  <a:spLocks noChangeShapeType="1"/>
                </p:cNvSpPr>
                <p:nvPr/>
              </p:nvSpPr>
              <p:spPr bwMode="auto">
                <a:xfrm>
                  <a:off x="2245" y="2024"/>
                  <a:ext cx="1633" cy="0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</a:ln>
                <a:effectLst/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zh-CN" altLang="en-US" sz="2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  <p:sp>
              <p:nvSpPr>
                <p:cNvPr id="4511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71" y="1933"/>
                  <a:ext cx="27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10000"/>
                    </a:lnSpc>
                    <a:spcBef>
                      <a:spcPct val="50000"/>
                    </a:spcBef>
                  </a:pPr>
                  <a:r>
                    <a:rPr lang="en-US" altLang="zh-CN" sz="2600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10</a:t>
                  </a:r>
                  <a:endParaRPr lang="en-US" altLang="zh-CN" sz="2600" b="1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5107" name="Text Box 55"/>
            <p:cNvSpPr txBox="1">
              <a:spLocks noChangeArrowheads="1"/>
            </p:cNvSpPr>
            <p:nvPr/>
          </p:nvSpPr>
          <p:spPr bwMode="auto">
            <a:xfrm>
              <a:off x="793" y="2795"/>
              <a:ext cx="95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1">
                  <a:solidFill>
                    <a:srgbClr val="0000CC"/>
                  </a:solidFill>
                </a:rPr>
                <a:t>=_____</a:t>
              </a:r>
              <a:r>
                <a:rPr lang="zh-CN" altLang="en-US" sz="1800" b="1">
                  <a:solidFill>
                    <a:srgbClr val="0000CC"/>
                  </a:solidFill>
                </a:rPr>
                <a:t>（万元）</a:t>
              </a:r>
            </a:p>
          </p:txBody>
        </p:sp>
      </p:grp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395288" y="4724400"/>
            <a:ext cx="82089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/>
              <a:t>将这组数据由小到大的顺序排列为：</a:t>
            </a:r>
          </a:p>
          <a:p>
            <a:pPr>
              <a:spcBef>
                <a:spcPct val="50000"/>
              </a:spcBef>
            </a:pPr>
            <a:r>
              <a:rPr lang="en-US" altLang="zh-CN" sz="1800"/>
              <a:t>____________________________________________________________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539750" y="5516563"/>
            <a:ext cx="4319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/>
              <a:t>处于中间位置的两个数据为：</a:t>
            </a:r>
            <a:r>
              <a:rPr lang="en-US" altLang="zh-CN" sz="1800" b="1"/>
              <a:t>________</a:t>
            </a:r>
          </a:p>
        </p:txBody>
      </p:sp>
      <p:sp>
        <p:nvSpPr>
          <p:cNvPr id="45104" name="Text Box 60"/>
          <p:cNvSpPr txBox="1">
            <a:spLocks noChangeArrowheads="1"/>
          </p:cNvSpPr>
          <p:nvPr/>
        </p:nvSpPr>
        <p:spPr bwMode="auto">
          <a:xfrm>
            <a:off x="468313" y="5948363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</a:rPr>
              <a:t>∴ </a:t>
            </a:r>
            <a:r>
              <a:rPr lang="zh-CN" altLang="en-US" sz="1800" b="1"/>
              <a:t>这组数据的中位数为：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" grpId="0"/>
      <p:bldP spid="15405" grpId="0"/>
      <p:bldP spid="15416" grpId="0"/>
      <p:bldP spid="15418" grpId="0"/>
      <p:bldP spid="45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/>
        </p:nvGraphicFramePr>
        <p:xfrm>
          <a:off x="147638" y="1033463"/>
          <a:ext cx="7696200" cy="4243387"/>
        </p:xfrm>
        <a:graphic>
          <a:graphicData uri="http://schemas.openxmlformats.org/drawingml/2006/table">
            <a:tbl>
              <a:tblPr/>
              <a:tblGrid>
                <a:gridCol w="115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黑体" panose="02010609060101010101" pitchFamily="49" charset="-122"/>
                        </a:rPr>
                        <a:t>优点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黑体" panose="02010609060101010101" pitchFamily="49" charset="-122"/>
                        </a:rPr>
                        <a:t>缺点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黑体" panose="02010609060101010101" pitchFamily="49" charset="-122"/>
                        </a:rPr>
                        <a:t>联系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07" name="Line 34"/>
          <p:cNvSpPr>
            <a:spLocks noChangeShapeType="1"/>
          </p:cNvSpPr>
          <p:nvPr/>
        </p:nvSpPr>
        <p:spPr bwMode="auto">
          <a:xfrm>
            <a:off x="211138" y="1089025"/>
            <a:ext cx="10810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08" name="Text Box 35"/>
          <p:cNvSpPr txBox="1">
            <a:spLocks noChangeArrowheads="1"/>
          </p:cNvSpPr>
          <p:nvPr/>
        </p:nvSpPr>
        <p:spPr bwMode="auto">
          <a:xfrm>
            <a:off x="514350" y="1152525"/>
            <a:ext cx="115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000000"/>
                </a:solidFill>
                <a:ea typeface="黑体" panose="02010609060101010101" pitchFamily="49" charset="-122"/>
              </a:rPr>
              <a:t>数据代表</a:t>
            </a:r>
          </a:p>
        </p:txBody>
      </p:sp>
      <p:sp>
        <p:nvSpPr>
          <p:cNvPr id="46109" name="Text Box 36"/>
          <p:cNvSpPr txBox="1">
            <a:spLocks noChangeArrowheads="1"/>
          </p:cNvSpPr>
          <p:nvPr/>
        </p:nvSpPr>
        <p:spPr bwMode="auto">
          <a:xfrm>
            <a:off x="211138" y="16938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000000"/>
                </a:solidFill>
                <a:ea typeface="黑体" panose="02010609060101010101" pitchFamily="49" charset="-122"/>
              </a:rPr>
              <a:t>内容</a:t>
            </a:r>
          </a:p>
        </p:txBody>
      </p:sp>
      <p:sp>
        <p:nvSpPr>
          <p:cNvPr id="46110" name="Text Box 37"/>
          <p:cNvSpPr txBox="1">
            <a:spLocks noChangeArrowheads="1"/>
          </p:cNvSpPr>
          <p:nvPr/>
        </p:nvSpPr>
        <p:spPr bwMode="auto">
          <a:xfrm>
            <a:off x="1908175" y="1268413"/>
            <a:ext cx="2087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平均数</a:t>
            </a:r>
          </a:p>
        </p:txBody>
      </p:sp>
      <p:sp>
        <p:nvSpPr>
          <p:cNvPr id="46111" name="Text Box 39"/>
          <p:cNvSpPr txBox="1">
            <a:spLocks noChangeArrowheads="1"/>
          </p:cNvSpPr>
          <p:nvPr/>
        </p:nvSpPr>
        <p:spPr bwMode="auto">
          <a:xfrm>
            <a:off x="4427538" y="1268413"/>
            <a:ext cx="2592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中位数</a:t>
            </a:r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1619250" y="2276475"/>
            <a:ext cx="172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充分利用数据所提供信息</a:t>
            </a:r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4049713" y="2262188"/>
            <a:ext cx="2305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计算简单</a:t>
            </a:r>
          </a:p>
          <a:p>
            <a:pPr>
              <a:spcBef>
                <a:spcPct val="20000"/>
              </a:spcBef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不易受极端值影响</a:t>
            </a:r>
          </a:p>
          <a:p>
            <a:pPr>
              <a:spcBef>
                <a:spcPct val="20000"/>
              </a:spcBef>
            </a:pP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zh-CN" altLang="en-US" b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1547813" y="350043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0099"/>
                </a:solidFill>
              </a:rPr>
              <a:t>容易受极端值影响</a:t>
            </a:r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4067175" y="3500438"/>
            <a:ext cx="2376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99"/>
                </a:solidFill>
                <a:sym typeface="Arial" panose="020B0604020202020204" pitchFamily="34" charset="0"/>
              </a:rPr>
              <a:t>不能充分利用数据所提供信息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1835150" y="4652963"/>
            <a:ext cx="640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99"/>
                </a:solidFill>
              </a:rPr>
              <a:t>体现一组数据的集中趋势，反映数据的“一般水平”</a:t>
            </a:r>
          </a:p>
        </p:txBody>
      </p:sp>
      <p:grpSp>
        <p:nvGrpSpPr>
          <p:cNvPr id="46117" name="Group 48"/>
          <p:cNvGrpSpPr/>
          <p:nvPr/>
        </p:nvGrpSpPr>
        <p:grpSpPr bwMode="auto">
          <a:xfrm>
            <a:off x="738188" y="-66675"/>
            <a:ext cx="1854200" cy="779463"/>
            <a:chOff x="0" y="0"/>
            <a:chExt cx="2112" cy="378"/>
          </a:xfrm>
        </p:grpSpPr>
        <p:sp>
          <p:nvSpPr>
            <p:cNvPr id="46118" name="Rectangle 49"/>
            <p:cNvSpPr>
              <a:spLocks noChangeArrowheads="1"/>
            </p:cNvSpPr>
            <p:nvPr/>
          </p:nvSpPr>
          <p:spPr bwMode="auto">
            <a:xfrm>
              <a:off x="0" y="90"/>
              <a:ext cx="2112" cy="28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3200" b="1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类比归纳</a:t>
              </a:r>
            </a:p>
          </p:txBody>
        </p:sp>
        <p:sp>
          <p:nvSpPr>
            <p:cNvPr id="35890" name="Rectangle 50" descr="PE03255_"/>
            <p:cNvSpPr>
              <a:spLocks noChangeArrowheads="1"/>
            </p:cNvSpPr>
            <p:nvPr/>
          </p:nvSpPr>
          <p:spPr bwMode="auto">
            <a:xfrm>
              <a:off x="1642" y="0"/>
              <a:ext cx="210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zh-CN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BatangChe" pitchFamily="49" charset="-127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bldLvl="0" autoUpdateAnimBg="0"/>
      <p:bldP spid="35881" grpId="0" bldLvl="0" autoUpdateAnimBg="0"/>
      <p:bldP spid="35883" grpId="0" bldLvl="0" autoUpdateAnimBg="0"/>
      <p:bldP spid="35884" grpId="0" bldLvl="0" autoUpdateAnimBg="0"/>
      <p:bldP spid="35886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179388" y="836613"/>
          <a:ext cx="8640762" cy="1042987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日营业额（万元）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250825" y="188913"/>
            <a:ext cx="8424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、</a:t>
            </a:r>
            <a:r>
              <a:rPr lang="zh-CN" altLang="en-US" sz="2400" b="1">
                <a:solidFill>
                  <a:srgbClr val="FF0000"/>
                </a:solidFill>
              </a:rPr>
              <a:t>某商场本月</a:t>
            </a:r>
            <a:r>
              <a:rPr lang="en-US" altLang="zh-CN" sz="2400" b="1">
                <a:solidFill>
                  <a:srgbClr val="FF0000"/>
                </a:solidFill>
              </a:rPr>
              <a:t>1—10</a:t>
            </a:r>
            <a:r>
              <a:rPr lang="zh-CN" altLang="en-US" sz="2400" b="1">
                <a:solidFill>
                  <a:srgbClr val="FF0000"/>
                </a:solidFill>
              </a:rPr>
              <a:t>号的日营业额（单位</a:t>
            </a:r>
            <a:r>
              <a:rPr lang="en-US" altLang="zh-CN" sz="2400" b="1">
                <a:solidFill>
                  <a:srgbClr val="FF0000"/>
                </a:solidFill>
              </a:rPr>
              <a:t>:</a:t>
            </a:r>
            <a:r>
              <a:rPr lang="zh-CN" altLang="en-US" sz="2400" b="1">
                <a:solidFill>
                  <a:srgbClr val="FF0000"/>
                </a:solidFill>
              </a:rPr>
              <a:t>万元）如下表</a:t>
            </a:r>
            <a:r>
              <a:rPr lang="en-US" altLang="zh-CN" sz="24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50825" y="2060575"/>
            <a:ext cx="8496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</a:rPr>
              <a:t>(2)  </a:t>
            </a:r>
            <a:r>
              <a:rPr lang="zh-CN" altLang="en-US" b="1">
                <a:solidFill>
                  <a:srgbClr val="3333FF"/>
                </a:solidFill>
              </a:rPr>
              <a:t>请你对该商场本月</a:t>
            </a:r>
            <a:r>
              <a:rPr lang="en-US" altLang="zh-CN" b="1">
                <a:solidFill>
                  <a:srgbClr val="3333FF"/>
                </a:solidFill>
              </a:rPr>
              <a:t>2</a:t>
            </a:r>
            <a:r>
              <a:rPr lang="zh-CN" altLang="en-US" b="1">
                <a:solidFill>
                  <a:srgbClr val="3333FF"/>
                </a:solidFill>
              </a:rPr>
              <a:t>号的营业情况作出评价。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66725" y="3429000"/>
            <a:ext cx="799306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/>
              <a:t>       </a:t>
            </a:r>
            <a:r>
              <a:rPr lang="zh-CN" altLang="en-US" b="1" dirty="0"/>
              <a:t>该商场本月</a:t>
            </a:r>
            <a:r>
              <a:rPr lang="en-US" altLang="zh-CN" b="1" dirty="0"/>
              <a:t>2</a:t>
            </a:r>
            <a:r>
              <a:rPr lang="zh-CN" altLang="en-US" b="1" dirty="0"/>
              <a:t>号的营业额为</a:t>
            </a:r>
            <a:r>
              <a:rPr lang="en-US" altLang="zh-CN" b="1" dirty="0"/>
              <a:t>6.2</a:t>
            </a:r>
            <a:r>
              <a:rPr lang="zh-CN" altLang="en-US" b="1" dirty="0"/>
              <a:t>万元，高于该月</a:t>
            </a:r>
            <a:r>
              <a:rPr lang="en-US" altLang="zh-CN" b="1" dirty="0"/>
              <a:t>1—10</a:t>
            </a:r>
            <a:r>
              <a:rPr lang="zh-CN" altLang="en-US" b="1" dirty="0"/>
              <a:t>号的日平均营业额，因而营业情况还是不错的，但是，该天的营业额略低于</a:t>
            </a:r>
            <a:r>
              <a:rPr lang="en-US" altLang="zh-CN" b="1" dirty="0"/>
              <a:t>1—10</a:t>
            </a:r>
            <a:r>
              <a:rPr lang="zh-CN" altLang="en-US" b="1" dirty="0"/>
              <a:t>号日营业额的中位数，这说明该天的营业额在这</a:t>
            </a:r>
            <a:r>
              <a:rPr lang="en-US" altLang="zh-CN" b="1" dirty="0"/>
              <a:t>10</a:t>
            </a:r>
            <a:r>
              <a:rPr lang="zh-CN" altLang="en-US" b="1" dirty="0"/>
              <a:t>天中，处于中等偏下水平。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  <p:bldP spid="164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挑战自我</a:t>
            </a:r>
          </a:p>
        </p:txBody>
      </p:sp>
      <p:sp>
        <p:nvSpPr>
          <p:cNvPr id="481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zh-CN" altLang="en-US" dirty="0" smtClean="0"/>
              <a:t>       </a:t>
            </a:r>
            <a:r>
              <a:rPr lang="zh-CN" altLang="en-US" dirty="0" smtClean="0">
                <a:solidFill>
                  <a:srgbClr val="002060"/>
                </a:solidFill>
              </a:rPr>
              <a:t>小亮认为：“在一组数据中，小于和大于这组数据的中位数的数据各占一半，”你认为他的说法对吗？举例说明。</a:t>
            </a: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3432175"/>
            <a:ext cx="17430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2636838"/>
            <a:ext cx="8424863" cy="1173162"/>
          </a:xfrm>
          <a:prstGeom prst="rect">
            <a:avLst/>
          </a:prstGeom>
          <a:noFill/>
          <a:ln w="12700" cap="sq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：请大家仔细观察表格中的数据，讨论该公  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司的周平均工资是多少？经理是否欺骗了王亮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1438" y="4221163"/>
            <a:ext cx="8748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：平均周工资能否客观地反映员工的实际收入？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9388" y="5229225"/>
            <a:ext cx="871378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99FF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6E0C21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800" b="1">
                <a:solidFill>
                  <a:srgbClr val="6E0C21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6E0C21"/>
                </a:solidFill>
                <a:latin typeface="Times New Roman" panose="02020603050405020304" pitchFamily="18" charset="0"/>
              </a:rPr>
              <a:t>：再仔细观察表中的数据，你们认为用哪个数据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6E0C21"/>
                </a:solidFill>
                <a:latin typeface="Times New Roman" panose="02020603050405020304" pitchFamily="18" charset="0"/>
              </a:rPr>
              <a:t>             反映一般职员的实际收入比较合适？</a:t>
            </a:r>
          </a:p>
        </p:txBody>
      </p:sp>
      <p:graphicFrame>
        <p:nvGraphicFramePr>
          <p:cNvPr id="50213" name="Group 37"/>
          <p:cNvGraphicFramePr>
            <a:graphicFrameLocks noGrp="1"/>
          </p:cNvGraphicFramePr>
          <p:nvPr/>
        </p:nvGraphicFramePr>
        <p:xfrm>
          <a:off x="395288" y="620713"/>
          <a:ext cx="8208962" cy="1612899"/>
        </p:xfrm>
        <a:graphic>
          <a:graphicData uri="http://schemas.openxmlformats.org/drawingml/2006/table">
            <a:tbl>
              <a:tblPr/>
              <a:tblGrid>
                <a:gridCol w="252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人员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经理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副经理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工人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学徒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工资（元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周）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187" name="TextBox 1"/>
          <p:cNvSpPr txBox="1">
            <a:spLocks noChangeArrowheads="1"/>
          </p:cNvSpPr>
          <p:nvPr/>
        </p:nvSpPr>
        <p:spPr bwMode="auto">
          <a:xfrm>
            <a:off x="468313" y="0"/>
            <a:ext cx="237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回扣情景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71600" y="692696"/>
            <a:ext cx="4114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b="1" dirty="0" smtClean="0">
                <a:solidFill>
                  <a:srgbClr val="000099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谈</a:t>
            </a:r>
            <a:r>
              <a:rPr lang="zh-CN" altLang="en-US" sz="5400" b="1" dirty="0">
                <a:solidFill>
                  <a:srgbClr val="000099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收</a:t>
            </a:r>
            <a:r>
              <a:rPr lang="zh-CN" altLang="en-US" sz="5400" b="1" dirty="0" smtClean="0">
                <a:solidFill>
                  <a:srgbClr val="000099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获</a:t>
            </a:r>
            <a:endParaRPr lang="zh-CN" altLang="en-US" sz="5400" b="1" dirty="0">
              <a:solidFill>
                <a:srgbClr val="000099"/>
              </a:solidFill>
              <a:latin typeface="Tahoma" panose="020B0604030504040204" pitchFamily="34" charset="0"/>
              <a:ea typeface="华文新魏" panose="02010800040101010101" pitchFamily="2" charset="-12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636912"/>
            <a:ext cx="8458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 smtClean="0">
                <a:solidFill>
                  <a:srgbClr val="FF0000"/>
                </a:solidFill>
                <a:latin typeface="隶书" panose="020105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4000" b="1" dirty="0">
                <a:solidFill>
                  <a:srgbClr val="FF0000"/>
                </a:solidFill>
                <a:latin typeface="隶书" panose="020105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黑体" panose="02010609060101010101" pitchFamily="49" charset="-122"/>
              </a:rPr>
              <a:t>学到了哪些知识</a:t>
            </a:r>
            <a:r>
              <a:rPr lang="zh-CN" altLang="en-US" sz="4000" b="1" dirty="0" smtClean="0">
                <a:solidFill>
                  <a:srgbClr val="FF0000"/>
                </a:solidFill>
                <a:latin typeface="隶书" panose="02010509060101010101" pitchFamily="49" charset="-122"/>
                <a:ea typeface="黑体" panose="02010609060101010101" pitchFamily="49" charset="-122"/>
              </a:rPr>
              <a:t>？</a:t>
            </a:r>
            <a:r>
              <a:rPr lang="en-US" altLang="zh-CN" sz="4000" dirty="0" smtClean="0">
                <a:solidFill>
                  <a:srgbClr val="FF0000"/>
                </a:solidFill>
                <a:latin typeface="楷体_GB2312" pitchFamily="49" charset="-122"/>
                <a:ea typeface="黑体" panose="02010609060101010101" pitchFamily="49" charset="-122"/>
              </a:rPr>
              <a:t>    </a:t>
            </a:r>
            <a:endParaRPr lang="en-US" altLang="zh-CN" sz="4000" dirty="0">
              <a:solidFill>
                <a:srgbClr val="FF0000"/>
              </a:solidFill>
              <a:latin typeface="楷体_GB2312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latin typeface="楷体_GB2312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000" b="1" dirty="0">
                <a:solidFill>
                  <a:srgbClr val="FF0000"/>
                </a:solidFill>
                <a:latin typeface="楷体_GB2312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用到了哪些数学思想</a:t>
            </a:r>
            <a:r>
              <a:rPr lang="zh-CN" altLang="en-US" sz="40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？</a:t>
            </a:r>
            <a:r>
              <a:rPr lang="en-US" altLang="zh-CN" sz="40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    </a:t>
            </a:r>
            <a:endParaRPr lang="en-US" altLang="zh-CN" sz="4000" b="1" dirty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3</a:t>
            </a:r>
            <a:r>
              <a:rPr lang="en-US" altLang="zh-CN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你有什么体会与感想？</a:t>
            </a:r>
            <a:endParaRPr lang="en-US" altLang="zh-CN" sz="40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3106738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0000"/>
                </a:solidFill>
              </a:rPr>
              <a:t>达标检测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424936" cy="3600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、下列说法中：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）一组数据中的中位数只有一个。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）一组数据中的中位数可能是这组数据中的一个，也可能不是这组数据中的一个。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）在一组数据中，大于中位数的数据与小于中位数的数据的个数相等。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/>
              <a:t>正确的说法有</a:t>
            </a:r>
            <a:r>
              <a:rPr lang="zh-CN" altLang="en-US" sz="2800" b="1" u="sng" dirty="0" smtClean="0"/>
              <a:t>                 </a:t>
            </a:r>
            <a:r>
              <a:rPr lang="zh-CN" altLang="en-US" sz="2800" b="1" dirty="0" smtClean="0"/>
              <a:t>  。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665582" y="4768056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）（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5651500" y="476250"/>
            <a:ext cx="2952750" cy="1728788"/>
            <a:chOff x="3606" y="1162"/>
            <a:chExt cx="1856" cy="867"/>
          </a:xfrm>
        </p:grpSpPr>
        <p:sp>
          <p:nvSpPr>
            <p:cNvPr id="32780" name="AutoShape 3"/>
            <p:cNvSpPr>
              <a:spLocks noChangeArrowheads="1"/>
            </p:cNvSpPr>
            <p:nvPr/>
          </p:nvSpPr>
          <p:spPr bwMode="auto">
            <a:xfrm>
              <a:off x="3606" y="1162"/>
              <a:ext cx="1856" cy="867"/>
            </a:xfrm>
            <a:prstGeom prst="cloudCallout">
              <a:avLst>
                <a:gd name="adj1" fmla="val -100486"/>
                <a:gd name="adj2" fmla="val 8644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781" name="Text Box 4"/>
            <p:cNvSpPr txBox="1">
              <a:spLocks noChangeArrowheads="1"/>
            </p:cNvSpPr>
            <p:nvPr/>
          </p:nvSpPr>
          <p:spPr bwMode="auto">
            <a:xfrm>
              <a:off x="3923" y="1298"/>
              <a:ext cx="1497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这个公司员工收入到底怎样？</a:t>
              </a:r>
            </a:p>
          </p:txBody>
        </p:sp>
      </p:grp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2138" y="3357563"/>
            <a:ext cx="5492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经理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124075" y="5091113"/>
            <a:ext cx="4392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第二天，王亮上班了。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331913" y="5084763"/>
            <a:ext cx="792162" cy="792162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3924300" y="1700213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2400" b="1">
              <a:solidFill>
                <a:srgbClr val="000000"/>
              </a:solidFill>
            </a:endParaRP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95288" y="40052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800">
              <a:solidFill>
                <a:srgbClr val="000000"/>
              </a:solidFill>
            </a:endParaRPr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3779838" y="2565400"/>
          <a:ext cx="14224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位图图像" r:id="rId3" imgW="1133475" imgH="981075" progId="Paint.Picture">
                  <p:embed/>
                </p:oleObj>
              </mc:Choice>
              <mc:Fallback>
                <p:oleObj name="位图图像" r:id="rId3" imgW="1133475" imgH="981075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565400"/>
                        <a:ext cx="14224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39750" y="404813"/>
            <a:ext cx="4248150" cy="1944687"/>
          </a:xfrm>
          <a:prstGeom prst="cloudCallout">
            <a:avLst>
              <a:gd name="adj1" fmla="val 29259"/>
              <a:gd name="adj2" fmla="val 7122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27088" y="836613"/>
            <a:ext cx="331311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</a:rPr>
              <a:t>我这里报酬不错</a:t>
            </a:r>
            <a:r>
              <a:rPr kumimoji="1" lang="en-US" altLang="zh-CN" sz="2800" b="1">
                <a:solidFill>
                  <a:srgbClr val="000000"/>
                </a:solidFill>
              </a:rPr>
              <a:t>, </a:t>
            </a:r>
            <a:r>
              <a:rPr kumimoji="1" lang="zh-CN" altLang="en-US" sz="2800" b="1">
                <a:solidFill>
                  <a:srgbClr val="000000"/>
                </a:solidFill>
              </a:rPr>
              <a:t>每周平均工资</a:t>
            </a:r>
            <a:r>
              <a:rPr kumimoji="1" lang="en-US" altLang="zh-CN" sz="2800" b="1">
                <a:solidFill>
                  <a:srgbClr val="000000"/>
                </a:solidFill>
              </a:rPr>
              <a:t>600</a:t>
            </a:r>
            <a:r>
              <a:rPr kumimoji="1" lang="zh-CN" altLang="en-US" sz="2800" b="1">
                <a:solidFill>
                  <a:srgbClr val="000000"/>
                </a:solidFill>
              </a:rPr>
              <a:t>元</a:t>
            </a:r>
            <a:r>
              <a:rPr kumimoji="1" lang="en-US" altLang="zh-CN" sz="2800" b="1">
                <a:solidFill>
                  <a:srgbClr val="000000"/>
                </a:solidFill>
              </a:rPr>
              <a:t>,</a:t>
            </a:r>
            <a:r>
              <a:rPr kumimoji="1" lang="zh-CN" altLang="en-US" sz="2800" b="1">
                <a:solidFill>
                  <a:srgbClr val="000000"/>
                </a:solidFill>
              </a:rPr>
              <a:t>你在这里好好干</a:t>
            </a:r>
            <a:r>
              <a:rPr kumimoji="1" lang="en-US" altLang="zh-CN" sz="2800" b="1">
                <a:solidFill>
                  <a:srgbClr val="000000"/>
                </a:solidFill>
              </a:rPr>
              <a:t>!</a:t>
            </a:r>
            <a:endParaRPr lang="en-US" altLang="zh-CN" sz="2800" b="1">
              <a:solidFill>
                <a:srgbClr val="000000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287963" y="3429000"/>
            <a:ext cx="55403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</a:rPr>
              <a:t>王亮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 animBg="1"/>
      <p:bldP spid="26635" grpId="0" animBg="1"/>
      <p:bldP spid="26636" grpId="0"/>
      <p:bldP spid="266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ea typeface="黑体" panose="02010609060101010101" pitchFamily="49" charset="-122"/>
              </a:rPr>
              <a:t>、已知数据</a:t>
            </a:r>
            <a:r>
              <a:rPr lang="en-US" altLang="zh-CN" b="1" dirty="0" smtClean="0">
                <a:ea typeface="黑体" panose="02010609060101010101" pitchFamily="49" charset="-122"/>
              </a:rPr>
              <a:t>1 </a:t>
            </a:r>
            <a:r>
              <a:rPr lang="zh-CN" altLang="en-US" b="1" dirty="0" smtClean="0">
                <a:ea typeface="黑体" panose="02010609060101010101" pitchFamily="49" charset="-122"/>
              </a:rPr>
              <a:t>，</a:t>
            </a:r>
            <a:r>
              <a:rPr lang="en-US" altLang="zh-CN" b="1" dirty="0" smtClean="0">
                <a:ea typeface="黑体" panose="02010609060101010101" pitchFamily="49" charset="-122"/>
              </a:rPr>
              <a:t>x</a:t>
            </a:r>
            <a:r>
              <a:rPr lang="zh-CN" altLang="en-US" b="1" dirty="0" smtClean="0">
                <a:ea typeface="黑体" panose="02010609060101010101" pitchFamily="49" charset="-122"/>
              </a:rPr>
              <a:t>， </a:t>
            </a:r>
            <a:r>
              <a:rPr lang="en-US" altLang="zh-CN" b="1" dirty="0" smtClean="0"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ea typeface="黑体" panose="02010609060101010101" pitchFamily="49" charset="-122"/>
              </a:rPr>
              <a:t>的平均数是</a:t>
            </a:r>
            <a:r>
              <a:rPr lang="en-US" altLang="zh-CN" b="1" dirty="0" smtClean="0"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ea typeface="黑体" panose="02010609060101010101" pitchFamily="49" charset="-122"/>
              </a:rPr>
              <a:t>，则这组数据中的</a:t>
            </a:r>
            <a:r>
              <a:rPr lang="en-US" altLang="zh-CN" b="1" dirty="0" smtClean="0">
                <a:ea typeface="黑体" panose="02010609060101010101" pitchFamily="49" charset="-122"/>
              </a:rPr>
              <a:t>X=——</a:t>
            </a:r>
            <a:r>
              <a:rPr lang="zh-CN" altLang="en-US" b="1" dirty="0" smtClean="0">
                <a:ea typeface="黑体" panose="02010609060101010101" pitchFamily="49" charset="-122"/>
              </a:rPr>
              <a:t>，中位数是</a:t>
            </a:r>
            <a:r>
              <a:rPr lang="zh-CN" altLang="en-US" b="1" u="sng" dirty="0" smtClean="0">
                <a:ea typeface="黑体" panose="02010609060101010101" pitchFamily="49" charset="-122"/>
              </a:rPr>
              <a:t>          </a:t>
            </a:r>
            <a:r>
              <a:rPr lang="zh-CN" altLang="en-US" b="1" dirty="0" smtClean="0">
                <a:ea typeface="黑体" panose="02010609060101010101" pitchFamily="49" charset="-122"/>
              </a:rPr>
              <a:t>。</a:t>
            </a:r>
          </a:p>
          <a:p>
            <a:pPr eaLnBrk="1" hangingPunct="1">
              <a:buFontTx/>
              <a:buNone/>
            </a:pPr>
            <a:endParaRPr lang="zh-CN" altLang="en-US" b="1" dirty="0" smtClean="0">
              <a:ea typeface="黑体" panose="02010609060101010101" pitchFamily="49" charset="-122"/>
            </a:endParaRPr>
          </a:p>
          <a:p>
            <a:pPr eaLnBrk="1" hangingPunct="1">
              <a:buFontTx/>
              <a:buNone/>
            </a:pPr>
            <a:endParaRPr lang="zh-CN" altLang="en-US" b="1" dirty="0" smtClean="0">
              <a:ea typeface="黑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一组数据按从小到大顺序排列为：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13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14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19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x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23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27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28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31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，其中位数是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22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，则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x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为</a:t>
            </a:r>
            <a:r>
              <a:rPr lang="en-US" altLang="zh-CN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_______</a:t>
            </a:r>
            <a:r>
              <a:rPr lang="zh-CN" altLang="en-US" b="1" dirty="0" smtClean="0">
                <a:solidFill>
                  <a:srgbClr val="000000"/>
                </a:solidFill>
                <a:ea typeface="黑体" panose="02010609060101010101" pitchFamily="49" charset="-122"/>
              </a:rPr>
              <a:t>．</a:t>
            </a:r>
          </a:p>
          <a:p>
            <a:pPr eaLnBrk="1" hangingPunct="1">
              <a:buFontTx/>
              <a:buNone/>
            </a:pPr>
            <a:endParaRPr lang="zh-CN" altLang="en-US" dirty="0" smtClean="0">
              <a:ea typeface="黑体" panose="02010609060101010101" pitchFamily="49" charset="-122"/>
            </a:endParaRPr>
          </a:p>
        </p:txBody>
      </p:sp>
      <p:sp>
        <p:nvSpPr>
          <p:cNvPr id="52227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80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643438" y="40767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ua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67238"/>
            <a:ext cx="9144000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4800" y="-115888"/>
            <a:ext cx="7772400" cy="11334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Aft>
                <a:spcPct val="10000"/>
              </a:spcAft>
              <a:defRPr/>
            </a:pPr>
            <a:endParaRPr lang="en-US" sz="5400" b="1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MS UI Gothic" panose="020B0600070205080204" pitchFamily="34" charset="-128"/>
            </a:endParaRPr>
          </a:p>
        </p:txBody>
      </p:sp>
      <p:grpSp>
        <p:nvGrpSpPr>
          <p:cNvPr id="53252" name="Group 4"/>
          <p:cNvGrpSpPr>
            <a:grpSpLocks noChangeAspect="1"/>
          </p:cNvGrpSpPr>
          <p:nvPr/>
        </p:nvGrpSpPr>
        <p:grpSpPr bwMode="auto">
          <a:xfrm>
            <a:off x="304800" y="762000"/>
            <a:ext cx="3586163" cy="1331913"/>
            <a:chOff x="0" y="0"/>
            <a:chExt cx="2585" cy="960"/>
          </a:xfrm>
        </p:grpSpPr>
        <p:pic>
          <p:nvPicPr>
            <p:cNvPr id="53254" name="Picture 5" descr="booksandletters13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30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3255" name="Group 6"/>
            <p:cNvGrpSpPr>
              <a:grpSpLocks noChangeAspect="1"/>
            </p:cNvGrpSpPr>
            <p:nvPr/>
          </p:nvGrpSpPr>
          <p:grpSpPr bwMode="auto">
            <a:xfrm>
              <a:off x="1282" y="189"/>
              <a:ext cx="1303" cy="634"/>
              <a:chOff x="0" y="0"/>
              <a:chExt cx="1303" cy="634"/>
            </a:xfrm>
          </p:grpSpPr>
          <p:sp>
            <p:nvSpPr>
              <p:cNvPr id="53256" name="Rectangle 7"/>
              <p:cNvSpPr>
                <a:spLocks noChangeAspect="1" noChangeArrowheads="1"/>
              </p:cNvSpPr>
              <p:nvPr/>
            </p:nvSpPr>
            <p:spPr bwMode="auto">
              <a:xfrm>
                <a:off x="409" y="495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57" name="Rectangle 8"/>
              <p:cNvSpPr>
                <a:spLocks noChangeAspect="1" noChangeArrowheads="1"/>
              </p:cNvSpPr>
              <p:nvPr/>
            </p:nvSpPr>
            <p:spPr bwMode="auto">
              <a:xfrm>
                <a:off x="545" y="495"/>
                <a:ext cx="81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58" name="Rectangle 9"/>
              <p:cNvSpPr>
                <a:spLocks noChangeAspect="1" noChangeArrowheads="1"/>
              </p:cNvSpPr>
              <p:nvPr/>
            </p:nvSpPr>
            <p:spPr bwMode="auto">
              <a:xfrm>
                <a:off x="680" y="495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59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815" y="495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0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951" y="495"/>
                <a:ext cx="81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1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1086" y="495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1222" y="495"/>
                <a:ext cx="81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3" name="WordArt 14" descr="20041213522068548"/>
              <p:cNvSpPr>
                <a:spLocks noChangeAspect="1" noChangeArrowheads="1" noChangeShapeType="1"/>
              </p:cNvSpPr>
              <p:nvPr/>
            </p:nvSpPr>
            <p:spPr bwMode="auto">
              <a:xfrm>
                <a:off x="79" y="0"/>
                <a:ext cx="1214" cy="4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zh-CN" altLang="en-US" sz="3600" b="1" kern="10">
                    <a:ln w="12700">
                      <a:solidFill>
                        <a:srgbClr val="FF0000"/>
                      </a:solidFill>
                      <a:round/>
                    </a:ln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  <a:effectLst>
                      <a:outerShdw dist="45791" dir="2021404" algn="ctr" rotWithShape="0">
                        <a:srgbClr val="808080"/>
                      </a:outerShdw>
                    </a:effectLst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作业</a:t>
                </a:r>
              </a:p>
            </p:txBody>
          </p:sp>
          <p:sp>
            <p:nvSpPr>
              <p:cNvPr id="53264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0" y="499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5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36" y="499"/>
                <a:ext cx="81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6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271" y="499"/>
                <a:ext cx="82" cy="135"/>
              </a:xfrm>
              <a:prstGeom prst="rect">
                <a:avLst/>
              </a:prstGeom>
              <a:solidFill>
                <a:srgbClr val="006666"/>
              </a:solidFill>
              <a:ln w="12700">
                <a:solidFill>
                  <a:schemeClr val="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3253" name="Text Box 18"/>
          <p:cNvSpPr txBox="1">
            <a:spLocks noChangeArrowheads="1"/>
          </p:cNvSpPr>
          <p:nvPr/>
        </p:nvSpPr>
        <p:spPr bwMode="auto">
          <a:xfrm>
            <a:off x="2474913" y="2584450"/>
            <a:ext cx="519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00"/>
                </a:solidFill>
              </a:rPr>
              <a:t>习题</a:t>
            </a:r>
            <a:r>
              <a:rPr lang="en-US" altLang="zh-CN" sz="3600" b="1">
                <a:solidFill>
                  <a:srgbClr val="000000"/>
                </a:solidFill>
              </a:rPr>
              <a:t>4.2    </a:t>
            </a:r>
            <a:r>
              <a:rPr lang="zh-CN" altLang="en-US" sz="3600" b="1">
                <a:solidFill>
                  <a:srgbClr val="000000"/>
                </a:solidFill>
              </a:rPr>
              <a:t>第1题、3题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ua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67238"/>
            <a:ext cx="9144000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4800" y="-115888"/>
            <a:ext cx="7772400" cy="113347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Aft>
                <a:spcPct val="10000"/>
              </a:spcAft>
              <a:defRPr/>
            </a:pPr>
            <a:endParaRPr lang="en-US" sz="5400" b="1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MS UI Gothic" panose="020B0600070205080204" pitchFamily="34" charset="-128"/>
            </a:endParaRPr>
          </a:p>
        </p:txBody>
      </p:sp>
      <p:sp>
        <p:nvSpPr>
          <p:cNvPr id="54276" name="Text Box 18"/>
          <p:cNvSpPr txBox="1">
            <a:spLocks noChangeArrowheads="1"/>
          </p:cNvSpPr>
          <p:nvPr/>
        </p:nvSpPr>
        <p:spPr bwMode="auto">
          <a:xfrm>
            <a:off x="684213" y="836613"/>
            <a:ext cx="78486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000000"/>
                </a:solidFill>
              </a:rPr>
              <a:t>敬请</a:t>
            </a:r>
          </a:p>
          <a:p>
            <a:r>
              <a:rPr lang="zh-CN" altLang="en-US" sz="3600" b="1">
                <a:solidFill>
                  <a:srgbClr val="000000"/>
                </a:solidFill>
              </a:rPr>
              <a:t>      </a:t>
            </a:r>
            <a:endParaRPr lang="en-US" altLang="zh-CN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      </a:t>
            </a:r>
            <a:r>
              <a:rPr lang="zh-CN" altLang="en-US" sz="3600" b="1">
                <a:solidFill>
                  <a:srgbClr val="000000"/>
                </a:solidFill>
              </a:rPr>
              <a:t>各位领导和老师们多提宝贵意见！</a:t>
            </a:r>
          </a:p>
          <a:p>
            <a:endParaRPr lang="en-US" altLang="zh-CN" sz="3600" b="1">
              <a:solidFill>
                <a:srgbClr val="000000"/>
              </a:solidFill>
            </a:endParaRPr>
          </a:p>
          <a:p>
            <a:r>
              <a:rPr lang="en-US" altLang="zh-CN" sz="3600" b="1">
                <a:solidFill>
                  <a:srgbClr val="000000"/>
                </a:solidFill>
              </a:rPr>
              <a:t>           </a:t>
            </a:r>
          </a:p>
          <a:p>
            <a:r>
              <a:rPr lang="en-US" altLang="zh-CN" sz="3600" b="1">
                <a:solidFill>
                  <a:srgbClr val="000000"/>
                </a:solidFill>
              </a:rPr>
              <a:t>            </a:t>
            </a:r>
            <a:r>
              <a:rPr lang="zh-CN" altLang="en-US" sz="3600" b="1">
                <a:solidFill>
                  <a:srgbClr val="000000"/>
                </a:solidFill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188913"/>
            <a:ext cx="1981200" cy="685800"/>
          </a:xfrm>
          <a:prstGeom prst="actionButtonBlank">
            <a:avLst/>
          </a:prstGeom>
          <a:gradFill rotWithShape="0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107763" dir="189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kumimoji="1" lang="zh-CN" altLang="en-US" sz="4000" dirty="0">
                <a:solidFill>
                  <a:srgbClr val="FF0066"/>
                </a:solidFill>
                <a:latin typeface="Tahoma" panose="020B0604030504040204" pitchFamily="34" charset="0"/>
                <a:ea typeface="楷体_GB2312" pitchFamily="49" charset="-122"/>
              </a:rPr>
              <a:t>试一试</a:t>
            </a:r>
          </a:p>
        </p:txBody>
      </p:sp>
      <p:pic>
        <p:nvPicPr>
          <p:cNvPr id="55299" name="Picture 3" descr="Q_0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661025"/>
            <a:ext cx="18351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1438" y="1119188"/>
            <a:ext cx="89646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、在一次数学竞赛中，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名学生的成绩从低到高排列依 次是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55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57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61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62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98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，那么他们的中位数是多少？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2411413" y="1557338"/>
            <a:ext cx="504825" cy="5032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4925" y="2133600"/>
            <a:ext cx="85693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名工人某天生产同一零件，生产的件数是 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15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14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15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19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16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14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，求这一天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名工人生产的零件的中位数。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29350" y="3054350"/>
            <a:ext cx="1655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0338" y="3600450"/>
            <a:ext cx="72009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、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一组数据按从小到大顺序排列为：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，其中位数是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476375" y="44846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  <p:bldP spid="19462" grpId="0" autoUpdateAnimBg="0"/>
      <p:bldP spid="19463" grpId="0"/>
      <p:bldP spid="19465" grpId="0"/>
      <p:bldP spid="194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508625" y="3503613"/>
          <a:ext cx="6826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r:id="rId3" imgW="331470" imgH="395605" progId="Equation.3">
                  <p:embed/>
                </p:oleObj>
              </mc:Choice>
              <mc:Fallback>
                <p:oleObj r:id="rId3" imgW="331470" imgH="395605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503613"/>
                        <a:ext cx="682625" cy="81280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07063" y="4221163"/>
          <a:ext cx="3238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r:id="rId5" imgW="153035" imgH="395605" progId="Equation.3">
                  <p:embed/>
                </p:oleObj>
              </mc:Choice>
              <mc:Fallback>
                <p:oleObj r:id="rId5" imgW="153035" imgH="395605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221163"/>
                        <a:ext cx="3238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92950" y="4221163"/>
          <a:ext cx="8747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9" r:id="rId7" imgW="446405" imgH="395605" progId="Equation.3">
                  <p:embed/>
                </p:oleObj>
              </mc:Choice>
              <mc:Fallback>
                <p:oleObj r:id="rId7" imgW="446405" imgH="395605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221163"/>
                        <a:ext cx="87471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7950" y="3644900"/>
            <a:ext cx="903605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当n为奇数时，中位数是第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个数据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当n为偶数时，中位数是</a:t>
            </a:r>
            <a:r>
              <a:rPr lang="zh-CN" altLang="en-US" sz="2800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第   个和第    个数据的平均数</a:t>
            </a:r>
            <a:r>
              <a:rPr lang="zh-CN" altLang="en-US" sz="2800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 </a:t>
            </a:r>
            <a:endParaRPr lang="zh-CN" altLang="en-US" sz="2800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57200" y="990600"/>
            <a:ext cx="5335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如何确定一组数据的中位数?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07950" y="1754188"/>
            <a:ext cx="5872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第1步：排序，由大到小或由小到大.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07950" y="2708275"/>
            <a:ext cx="625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第2步：看数据的个数是奇数还是偶数.</a:t>
            </a:r>
          </a:p>
        </p:txBody>
      </p:sp>
      <p:grpSp>
        <p:nvGrpSpPr>
          <p:cNvPr id="56329" name="Group 10"/>
          <p:cNvGrpSpPr/>
          <p:nvPr/>
        </p:nvGrpSpPr>
        <p:grpSpPr bwMode="auto">
          <a:xfrm>
            <a:off x="738188" y="-66675"/>
            <a:ext cx="1854200" cy="779463"/>
            <a:chOff x="0" y="0"/>
            <a:chExt cx="2112" cy="378"/>
          </a:xfrm>
        </p:grpSpPr>
        <p:sp>
          <p:nvSpPr>
            <p:cNvPr id="56330" name="Rectangle 11"/>
            <p:cNvSpPr>
              <a:spLocks noChangeArrowheads="1"/>
            </p:cNvSpPr>
            <p:nvPr/>
          </p:nvSpPr>
          <p:spPr bwMode="auto">
            <a:xfrm>
              <a:off x="0" y="90"/>
              <a:ext cx="2112" cy="28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3200" b="1" dirty="0">
                  <a:solidFill>
                    <a:srgbClr val="007A77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方法总结</a:t>
              </a:r>
            </a:p>
          </p:txBody>
        </p:sp>
        <p:sp>
          <p:nvSpPr>
            <p:cNvPr id="26636" name="Rectangle 12" descr="PE03255_"/>
            <p:cNvSpPr>
              <a:spLocks noChangeArrowheads="1"/>
            </p:cNvSpPr>
            <p:nvPr/>
          </p:nvSpPr>
          <p:spPr bwMode="auto">
            <a:xfrm>
              <a:off x="1642" y="0"/>
              <a:ext cx="210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9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endParaRPr lang="zh-CN" alt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BatangChe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ldLvl="0" autoUpdateAnimBg="0"/>
      <p:bldP spid="26630" grpId="0" autoUpdateAnimBg="0"/>
      <p:bldP spid="26631" grpId="0" autoUpdateAnimBg="0"/>
      <p:bldP spid="266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835150" y="4652963"/>
            <a:ext cx="5329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王亮在公司工作了一周后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0" y="908050"/>
            <a:ext cx="4067175" cy="2016125"/>
          </a:xfrm>
          <a:prstGeom prst="cloudCallout">
            <a:avLst>
              <a:gd name="adj1" fmla="val 58977"/>
              <a:gd name="adj2" fmla="val 59056"/>
            </a:avLst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平均工资确实是每周</a:t>
            </a:r>
            <a:r>
              <a:rPr lang="en-US" altLang="zh-CN" sz="2400" b="1">
                <a:solidFill>
                  <a:srgbClr val="0000FF"/>
                </a:solidFill>
              </a:rPr>
              <a:t>600</a:t>
            </a:r>
            <a:r>
              <a:rPr lang="zh-CN" altLang="en-US" sz="2400" b="1">
                <a:solidFill>
                  <a:srgbClr val="0000FF"/>
                </a:solidFill>
              </a:rPr>
              <a:t>元</a:t>
            </a:r>
            <a:r>
              <a:rPr lang="en-US" altLang="zh-CN" sz="2400" b="1">
                <a:solidFill>
                  <a:srgbClr val="0000FF"/>
                </a:solidFill>
              </a:rPr>
              <a:t>,</a:t>
            </a:r>
            <a:r>
              <a:rPr lang="zh-CN" altLang="en-US" sz="2400" b="1">
                <a:solidFill>
                  <a:srgbClr val="0000FF"/>
                </a:solidFill>
              </a:rPr>
              <a:t>你看看公司的工资报表</a:t>
            </a:r>
            <a:r>
              <a:rPr lang="en-US" altLang="zh-CN" sz="2400" b="1">
                <a:solidFill>
                  <a:srgbClr val="0000FF"/>
                </a:solidFill>
              </a:rPr>
              <a:t>.</a:t>
            </a:r>
            <a:endParaRPr lang="en-US" altLang="zh-CN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859338" y="457200"/>
            <a:ext cx="4284662" cy="2179638"/>
          </a:xfrm>
          <a:prstGeom prst="cloudCallout">
            <a:avLst>
              <a:gd name="adj1" fmla="val -26324"/>
              <a:gd name="adj2" fmla="val 645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你欺骗了我，我已经问过公司的职员了，没有一个人是超过</a:t>
            </a: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600</a:t>
            </a:r>
            <a:r>
              <a:rPr lang="zh-CN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元的</a:t>
            </a: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572000" y="2781300"/>
          <a:ext cx="14224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位图图像" r:id="rId3" imgW="1133475" imgH="981075" progId="Paint.Picture">
                  <p:embed/>
                </p:oleObj>
              </mc:Choice>
              <mc:Fallback>
                <p:oleObj name="位图图像" r:id="rId3" imgW="1133475" imgH="98107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81300"/>
                        <a:ext cx="14224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492500" y="3429000"/>
            <a:ext cx="106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00"/>
                </a:solidFill>
                <a:latin typeface="Comic Sans MS" panose="030F0702030302020204" pitchFamily="66" charset="0"/>
              </a:rPr>
              <a:t>经理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019800" y="3276600"/>
            <a:ext cx="1219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latin typeface="Comic Sans MS" panose="030F0702030302020204" pitchFamily="66" charset="0"/>
              </a:rPr>
              <a:t>                </a:t>
            </a:r>
            <a:r>
              <a:rPr lang="zh-CN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王亮</a:t>
            </a:r>
            <a:endParaRPr lang="zh-CN" altLang="en-US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2" grpId="0" animBg="1" autoUpdateAnimBg="0"/>
      <p:bldP spid="27654" grpId="0"/>
      <p:bldP spid="276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2636838"/>
            <a:ext cx="8424863" cy="1173162"/>
          </a:xfrm>
          <a:prstGeom prst="rect">
            <a:avLst/>
          </a:prstGeom>
          <a:noFill/>
          <a:ln w="12700" cap="sq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问题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：请大家仔细观察表格中的数据，讨论该公  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司的周平均工资是多少？经理是否欺骗了王亮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1438" y="4221163"/>
            <a:ext cx="8748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6600FF"/>
                </a:solidFill>
                <a:latin typeface="Times New Roman" panose="02020603050405020304" pitchFamily="18" charset="0"/>
              </a:rPr>
              <a:t>思考：平均周工资能否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客观地</a:t>
            </a:r>
            <a:r>
              <a:rPr kumimoji="1" lang="zh-CN" altLang="en-US" sz="2800" b="1">
                <a:solidFill>
                  <a:srgbClr val="6600FF"/>
                </a:solidFill>
                <a:latin typeface="Times New Roman" panose="02020603050405020304" pitchFamily="18" charset="0"/>
              </a:rPr>
              <a:t>反映员工的实际收入？</a:t>
            </a:r>
          </a:p>
        </p:txBody>
      </p:sp>
      <p:graphicFrame>
        <p:nvGraphicFramePr>
          <p:cNvPr id="34851" name="Group 35"/>
          <p:cNvGraphicFramePr>
            <a:graphicFrameLocks noGrp="1"/>
          </p:cNvGraphicFramePr>
          <p:nvPr/>
        </p:nvGraphicFramePr>
        <p:xfrm>
          <a:off x="341313" y="692150"/>
          <a:ext cx="8208962" cy="1612899"/>
        </p:xfrm>
        <a:graphic>
          <a:graphicData uri="http://schemas.openxmlformats.org/drawingml/2006/table">
            <a:tbl>
              <a:tblPr/>
              <a:tblGrid>
                <a:gridCol w="252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人员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经理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副经理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工人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学徒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工资（元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周）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979613" y="476250"/>
            <a:ext cx="46085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学习目标</a:t>
            </a: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539750" y="1628775"/>
            <a:ext cx="83534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002060"/>
                </a:solidFill>
              </a:rPr>
              <a:t>1</a:t>
            </a:r>
            <a:r>
              <a:rPr lang="zh-CN" altLang="en-US" sz="4000" b="1" dirty="0">
                <a:solidFill>
                  <a:srgbClr val="002060"/>
                </a:solidFill>
              </a:rPr>
              <a:t>，通过具体实例，</a:t>
            </a:r>
            <a:r>
              <a:rPr lang="zh-CN" altLang="en-US" sz="4000" b="1" dirty="0">
                <a:solidFill>
                  <a:srgbClr val="FF0000"/>
                </a:solidFill>
              </a:rPr>
              <a:t>理解</a:t>
            </a:r>
            <a:r>
              <a:rPr lang="zh-CN" altLang="en-US" sz="4000" b="1" dirty="0">
                <a:solidFill>
                  <a:srgbClr val="002060"/>
                </a:solidFill>
              </a:rPr>
              <a:t>中位数的概念，</a:t>
            </a:r>
            <a:r>
              <a:rPr lang="zh-CN" altLang="en-US" sz="4000" b="1" dirty="0">
                <a:solidFill>
                  <a:srgbClr val="FF0000"/>
                </a:solidFill>
              </a:rPr>
              <a:t>会求</a:t>
            </a:r>
            <a:r>
              <a:rPr lang="zh-CN" altLang="en-US" sz="4000" b="1" dirty="0">
                <a:solidFill>
                  <a:srgbClr val="002060"/>
                </a:solidFill>
              </a:rPr>
              <a:t>一组数据的中位数。</a:t>
            </a:r>
            <a:endParaRPr lang="en-US" altLang="zh-CN" sz="4000" b="1" dirty="0">
              <a:solidFill>
                <a:srgbClr val="002060"/>
              </a:solidFill>
            </a:endParaRPr>
          </a:p>
          <a:p>
            <a:r>
              <a:rPr lang="en-US" altLang="zh-CN" sz="4000" b="1" dirty="0">
                <a:solidFill>
                  <a:srgbClr val="002060"/>
                </a:solidFill>
              </a:rPr>
              <a:t>2.  </a:t>
            </a:r>
            <a:r>
              <a:rPr lang="zh-CN" altLang="en-US" sz="4000" b="1" dirty="0">
                <a:solidFill>
                  <a:srgbClr val="FF0000"/>
                </a:solidFill>
              </a:rPr>
              <a:t>体会</a:t>
            </a:r>
            <a:r>
              <a:rPr lang="zh-CN" altLang="en-US" sz="4000" b="1" dirty="0">
                <a:solidFill>
                  <a:srgbClr val="002060"/>
                </a:solidFill>
              </a:rPr>
              <a:t>中位数可以用来描述数据的集中程度和一般水平，</a:t>
            </a:r>
            <a:endParaRPr lang="en-US" altLang="zh-CN" sz="4000" b="1" dirty="0">
              <a:solidFill>
                <a:srgbClr val="002060"/>
              </a:solidFill>
            </a:endParaRPr>
          </a:p>
          <a:p>
            <a:r>
              <a:rPr lang="en-US" altLang="zh-CN" sz="4000" b="1" dirty="0">
                <a:solidFill>
                  <a:srgbClr val="002060"/>
                </a:solidFill>
              </a:rPr>
              <a:t>3.  </a:t>
            </a:r>
            <a:r>
              <a:rPr lang="zh-CN" altLang="en-US" sz="4000" b="1" dirty="0">
                <a:solidFill>
                  <a:srgbClr val="002060"/>
                </a:solidFill>
              </a:rPr>
              <a:t>经历数据整理，分析和推断得出结论的统计活动，体会数据处理的基本过程。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260648"/>
            <a:ext cx="3384550" cy="7921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隶书" panose="02010509060101010101" pitchFamily="49" charset="-122"/>
              </a:rPr>
              <a:t>观察与思考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435975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3300"/>
                </a:solidFill>
              </a:rPr>
              <a:t>一组男生的身高分别为</a:t>
            </a:r>
            <a:r>
              <a:rPr lang="zh-CN" altLang="en-US" sz="2800" b="1" dirty="0" smtClean="0">
                <a:solidFill>
                  <a:srgbClr val="FF3300"/>
                </a:solidFill>
                <a:sym typeface="Wingdings" panose="05000000000000000000" pitchFamily="2" charset="2"/>
              </a:rPr>
              <a:t>（</a:t>
            </a:r>
            <a:r>
              <a:rPr lang="zh-CN" altLang="zh-CN" sz="2800" b="1" dirty="0" smtClean="0">
                <a:solidFill>
                  <a:srgbClr val="FF3300"/>
                </a:solidFill>
                <a:sym typeface="Wingdings" panose="05000000000000000000" pitchFamily="2" charset="2"/>
              </a:rPr>
              <a:t>cm</a:t>
            </a:r>
            <a:r>
              <a:rPr lang="zh-CN" altLang="en-US" sz="2800" b="1" dirty="0" smtClean="0">
                <a:solidFill>
                  <a:srgbClr val="FF3300"/>
                </a:solidFill>
                <a:sym typeface="Wingdings" panose="05000000000000000000" pitchFamily="2" charset="2"/>
              </a:rPr>
              <a:t>）</a:t>
            </a:r>
            <a:endParaRPr lang="zh-CN" altLang="en-US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  </a:t>
            </a:r>
            <a:r>
              <a:rPr lang="zh-CN" altLang="zh-CN" sz="2800" dirty="0" smtClean="0">
                <a:solidFill>
                  <a:srgbClr val="FF3300"/>
                </a:solidFill>
              </a:rPr>
              <a:t>164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zh-CN" altLang="zh-CN" sz="2800" dirty="0" smtClean="0">
                <a:solidFill>
                  <a:srgbClr val="FF3300"/>
                </a:solidFill>
              </a:rPr>
              <a:t>172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zh-CN" altLang="zh-CN" sz="2800" dirty="0" smtClean="0">
                <a:solidFill>
                  <a:srgbClr val="FF3300"/>
                </a:solidFill>
              </a:rPr>
              <a:t>178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zh-CN" altLang="zh-CN" sz="2800" dirty="0" smtClean="0">
                <a:solidFill>
                  <a:srgbClr val="FF3300"/>
                </a:solidFill>
              </a:rPr>
              <a:t>170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zh-CN" altLang="zh-CN" sz="2800" dirty="0" smtClean="0">
                <a:solidFill>
                  <a:srgbClr val="FF3300"/>
                </a:solidFill>
              </a:rPr>
              <a:t>168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en-US" altLang="zh-CN" sz="2800" dirty="0" smtClean="0">
                <a:solidFill>
                  <a:srgbClr val="FF3300"/>
                </a:solidFill>
              </a:rPr>
              <a:t>169</a:t>
            </a:r>
            <a:r>
              <a:rPr lang="zh-CN" altLang="en-US" sz="2800" dirty="0" smtClean="0">
                <a:solidFill>
                  <a:srgbClr val="FF3300"/>
                </a:solidFill>
              </a:rPr>
              <a:t>，</a:t>
            </a:r>
            <a:r>
              <a:rPr lang="en-US" altLang="zh-CN" sz="2800" dirty="0" smtClean="0">
                <a:solidFill>
                  <a:srgbClr val="FF3300"/>
                </a:solidFill>
              </a:rPr>
              <a:t>171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3300"/>
                </a:solidFill>
              </a:rPr>
              <a:t>思考下面问题，并与同学交流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zh-CN" sz="2800" b="1" dirty="0" smtClean="0">
                <a:solidFill>
                  <a:schemeClr val="accent2"/>
                </a:solidFill>
              </a:rPr>
              <a:t>⑴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数一数，数据的个数是多少？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zh-CN" sz="2800" b="1" dirty="0" smtClean="0">
                <a:solidFill>
                  <a:schemeClr val="accent2"/>
                </a:solidFill>
              </a:rPr>
              <a:t>⑵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你能把他们的身高按照由低到高的顺序排列吗？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chemeClr val="accent2"/>
                </a:solidFill>
              </a:rPr>
              <a:t>排在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正中间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位置的是哪一个？由高到低呢？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 smtClean="0">
                <a:solidFill>
                  <a:schemeClr val="accent2"/>
                </a:solidFill>
              </a:rPr>
              <a:t>_____________________________________________________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b="1" dirty="0" smtClean="0">
                <a:solidFill>
                  <a:schemeClr val="accent2"/>
                </a:solidFill>
              </a:rPr>
              <a:t>______________________________________________________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000" b="1" dirty="0" smtClean="0">
                <a:solidFill>
                  <a:schemeClr val="accent2"/>
                </a:solidFill>
              </a:rPr>
              <a:t>（</a:t>
            </a:r>
            <a:r>
              <a:rPr lang="en-US" altLang="zh-CN" sz="2000" b="1" dirty="0" smtClean="0">
                <a:solidFill>
                  <a:schemeClr val="accent2"/>
                </a:solidFill>
              </a:rPr>
              <a:t>3</a:t>
            </a:r>
            <a:r>
              <a:rPr lang="zh-CN" altLang="en-US" sz="2000" b="1" dirty="0" smtClean="0">
                <a:solidFill>
                  <a:schemeClr val="accent2"/>
                </a:solidFill>
              </a:rPr>
              <a:t>）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再加一名身高</a:t>
            </a:r>
            <a:r>
              <a:rPr lang="zh-CN" altLang="zh-CN" sz="2800" b="1" dirty="0" smtClean="0">
                <a:solidFill>
                  <a:schemeClr val="accent2"/>
                </a:solidFill>
              </a:rPr>
              <a:t>173cm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的男生，这组数据的个数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chemeClr val="accent2"/>
                </a:solidFill>
              </a:rPr>
              <a:t>是多少？由低到高的顺序排列后排在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正中间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的数据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solidFill>
                  <a:schemeClr val="accent2"/>
                </a:solidFill>
              </a:rPr>
              <a:t>是什么？由高到低呢？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11188" y="563563"/>
            <a:ext cx="2843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中位数定义</a:t>
            </a:r>
            <a:r>
              <a:rPr kumimoji="1"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endParaRPr kumimoji="1" lang="zh-CN" altLang="en-US" sz="28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0" y="2276475"/>
            <a:ext cx="9088438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将一组数据</a:t>
            </a:r>
            <a:r>
              <a:rPr kumimoji="1" lang="zh-CN" altLang="en-US" sz="2800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按</a:t>
            </a:r>
            <a:r>
              <a:rPr kumimoji="1" lang="zh-CN" altLang="en-US" sz="2800" b="1" i="1" u="sng" dirty="0">
                <a:solidFill>
                  <a:srgbClr val="FF0000"/>
                </a:solidFill>
                <a:latin typeface="宋体" panose="02010600030101010101" pitchFamily="2" charset="-122"/>
              </a:rPr>
              <a:t>大小顺序</a:t>
            </a:r>
            <a:r>
              <a:rPr kumimoji="1" lang="zh-CN" altLang="en-US" sz="2800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排列后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把处于</a:t>
            </a:r>
            <a:r>
              <a:rPr kumimoji="1" lang="zh-CN" altLang="en-US" sz="2800" b="1" i="1" u="sng" dirty="0">
                <a:solidFill>
                  <a:srgbClr val="FF0000"/>
                </a:solidFill>
                <a:latin typeface="宋体" panose="02010600030101010101" pitchFamily="2" charset="-122"/>
              </a:rPr>
              <a:t>中间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位置的一个数据叫做这组数据的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中位数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</p:txBody>
      </p:sp>
      <p:grpSp>
        <p:nvGrpSpPr>
          <p:cNvPr id="38916" name="Group 48"/>
          <p:cNvGrpSpPr/>
          <p:nvPr/>
        </p:nvGrpSpPr>
        <p:grpSpPr bwMode="auto">
          <a:xfrm>
            <a:off x="6511925" y="304800"/>
            <a:ext cx="2376488" cy="1676400"/>
            <a:chOff x="4102" y="192"/>
            <a:chExt cx="1497" cy="1056"/>
          </a:xfrm>
        </p:grpSpPr>
        <p:sp>
          <p:nvSpPr>
            <p:cNvPr id="38918" name="Line 49"/>
            <p:cNvSpPr>
              <a:spLocks noChangeShapeType="1"/>
            </p:cNvSpPr>
            <p:nvPr/>
          </p:nvSpPr>
          <p:spPr bwMode="auto">
            <a:xfrm>
              <a:off x="4102" y="200"/>
              <a:ext cx="1488" cy="0"/>
            </a:xfrm>
            <a:prstGeom prst="line">
              <a:avLst/>
            </a:prstGeom>
            <a:noFill/>
            <a:ln w="158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8919" name="Line 50"/>
            <p:cNvSpPr>
              <a:spLocks noChangeShapeType="1"/>
            </p:cNvSpPr>
            <p:nvPr/>
          </p:nvSpPr>
          <p:spPr bwMode="auto">
            <a:xfrm>
              <a:off x="5599" y="192"/>
              <a:ext cx="0" cy="1056"/>
            </a:xfrm>
            <a:prstGeom prst="line">
              <a:avLst/>
            </a:prstGeom>
            <a:noFill/>
            <a:ln w="158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00113" y="2492375"/>
            <a:ext cx="633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815" grpId="0" autoUpdateAnimBg="0"/>
      <p:bldP spid="7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3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37648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44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323850" y="1196975"/>
            <a:ext cx="8462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找一找下面每组数据的中位数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3600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940" name="TextBox 8"/>
          <p:cNvSpPr txBox="1">
            <a:spLocks noChangeArrowheads="1"/>
          </p:cNvSpPr>
          <p:nvPr/>
        </p:nvSpPr>
        <p:spPr bwMode="auto">
          <a:xfrm>
            <a:off x="395288" y="1989138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(1)   2    4     5   4    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3800" y="3213100"/>
            <a:ext cx="458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7030A0"/>
                </a:solidFill>
              </a:rPr>
              <a:t>2   7  10  12  15   28</a:t>
            </a:r>
          </a:p>
        </p:txBody>
      </p:sp>
      <p:sp>
        <p:nvSpPr>
          <p:cNvPr id="39942" name="TextBox 11"/>
          <p:cNvSpPr txBox="1">
            <a:spLocks noChangeArrowheads="1"/>
          </p:cNvSpPr>
          <p:nvPr/>
        </p:nvSpPr>
        <p:spPr bwMode="auto">
          <a:xfrm>
            <a:off x="107950" y="3068638"/>
            <a:ext cx="489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(2) 10   28  15   2   7  12</a:t>
            </a: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3419475" y="2420938"/>
            <a:ext cx="4429125" cy="727075"/>
            <a:chOff x="1080" y="1665"/>
            <a:chExt cx="2790" cy="458"/>
          </a:xfrm>
        </p:grpSpPr>
        <p:sp>
          <p:nvSpPr>
            <p:cNvPr id="39950" name="TextBox 6"/>
            <p:cNvSpPr txBox="1">
              <a:spLocks noChangeArrowheads="1"/>
            </p:cNvSpPr>
            <p:nvPr/>
          </p:nvSpPr>
          <p:spPr bwMode="auto">
            <a:xfrm>
              <a:off x="1080" y="1758"/>
              <a:ext cx="279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中位数</a:t>
              </a:r>
              <a:r>
                <a:rPr lang="zh-CN" altLang="en-US" dirty="0">
                  <a:solidFill>
                    <a:srgbClr val="000000"/>
                  </a:solidFill>
                </a:rPr>
                <a:t>：</a:t>
              </a:r>
              <a:r>
                <a:rPr lang="en-US" altLang="zh-CN" dirty="0">
                  <a:solidFill>
                    <a:srgbClr val="FF0000"/>
                  </a:solidFill>
                </a:rPr>
                <a:t>4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2700" y="1665"/>
              <a:ext cx="585" cy="1"/>
            </a:xfrm>
            <a:prstGeom prst="line">
              <a:avLst/>
            </a:prstGeom>
            <a:ln w="444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3"/>
          <p:cNvGrpSpPr/>
          <p:nvPr/>
        </p:nvGrpSpPr>
        <p:grpSpPr bwMode="auto">
          <a:xfrm>
            <a:off x="3738563" y="3644900"/>
            <a:ext cx="3929062" cy="741363"/>
            <a:chOff x="1125" y="3501"/>
            <a:chExt cx="2475" cy="467"/>
          </a:xfrm>
        </p:grpSpPr>
        <p:sp>
          <p:nvSpPr>
            <p:cNvPr id="39948" name="TextBox 7"/>
            <p:cNvSpPr txBox="1">
              <a:spLocks noChangeArrowheads="1"/>
            </p:cNvSpPr>
            <p:nvPr/>
          </p:nvSpPr>
          <p:spPr bwMode="auto">
            <a:xfrm>
              <a:off x="1125" y="3603"/>
              <a:ext cx="24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中位数</a:t>
              </a:r>
              <a:r>
                <a:rPr lang="zh-CN" altLang="en-US" dirty="0">
                  <a:solidFill>
                    <a:srgbClr val="000000"/>
                  </a:solidFill>
                </a:rPr>
                <a:t>：</a:t>
              </a:r>
              <a:r>
                <a:rPr lang="en-US" altLang="zh-CN" dirty="0">
                  <a:solidFill>
                    <a:srgbClr val="FF0000"/>
                  </a:solidFill>
                </a:rPr>
                <a:t>11</a:t>
              </a:r>
            </a:p>
          </p:txBody>
        </p:sp>
        <p:cxnSp>
          <p:nvCxnSpPr>
            <p:cNvPr id="4" name="直接连接符 14"/>
            <p:cNvCxnSpPr/>
            <p:nvPr/>
          </p:nvCxnSpPr>
          <p:spPr>
            <a:xfrm>
              <a:off x="2772" y="3501"/>
              <a:ext cx="405" cy="1"/>
            </a:xfrm>
            <a:prstGeom prst="line">
              <a:avLst/>
            </a:prstGeom>
            <a:ln w="444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787900" y="1916113"/>
            <a:ext cx="3636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7030A0"/>
                </a:solidFill>
              </a:rPr>
              <a:t>2     3    4     4    5</a:t>
            </a:r>
          </a:p>
        </p:txBody>
      </p:sp>
      <p:sp>
        <p:nvSpPr>
          <p:cNvPr id="6" name="矩形 5"/>
          <p:cNvSpPr/>
          <p:nvPr/>
        </p:nvSpPr>
        <p:spPr>
          <a:xfrm>
            <a:off x="323850" y="-82550"/>
            <a:ext cx="4572000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  <a:t>应用</a:t>
            </a:r>
            <a:r>
              <a:rPr lang="en-US" altLang="zh-CN" sz="40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  <a:t>:</a:t>
            </a:r>
            <a:br>
              <a:rPr lang="en-US" altLang="zh-CN" sz="40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</a:br>
            <a:r>
              <a:rPr lang="zh-CN" altLang="en-US" sz="40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  <a:t>快速回答</a:t>
            </a:r>
            <a:r>
              <a:rPr lang="en-US" altLang="zh-CN" sz="4000" b="1" kern="0" dirty="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  <a:t>:</a:t>
            </a:r>
            <a:br>
              <a:rPr lang="en-US" altLang="zh-CN" sz="4000" b="1" kern="0" dirty="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  <a:cs typeface="+mj-cs"/>
              </a:rPr>
            </a:b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456" y="4637881"/>
            <a:ext cx="605313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</a:rPr>
              <a:t>           若该数据含有奇数个数，位于</a:t>
            </a:r>
            <a:r>
              <a:rPr lang="zh-CN" altLang="en-US" b="1" dirty="0" smtClean="0">
                <a:solidFill>
                  <a:srgbClr val="FF0000"/>
                </a:solidFill>
              </a:rPr>
              <a:t>中间位置</a:t>
            </a:r>
            <a:r>
              <a:rPr lang="zh-CN" altLang="en-US" b="1" dirty="0" smtClean="0">
                <a:solidFill>
                  <a:srgbClr val="000000"/>
                </a:solidFill>
              </a:rPr>
              <a:t>的数是中位数；</a:t>
            </a:r>
          </a:p>
          <a:p>
            <a:endParaRPr lang="en-US" altLang="zh-CN" b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     </a:t>
            </a:r>
            <a:r>
              <a:rPr lang="zh-CN" altLang="en-US" b="1" dirty="0" smtClean="0">
                <a:solidFill>
                  <a:srgbClr val="000000"/>
                </a:solidFill>
              </a:rPr>
              <a:t>若该数据含有偶数个数，位于</a:t>
            </a:r>
            <a:r>
              <a:rPr lang="zh-CN" altLang="en-US" b="1" dirty="0" smtClean="0">
                <a:solidFill>
                  <a:srgbClr val="FF0000"/>
                </a:solidFill>
              </a:rPr>
              <a:t>中间两个数</a:t>
            </a:r>
            <a:r>
              <a:rPr lang="zh-CN" altLang="en-US" b="1" dirty="0" smtClean="0">
                <a:solidFill>
                  <a:srgbClr val="000000"/>
                </a:solidFill>
              </a:rPr>
              <a:t>的</a:t>
            </a:r>
            <a:r>
              <a:rPr lang="zh-CN" altLang="en-US" b="1" dirty="0" smtClean="0">
                <a:solidFill>
                  <a:srgbClr val="FF0000"/>
                </a:solidFill>
              </a:rPr>
              <a:t>平均数</a:t>
            </a:r>
            <a:r>
              <a:rPr lang="zh-CN" altLang="en-US" b="1" dirty="0" smtClean="0">
                <a:solidFill>
                  <a:srgbClr val="000000"/>
                </a:solidFill>
              </a:rPr>
              <a:t>就是中位数。</a:t>
            </a:r>
          </a:p>
          <a:p>
            <a:pPr>
              <a:buFontTx/>
              <a:buNone/>
            </a:pPr>
            <a:r>
              <a:rPr lang="zh-CN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默认设计模板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7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一PPT模板网-WWW.1PPT.COM  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1434</Words>
  <Application>Microsoft Office PowerPoint</Application>
  <PresentationFormat>全屏显示(4:3)</PresentationFormat>
  <Paragraphs>203</Paragraphs>
  <Slides>24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46" baseType="lpstr">
      <vt:lpstr>BatangChe</vt:lpstr>
      <vt:lpstr>MS UI Gothic</vt:lpstr>
      <vt:lpstr>方正粗倩简体</vt:lpstr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第一PPT模板网-WWW.1PPT.COM  </vt:lpstr>
      <vt:lpstr>第一PPT模板网-WWW.1PPT.COM   </vt:lpstr>
      <vt:lpstr>位图图像</vt:lpstr>
      <vt:lpstr>Equation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观察与思考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挑战自我</vt:lpstr>
      <vt:lpstr>PowerPoint 演示文稿</vt:lpstr>
      <vt:lpstr>PowerPoint 演示文稿</vt:lpstr>
      <vt:lpstr>达标检测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2022-01-04T00:38:28Z</dcterms:created>
  <dcterms:modified xsi:type="dcterms:W3CDTF">2023-01-16T21:22:21Z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D61A9FDF2F2548A4B7CC4045B956F104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