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6"/>
  </p:notesMasterIdLst>
  <p:handoutMasterIdLst>
    <p:handoutMasterId r:id="rId27"/>
  </p:handoutMasterIdLst>
  <p:sldIdLst>
    <p:sldId id="256" r:id="rId2"/>
    <p:sldId id="258" r:id="rId3"/>
    <p:sldId id="260" r:id="rId4"/>
    <p:sldId id="287" r:id="rId5"/>
    <p:sldId id="288" r:id="rId6"/>
    <p:sldId id="261" r:id="rId7"/>
    <p:sldId id="262" r:id="rId8"/>
    <p:sldId id="263" r:id="rId9"/>
    <p:sldId id="285" r:id="rId10"/>
    <p:sldId id="265" r:id="rId11"/>
    <p:sldId id="286" r:id="rId12"/>
    <p:sldId id="289" r:id="rId13"/>
    <p:sldId id="290" r:id="rId14"/>
    <p:sldId id="268" r:id="rId15"/>
    <p:sldId id="270" r:id="rId16"/>
    <p:sldId id="291" r:id="rId17"/>
    <p:sldId id="292" r:id="rId18"/>
    <p:sldId id="266" r:id="rId19"/>
    <p:sldId id="280" r:id="rId20"/>
    <p:sldId id="293" r:id="rId21"/>
    <p:sldId id="282" r:id="rId22"/>
    <p:sldId id="294" r:id="rId23"/>
    <p:sldId id="295" r:id="rId24"/>
    <p:sldId id="279" r:id="rId25"/>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F276"/>
    <a:srgbClr val="98BCF6"/>
    <a:srgbClr val="D1F3FF"/>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804"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D53C8F56-92F9-43EC-B64C-45D225823ABF}"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312B7AD-61BA-44AB-B8C4-4D153C5C7773}"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C7CD03E-49D1-4555-BE8D-32A6AB5B957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35A7C83-BC5F-481A-BBA6-4C1209DD7E9A}"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EA7013B-8CE3-4448-A241-C273FA206147}"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DAC47A0-BAC6-4147-AA80-7C2EE85C58C0}"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首页">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课堂导入">
    <p:spTree>
      <p:nvGrpSpPr>
        <p:cNvPr id="1" name=""/>
        <p:cNvGrpSpPr/>
        <p:nvPr/>
      </p:nvGrpSpPr>
      <p:grpSpPr>
        <a:xfrm>
          <a:off x="0" y="0"/>
          <a:ext cx="0" cy="0"/>
          <a:chOff x="0" y="0"/>
          <a:chExt cx="0" cy="0"/>
        </a:xfrm>
      </p:grpSpPr>
      <p:pic>
        <p:nvPicPr>
          <p:cNvPr id="2" name="图片 21"/>
          <p:cNvPicPr>
            <a:picLocks noChangeAspect="1"/>
          </p:cNvPicPr>
          <p:nvPr userDrawn="1"/>
        </p:nvPicPr>
        <p:blipFill>
          <a:blip r:embed="rId2" cstate="email">
            <a:duotone>
              <a:prstClr val="black"/>
              <a:schemeClr val="accent1">
                <a:tint val="45000"/>
                <a:satMod val="400000"/>
              </a:schemeClr>
            </a:duotone>
          </a:blip>
          <a:srcRect/>
          <a:stretch>
            <a:fillRect/>
          </a:stretch>
        </p:blipFill>
        <p:spPr bwMode="auto">
          <a:xfrm>
            <a:off x="3284538"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单页">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知识讲解">
    <p:spTree>
      <p:nvGrpSpPr>
        <p:cNvPr id="1" name=""/>
        <p:cNvGrpSpPr/>
        <p:nvPr/>
      </p:nvGrpSpPr>
      <p:grpSpPr>
        <a:xfrm>
          <a:off x="0" y="0"/>
          <a:ext cx="0" cy="0"/>
          <a:chOff x="0" y="0"/>
          <a:chExt cx="0" cy="0"/>
        </a:xfrm>
      </p:grpSpPr>
      <p:pic>
        <p:nvPicPr>
          <p:cNvPr id="2" name="图片 31"/>
          <p:cNvPicPr>
            <a:picLocks noChangeAspect="1"/>
          </p:cNvPicPr>
          <p:nvPr userDrawn="1"/>
        </p:nvPicPr>
        <p:blipFill>
          <a:blip r:embed="rId2" cstate="email">
            <a:duotone>
              <a:prstClr val="black"/>
              <a:schemeClr val="accent1">
                <a:tint val="45000"/>
                <a:satMod val="400000"/>
              </a:schemeClr>
            </a:duotone>
          </a:blip>
          <a:srcRect/>
          <a:stretch>
            <a:fillRect/>
          </a:stretch>
        </p:blipFill>
        <p:spPr bwMode="auto">
          <a:xfrm>
            <a:off x="3290888" y="349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课堂练习">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1">
                <a:tint val="45000"/>
                <a:satMod val="400000"/>
              </a:schemeClr>
            </a:duotone>
          </a:blip>
          <a:srcRect/>
          <a:stretch>
            <a:fillRect/>
          </a:stretch>
        </p:blipFill>
        <p:spPr bwMode="auto">
          <a:xfrm>
            <a:off x="3295650" y="603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课堂小结">
    <p:spTree>
      <p:nvGrpSpPr>
        <p:cNvPr id="1" name=""/>
        <p:cNvGrpSpPr/>
        <p:nvPr/>
      </p:nvGrpSpPr>
      <p:grpSpPr>
        <a:xfrm>
          <a:off x="0" y="0"/>
          <a:ext cx="0" cy="0"/>
          <a:chOff x="0" y="0"/>
          <a:chExt cx="0" cy="0"/>
        </a:xfrm>
      </p:grpSpPr>
      <p:pic>
        <p:nvPicPr>
          <p:cNvPr id="2" name="图片 21"/>
          <p:cNvPicPr>
            <a:picLocks noChangeAspect="1"/>
          </p:cNvPicPr>
          <p:nvPr userDrawn="1"/>
        </p:nvPicPr>
        <p:blipFill>
          <a:blip r:embed="rId2" cstate="email">
            <a:duotone>
              <a:prstClr val="black"/>
              <a:schemeClr val="accent1">
                <a:tint val="45000"/>
                <a:satMod val="400000"/>
              </a:schemeClr>
            </a:duotone>
          </a:blip>
          <a:srcRect/>
          <a:stretch>
            <a:fillRect/>
          </a:stretch>
        </p:blipFill>
        <p:spPr bwMode="auto">
          <a:xfrm>
            <a:off x="3336925"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AFEEC873-A06D-4B0D-AF31-5AFB507D19D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FD15AD5-855A-49B9-AD93-58A91C5F08DE}"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DB523A4A-7327-44FD-872B-113D83C9FD0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83405D4-A394-42EE-98C4-64175A20612A}"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8DCA5867-FB14-4C18-AB40-02370C666D25}"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10A0C70-45FC-4695-A623-139D6F23C9A5}"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41974B7C-96A8-4E86-8EE5-F9AB61EB080E}"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8B982E49-6598-480E-A0AE-2A4579889904}"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53CDBB8B-9EB0-4549-8920-8AE8537EF635}"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B41AD125-07AA-4941-9BC2-892627EE5C35}"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6B48DEB0-9910-4619-B59A-3D1748AA085B}"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96DDCC0-364A-49F8-8CC8-892EE3B666EB}"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03B23D16-60AE-4A91-BC9D-24016FBCA679}"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963D44-91DC-4C30-B36F-18E28BEF54FF}"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E32045D-7C3F-487D-99AA-C0C0CC98172D}"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42689EC-AC90-43B8-A527-AE6D99DF425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613F86D-2781-4D17-A142-CC4A4588FD80}" type="datetimeFigureOut">
              <a:rPr lang="zh-CN" altLang="en-US"/>
              <a:t>2023-01-17</a:t>
            </a:fld>
            <a:endParaRPr lang="zh-CN" altLang="en-US"/>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4B1CC71-82CB-43B3-8D12-1333A86C267A}"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6"/>
          <p:cNvSpPr txBox="1">
            <a:spLocks noChangeArrowheads="1"/>
          </p:cNvSpPr>
          <p:nvPr/>
        </p:nvSpPr>
        <p:spPr bwMode="auto">
          <a:xfrm>
            <a:off x="0" y="819150"/>
            <a:ext cx="9144000" cy="1938337"/>
          </a:xfrm>
          <a:prstGeom prst="rect">
            <a:avLst/>
          </a:prstGeom>
          <a:noFill/>
          <a:ln>
            <a:noFill/>
          </a:ln>
        </p:spPr>
        <p:txBody>
          <a:bodyPr wrap="square">
            <a:spAutoFit/>
          </a:bodyP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lnSpc>
                <a:spcPct val="150000"/>
              </a:lnSpc>
              <a:defRPr/>
            </a:pPr>
            <a:r>
              <a:rPr lang="en-US" altLang="zh-CN" sz="44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Unit 1  Past and present</a:t>
            </a:r>
            <a:endParaRPr lang="en-US" altLang="zh-CN" sz="44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endParaRPr>
          </a:p>
          <a:p>
            <a:pPr algn="ctr">
              <a:lnSpc>
                <a:spcPct val="150000"/>
              </a:lnSpc>
              <a:buFont typeface="Arial" panose="020B0604020202020204" pitchFamily="34" charset="0"/>
              <a:buNone/>
              <a:defRPr/>
            </a:pP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第</a:t>
            </a:r>
            <a:r>
              <a:rPr kumimoji="0" lang="en-US" altLang="zh-CN"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2</a:t>
            </a: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课时</a:t>
            </a:r>
            <a:endParaRPr kumimoji="0" lang="zh-CN" altLang="en-US" sz="36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endParaRPr>
          </a:p>
        </p:txBody>
      </p:sp>
      <p:sp>
        <p:nvSpPr>
          <p:cNvPr id="4" name="矩形 3"/>
          <p:cNvSpPr/>
          <p:nvPr/>
        </p:nvSpPr>
        <p:spPr>
          <a:xfrm>
            <a:off x="0" y="409575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矩形 14"/>
          <p:cNvSpPr>
            <a:spLocks noChangeArrowheads="1"/>
          </p:cNvSpPr>
          <p:nvPr/>
        </p:nvSpPr>
        <p:spPr bwMode="auto">
          <a:xfrm>
            <a:off x="501650" y="1047750"/>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17411" name="TextBox 17"/>
          <p:cNvSpPr txBox="1">
            <a:spLocks noChangeArrowheads="1"/>
          </p:cNvSpPr>
          <p:nvPr/>
        </p:nvSpPr>
        <p:spPr bwMode="auto">
          <a:xfrm>
            <a:off x="1276350" y="1047750"/>
            <a:ext cx="733425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400">
                <a:latin typeface="Times New Roman" panose="02020603050405020304" pitchFamily="18" charset="0"/>
                <a:ea typeface="黑体" panose="02010609060101010101" pitchFamily="49" charset="-122"/>
              </a:rPr>
              <a:t>根据汉语意思完成句子</a:t>
            </a:r>
          </a:p>
          <a:p>
            <a:pPr eaLnBrk="1" hangingPunct="1">
              <a:lnSpc>
                <a:spcPct val="130000"/>
              </a:lnSpc>
            </a:pPr>
            <a:r>
              <a:rPr lang="zh-CN" altLang="en-US" sz="2400">
                <a:latin typeface="Times New Roman" panose="02020603050405020304" pitchFamily="18" charset="0"/>
                <a:ea typeface="黑体" panose="02010609060101010101" pitchFamily="49" charset="-122"/>
              </a:rPr>
              <a:t>在某些方面， 火星上的生活未必会好于地球上的生活。</a:t>
            </a:r>
            <a:r>
              <a:rPr lang="en-US" altLang="zh-CN" sz="2400">
                <a:latin typeface="Times New Roman" panose="02020603050405020304" pitchFamily="18" charset="0"/>
                <a:ea typeface="黑体" panose="02010609060101010101" pitchFamily="49" charset="-122"/>
              </a:rPr>
              <a:t>(</a:t>
            </a:r>
            <a:r>
              <a:rPr lang="zh-CN" altLang="en-US" sz="2400">
                <a:latin typeface="Times New Roman" panose="02020603050405020304" pitchFamily="18" charset="0"/>
                <a:ea typeface="黑体" panose="02010609060101010101" pitchFamily="49" charset="-122"/>
              </a:rPr>
              <a:t>宿迁</a:t>
            </a:r>
            <a:r>
              <a:rPr lang="en-US" altLang="zh-CN" sz="2400">
                <a:latin typeface="Times New Roman" panose="02020603050405020304" pitchFamily="18" charset="0"/>
                <a:ea typeface="黑体" panose="02010609060101010101" pitchFamily="49" charset="-122"/>
              </a:rPr>
              <a:t>)</a:t>
            </a:r>
          </a:p>
          <a:p>
            <a:pPr eaLnBrk="1" hangingPunct="1">
              <a:lnSpc>
                <a:spcPct val="130000"/>
              </a:lnSpc>
            </a:pPr>
            <a:r>
              <a:rPr lang="en-US" altLang="zh-CN" sz="2400">
                <a:latin typeface="Times New Roman" panose="02020603050405020304" pitchFamily="18" charset="0"/>
                <a:ea typeface="黑体" panose="02010609060101010101" pitchFamily="49" charset="-122"/>
              </a:rPr>
              <a:t>____________</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life on Mars may not be better than life on Earth. </a:t>
            </a:r>
          </a:p>
        </p:txBody>
      </p:sp>
      <p:sp>
        <p:nvSpPr>
          <p:cNvPr id="8" name="Text Box 44"/>
          <p:cNvSpPr txBox="1">
            <a:spLocks noChangeArrowheads="1"/>
          </p:cNvSpPr>
          <p:nvPr/>
        </p:nvSpPr>
        <p:spPr bwMode="auto">
          <a:xfrm>
            <a:off x="1489075" y="2560638"/>
            <a:ext cx="17922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in some way</a:t>
            </a:r>
            <a:endParaRPr lang="zh-CN" altLang="en-US" sz="2400" b="1">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839788" y="815975"/>
            <a:ext cx="7385050" cy="50482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8435" name="TextBox 39"/>
          <p:cNvSpPr txBox="1">
            <a:spLocks noChangeArrowheads="1"/>
          </p:cNvSpPr>
          <p:nvPr/>
        </p:nvSpPr>
        <p:spPr bwMode="auto">
          <a:xfrm>
            <a:off x="2649538" y="792163"/>
            <a:ext cx="5586412"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a bit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有点儿</a:t>
            </a:r>
          </a:p>
        </p:txBody>
      </p:sp>
      <p:sp>
        <p:nvSpPr>
          <p:cNvPr id="18436" name="AutoShape 2"/>
          <p:cNvSpPr>
            <a:spLocks noChangeArrowheads="1"/>
          </p:cNvSpPr>
          <p:nvPr/>
        </p:nvSpPr>
        <p:spPr bwMode="gray">
          <a:xfrm flipH="1">
            <a:off x="850900" y="927100"/>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8437" name="文本框 24"/>
          <p:cNvSpPr txBox="1">
            <a:spLocks noChangeArrowheads="1"/>
          </p:cNvSpPr>
          <p:nvPr/>
        </p:nvSpPr>
        <p:spPr bwMode="auto">
          <a:xfrm>
            <a:off x="952500" y="844550"/>
            <a:ext cx="13382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8985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4</a:t>
            </a:r>
            <a:endParaRPr kumimoji="1" lang="zh-CN" altLang="en-US" sz="2400" b="1" dirty="0">
              <a:latin typeface="黑体" panose="02010609060101010101" pitchFamily="49" charset="-122"/>
              <a:ea typeface="黑体" panose="02010609060101010101" pitchFamily="49" charset="-122"/>
            </a:endParaRPr>
          </a:p>
        </p:txBody>
      </p:sp>
      <p:sp>
        <p:nvSpPr>
          <p:cNvPr id="11273" name="矩形 8"/>
          <p:cNvSpPr>
            <a:spLocks noChangeArrowheads="1"/>
          </p:cNvSpPr>
          <p:nvPr/>
        </p:nvSpPr>
        <p:spPr bwMode="auto">
          <a:xfrm>
            <a:off x="1219200" y="1565275"/>
            <a:ext cx="655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a bit </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用来修饰形容词或副词的原级、比较级。</a:t>
            </a:r>
          </a:p>
        </p:txBody>
      </p:sp>
      <p:sp>
        <p:nvSpPr>
          <p:cNvPr id="18440" name="TextBox 39"/>
          <p:cNvSpPr txBox="1">
            <a:spLocks noChangeArrowheads="1"/>
          </p:cNvSpPr>
          <p:nvPr/>
        </p:nvSpPr>
        <p:spPr bwMode="auto">
          <a:xfrm>
            <a:off x="1111250" y="3638550"/>
            <a:ext cx="1295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p>
        </p:txBody>
      </p:sp>
      <p:sp>
        <p:nvSpPr>
          <p:cNvPr id="18441" name="矩形 11"/>
          <p:cNvSpPr>
            <a:spLocks noChangeArrowheads="1"/>
          </p:cNvSpPr>
          <p:nvPr/>
        </p:nvSpPr>
        <p:spPr bwMode="auto">
          <a:xfrm>
            <a:off x="1660525" y="3678238"/>
            <a:ext cx="1422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重点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
        <p:nvSpPr>
          <p:cNvPr id="4" name="矩形 3"/>
          <p:cNvSpPr>
            <a:spLocks noChangeArrowheads="1"/>
          </p:cNvSpPr>
          <p:nvPr/>
        </p:nvSpPr>
        <p:spPr bwMode="auto">
          <a:xfrm>
            <a:off x="2879725" y="3692525"/>
            <a:ext cx="2606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Times New Roman" panose="02020603050405020304" pitchFamily="18" charset="0"/>
                <a:ea typeface="黑体" panose="02010609060101010101" pitchFamily="49" charset="-122"/>
                <a:cs typeface="Times New Roman" panose="02020603050405020304" pitchFamily="18" charset="0"/>
              </a:rPr>
              <a:t>辨析 </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 bit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与</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 little</a:t>
            </a:r>
            <a:endParaRPr lang="zh-CN" altLang="en-US" sz="2400"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2" name="矩形 8"/>
          <p:cNvSpPr>
            <a:spLocks noChangeArrowheads="1"/>
          </p:cNvSpPr>
          <p:nvPr/>
        </p:nvSpPr>
        <p:spPr bwMode="auto">
          <a:xfrm>
            <a:off x="1295400" y="2266950"/>
            <a:ext cx="59229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a:latin typeface="Times New Roman" panose="02020603050405020304" pitchFamily="18" charset="0"/>
                <a:ea typeface="黑体" panose="02010609060101010101" pitchFamily="49" charset="-122"/>
                <a:cs typeface="Times New Roman" panose="02020603050405020304" pitchFamily="18" charset="0"/>
              </a:rPr>
              <a:t>His words made me feel </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 bit </a:t>
            </a:r>
            <a:r>
              <a:rPr lang="en-US" altLang="zh-CN" sz="2400">
                <a:latin typeface="Times New Roman" panose="02020603050405020304" pitchFamily="18" charset="0"/>
                <a:ea typeface="黑体" panose="02010609060101010101" pitchFamily="49" charset="-122"/>
                <a:cs typeface="Times New Roman" panose="02020603050405020304" pitchFamily="18" charset="0"/>
              </a:rPr>
              <a:t>angry.</a:t>
            </a:r>
          </a:p>
          <a:p>
            <a:pPr>
              <a:lnSpc>
                <a:spcPct val="150000"/>
              </a:lnSpc>
            </a:pPr>
            <a:r>
              <a:rPr lang="zh-CN" altLang="en-US" sz="2400">
                <a:latin typeface="Times New Roman" panose="02020603050405020304" pitchFamily="18" charset="0"/>
                <a:ea typeface="黑体" panose="02010609060101010101" pitchFamily="49" charset="-122"/>
                <a:cs typeface="Times New Roman" panose="02020603050405020304" pitchFamily="18" charset="0"/>
              </a:rPr>
              <a:t>        他的话使我感到有点生气。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wipe(left)">
                                      <p:cBhvr>
                                        <p:cTn id="7" dur="500"/>
                                        <p:tgtEl>
                                          <p:spTgt spid="112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autoUpdateAnimBg="0"/>
      <p:bldP spid="4" grpId="0"/>
      <p:bldP spid="1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685800" y="927100"/>
          <a:ext cx="7696201" cy="3222625"/>
        </p:xfrm>
        <a:graphic>
          <a:graphicData uri="http://schemas.openxmlformats.org/drawingml/2006/table">
            <a:tbl>
              <a:tblPr>
                <a:tableStyleId>{5940675A-B579-460E-94D1-54222C63F5DA}</a:tableStyleId>
              </a:tblPr>
              <a:tblGrid>
                <a:gridCol w="714872">
                  <a:extLst>
                    <a:ext uri="{9D8B030D-6E8A-4147-A177-3AD203B41FA5}">
                      <a16:colId xmlns:a16="http://schemas.microsoft.com/office/drawing/2014/main" val="20000"/>
                    </a:ext>
                  </a:extLst>
                </a:gridCol>
                <a:gridCol w="3753020">
                  <a:extLst>
                    <a:ext uri="{9D8B030D-6E8A-4147-A177-3AD203B41FA5}">
                      <a16:colId xmlns:a16="http://schemas.microsoft.com/office/drawing/2014/main" val="20001"/>
                    </a:ext>
                  </a:extLst>
                </a:gridCol>
                <a:gridCol w="3228309">
                  <a:extLst>
                    <a:ext uri="{9D8B030D-6E8A-4147-A177-3AD203B41FA5}">
                      <a16:colId xmlns:a16="http://schemas.microsoft.com/office/drawing/2014/main" val="20002"/>
                    </a:ext>
                  </a:extLst>
                </a:gridCol>
              </a:tblGrid>
              <a:tr h="548678">
                <a:tc>
                  <a:txBody>
                    <a:bodyPr/>
                    <a:lstStyle/>
                    <a:p>
                      <a:pPr algn="ctr">
                        <a:lnSpc>
                          <a:spcPct val="150000"/>
                        </a:lnSpc>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solidFill>
                  </a:tcPr>
                </a:tc>
                <a:tc>
                  <a:txBody>
                    <a:bodyPr/>
                    <a:lstStyle/>
                    <a:p>
                      <a:pPr algn="ctr">
                        <a:lnSpc>
                          <a:spcPct val="150000"/>
                        </a:lnSpc>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a bit</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solidFill>
                  </a:tcPr>
                </a:tc>
                <a:tc>
                  <a:txBody>
                    <a:bodyPr/>
                    <a:lstStyle/>
                    <a:p>
                      <a:pPr algn="ctr">
                        <a:lnSpc>
                          <a:spcPct val="150000"/>
                        </a:lnSpc>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a little</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solidFill>
                  </a:tcPr>
                </a:tc>
                <a:extLst>
                  <a:ext uri="{0D108BD9-81ED-4DB2-BD59-A6C34878D82A}">
                    <a16:rowId xmlns:a16="http://schemas.microsoft.com/office/drawing/2014/main" val="10000"/>
                  </a:ext>
                </a:extLst>
              </a:tr>
              <a:tr h="2673947">
                <a:tc>
                  <a:txBody>
                    <a:bodyPr/>
                    <a:lstStyle/>
                    <a:p>
                      <a:pPr algn="ctr">
                        <a:lnSpc>
                          <a:spcPct val="150000"/>
                        </a:lnSpc>
                        <a:spcAft>
                          <a:spcPts val="0"/>
                        </a:spcAft>
                      </a:pPr>
                      <a:r>
                        <a:rPr lang="zh-CN" sz="2400" kern="100">
                          <a:effectLst/>
                          <a:latin typeface="Times New Roman" panose="02020603050405020304" pitchFamily="18" charset="0"/>
                          <a:ea typeface="黑体" panose="02010609060101010101" pitchFamily="49" charset="-122"/>
                          <a:cs typeface="Times New Roman" panose="02020603050405020304" pitchFamily="18" charset="0"/>
                        </a:rPr>
                        <a:t>相</a:t>
                      </a:r>
                    </a:p>
                    <a:p>
                      <a:pPr algn="ctr">
                        <a:lnSpc>
                          <a:spcPct val="150000"/>
                        </a:lnSpc>
                        <a:spcAft>
                          <a:spcPts val="0"/>
                        </a:spcAft>
                      </a:pPr>
                      <a:r>
                        <a:rPr lang="zh-CN" sz="2400" kern="100">
                          <a:effectLst/>
                          <a:latin typeface="Times New Roman" panose="02020603050405020304" pitchFamily="18" charset="0"/>
                          <a:ea typeface="黑体" panose="02010609060101010101" pitchFamily="49" charset="-122"/>
                          <a:cs typeface="Times New Roman" panose="02020603050405020304" pitchFamily="18" charset="0"/>
                        </a:rPr>
                        <a:t>同</a:t>
                      </a:r>
                    </a:p>
                    <a:p>
                      <a:pPr algn="ctr">
                        <a:lnSpc>
                          <a:spcPct val="150000"/>
                        </a:lnSpc>
                        <a:spcAft>
                          <a:spcPts val="0"/>
                        </a:spcAft>
                      </a:pPr>
                      <a:r>
                        <a:rPr lang="zh-CN" sz="2400" kern="100">
                          <a:effectLst/>
                          <a:latin typeface="Times New Roman" panose="02020603050405020304" pitchFamily="18" charset="0"/>
                          <a:ea typeface="黑体" panose="02010609060101010101" pitchFamily="49" charset="-122"/>
                          <a:cs typeface="Times New Roman" panose="02020603050405020304" pitchFamily="18" charset="0"/>
                        </a:rPr>
                        <a:t>点</a:t>
                      </a:r>
                    </a:p>
                  </a:txBody>
                  <a:tcPr marL="68580" marR="68580" marT="0" marB="0" anchor="ctr"/>
                </a:tc>
                <a:tc gridSpan="2">
                  <a:txBody>
                    <a:bodyPr/>
                    <a:lstStyle/>
                    <a:p>
                      <a:pPr algn="l">
                        <a:lnSpc>
                          <a:spcPct val="150000"/>
                        </a:lnSpc>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a bit</a:t>
                      </a:r>
                      <a:r>
                        <a:rPr lang="zh-CN" sz="2400" kern="100" dirty="0">
                          <a:effectLst/>
                          <a:latin typeface="Times New Roman" panose="02020603050405020304" pitchFamily="18" charset="0"/>
                          <a:ea typeface="黑体" panose="02010609060101010101" pitchFamily="49" charset="-122"/>
                          <a:cs typeface="Times New Roman" panose="02020603050405020304" pitchFamily="18" charset="0"/>
                        </a:rPr>
                        <a:t>和</a:t>
                      </a: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a little</a:t>
                      </a:r>
                      <a:r>
                        <a:rPr lang="zh-CN" sz="2400" kern="100" dirty="0">
                          <a:effectLst/>
                          <a:latin typeface="Times New Roman" panose="02020603050405020304" pitchFamily="18" charset="0"/>
                          <a:ea typeface="黑体" panose="02010609060101010101" pitchFamily="49" charset="-122"/>
                          <a:cs typeface="Times New Roman" panose="02020603050405020304" pitchFamily="18" charset="0"/>
                        </a:rPr>
                        <a:t>都可以用来修饰形容词或副词的原级和比较级，也可修饰动词。</a:t>
                      </a:r>
                    </a:p>
                    <a:p>
                      <a:pPr algn="l">
                        <a:lnSpc>
                          <a:spcPct val="150000"/>
                        </a:lnSpc>
                        <a:spcAft>
                          <a:spcPts val="0"/>
                        </a:spcAft>
                      </a:pPr>
                      <a:r>
                        <a:rPr lang="en-US" sz="2400" b="1" kern="100" dirty="0" err="1" smtClean="0">
                          <a:effectLst/>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I </a:t>
                      </a: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felt </a:t>
                      </a:r>
                      <a:r>
                        <a:rPr lang="en-US" sz="2400" b="1" kern="100" dirty="0">
                          <a:effectLst/>
                          <a:latin typeface="Times New Roman" panose="02020603050405020304" pitchFamily="18" charset="0"/>
                          <a:ea typeface="黑体" panose="02010609060101010101" pitchFamily="49" charset="-122"/>
                          <a:cs typeface="Times New Roman" panose="02020603050405020304" pitchFamily="18" charset="0"/>
                        </a:rPr>
                        <a:t>a bit/a little </a:t>
                      </a: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tired after a long walk</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p>
                    <a:p>
                      <a:pPr algn="l">
                        <a:lnSpc>
                          <a:spcPct val="150000"/>
                        </a:lnSpc>
                        <a:spcAft>
                          <a:spcPts val="0"/>
                        </a:spcAft>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走</a:t>
                      </a:r>
                      <a:r>
                        <a:rPr lang="zh-CN" sz="2400" kern="100" dirty="0">
                          <a:effectLst/>
                          <a:latin typeface="Times New Roman" panose="02020603050405020304" pitchFamily="18" charset="0"/>
                          <a:ea typeface="黑体" panose="02010609060101010101" pitchFamily="49" charset="-122"/>
                          <a:cs typeface="Times New Roman" panose="02020603050405020304" pitchFamily="18" charset="0"/>
                        </a:rPr>
                        <a:t>了很长一段路后，我感到有点累</a:t>
                      </a:r>
                      <a:r>
                        <a:rPr 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hMerge="1">
                  <a:txBody>
                    <a:bodyPr/>
                    <a:lstStyle/>
                    <a:p>
                      <a:endParaRPr lang="zh-CN"/>
                    </a:p>
                  </a:txBody>
                  <a:tcPr marL="68580" marR="68580" marT="0" marB="0"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685800" y="361950"/>
          <a:ext cx="7772401" cy="3918054"/>
        </p:xfrm>
        <a:graphic>
          <a:graphicData uri="http://schemas.openxmlformats.org/drawingml/2006/table">
            <a:tbl>
              <a:tblPr>
                <a:tableStyleId>{5940675A-B579-460E-94D1-54222C63F5DA}</a:tableStyleId>
              </a:tblPr>
              <a:tblGrid>
                <a:gridCol w="714872">
                  <a:extLst>
                    <a:ext uri="{9D8B030D-6E8A-4147-A177-3AD203B41FA5}">
                      <a16:colId xmlns:a16="http://schemas.microsoft.com/office/drawing/2014/main" val="20000"/>
                    </a:ext>
                  </a:extLst>
                </a:gridCol>
                <a:gridCol w="3628529">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360576">
                <a:tc>
                  <a:txBody>
                    <a:bodyPr/>
                    <a:lstStyle/>
                    <a:p>
                      <a:pPr algn="ctr">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solidFill>
                  </a:tcPr>
                </a:tc>
                <a:tc>
                  <a:txBody>
                    <a:bodyPr/>
                    <a:lstStyle/>
                    <a:p>
                      <a:pPr algn="ctr">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 bit</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solidFill>
                  </a:tcPr>
                </a:tc>
                <a:tc>
                  <a:txBody>
                    <a:bodyPr/>
                    <a:lstStyle/>
                    <a:p>
                      <a:pPr algn="ctr">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 little</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solidFill>
                  </a:tcPr>
                </a:tc>
                <a:extLst>
                  <a:ext uri="{0D108BD9-81ED-4DB2-BD59-A6C34878D82A}">
                    <a16:rowId xmlns:a16="http://schemas.microsoft.com/office/drawing/2014/main" val="10000"/>
                  </a:ext>
                </a:extLst>
              </a:tr>
              <a:tr h="3525624">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不</a:t>
                      </a:r>
                    </a:p>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同</a:t>
                      </a:r>
                    </a:p>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点</a:t>
                      </a:r>
                    </a:p>
                  </a:txBody>
                  <a:tcPr marL="68580" marR="68580" marT="0" marB="0" anchor="ctr"/>
                </a:tc>
                <a:tc>
                  <a:txBody>
                    <a:bodyPr/>
                    <a:lstStyle/>
                    <a:p>
                      <a:pPr algn="l">
                        <a:lnSpc>
                          <a:spcPct val="130000"/>
                        </a:lnSpc>
                        <a:spcAft>
                          <a:spcPts val="0"/>
                        </a:spcAft>
                      </a:pP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修饰不可数名词时用</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a bit of</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a:t>
                      </a:r>
                    </a:p>
                    <a:p>
                      <a:pPr algn="l">
                        <a:lnSpc>
                          <a:spcPct val="130000"/>
                        </a:lnSpc>
                        <a:spcAft>
                          <a:spcPts val="0"/>
                        </a:spcAft>
                      </a:pPr>
                      <a:r>
                        <a:rPr lang="en-US" sz="2000" b="1" kern="100" dirty="0" err="1">
                          <a:effectLst/>
                          <a:latin typeface="Times New Roman" panose="02020603050405020304" pitchFamily="18" charset="0"/>
                          <a:ea typeface="黑体" panose="02010609060101010101" pitchFamily="49" charset="-122"/>
                          <a:cs typeface="Times New Roman" panose="02020603050405020304" pitchFamily="18" charset="0"/>
                        </a:rPr>
                        <a:t>eg</a:t>
                      </a:r>
                      <a:r>
                        <a:rPr lang="zh-CN" sz="2000" b="1"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a bit of water</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一点儿水</a:t>
                      </a:r>
                    </a:p>
                    <a:p>
                      <a:pPr algn="l">
                        <a:lnSpc>
                          <a:spcPct val="130000"/>
                        </a:lnSpc>
                        <a:spcAft>
                          <a:spcPts val="0"/>
                        </a:spcAft>
                      </a:pP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not a bit</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意为</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一点儿也不”。</a:t>
                      </a:r>
                    </a:p>
                    <a:p>
                      <a:pPr algn="l">
                        <a:lnSpc>
                          <a:spcPct val="130000"/>
                        </a:lnSpc>
                        <a:spcAft>
                          <a:spcPts val="0"/>
                        </a:spcAft>
                      </a:pPr>
                      <a:r>
                        <a:rPr lang="en-US" sz="2000" b="1" kern="100" dirty="0" err="1">
                          <a:effectLst/>
                          <a:latin typeface="Times New Roman" panose="02020603050405020304" pitchFamily="18" charset="0"/>
                          <a:ea typeface="黑体" panose="02010609060101010101" pitchFamily="49" charset="-122"/>
                          <a:cs typeface="Times New Roman" panose="02020603050405020304" pitchFamily="18" charset="0"/>
                        </a:rPr>
                        <a:t>eg</a:t>
                      </a:r>
                      <a:r>
                        <a:rPr lang="zh-CN" sz="2000" b="1"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I'm </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not a bit </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angry</a:t>
                      </a:r>
                      <a:r>
                        <a:rPr lang="en-US"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p>
                    <a:p>
                      <a:pPr algn="l">
                        <a:lnSpc>
                          <a:spcPct val="130000"/>
                        </a:lnSpc>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我</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一点儿也不生气。</a:t>
                      </a:r>
                    </a:p>
                  </a:txBody>
                  <a:tcPr marL="68580" marR="68580" marT="0" marB="0" anchor="ctr"/>
                </a:tc>
                <a:tc>
                  <a:txBody>
                    <a:bodyPr/>
                    <a:lstStyle/>
                    <a:p>
                      <a:pPr algn="l">
                        <a:lnSpc>
                          <a:spcPct val="130000"/>
                        </a:lnSpc>
                        <a:spcAft>
                          <a:spcPts val="0"/>
                        </a:spcAft>
                      </a:pP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可直接修饰不可数名词。</a:t>
                      </a:r>
                    </a:p>
                    <a:p>
                      <a:pPr algn="l">
                        <a:lnSpc>
                          <a:spcPct val="130000"/>
                        </a:lnSpc>
                        <a:spcAft>
                          <a:spcPts val="0"/>
                        </a:spcAft>
                      </a:pPr>
                      <a:r>
                        <a:rPr lang="en-US" sz="2000" b="1" kern="100" dirty="0" err="1">
                          <a:effectLst/>
                          <a:latin typeface="Times New Roman" panose="02020603050405020304" pitchFamily="18" charset="0"/>
                          <a:ea typeface="黑体" panose="02010609060101010101" pitchFamily="49" charset="-122"/>
                          <a:cs typeface="Times New Roman" panose="02020603050405020304" pitchFamily="18" charset="0"/>
                        </a:rPr>
                        <a:t>eg</a:t>
                      </a:r>
                      <a:r>
                        <a:rPr lang="zh-CN" sz="2000" b="1"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Let's have </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a little </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milk</a:t>
                      </a:r>
                      <a:r>
                        <a:rPr lang="en-US"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p>
                    <a:p>
                      <a:pPr algn="l">
                        <a:lnSpc>
                          <a:spcPct val="130000"/>
                        </a:lnSpc>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咱们</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喝点牛奶。</a:t>
                      </a:r>
                    </a:p>
                    <a:p>
                      <a:pPr algn="l">
                        <a:lnSpc>
                          <a:spcPct val="130000"/>
                        </a:lnSpc>
                        <a:spcAft>
                          <a:spcPts val="0"/>
                        </a:spcAft>
                      </a:pP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not a little</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意为</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十分，很</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，相当于</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very</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a:t>
                      </a:r>
                    </a:p>
                    <a:p>
                      <a:pPr algn="l">
                        <a:lnSpc>
                          <a:spcPct val="130000"/>
                        </a:lnSpc>
                        <a:spcAft>
                          <a:spcPts val="0"/>
                        </a:spcAft>
                      </a:pPr>
                      <a:r>
                        <a:rPr lang="en-US" sz="2000" b="1" kern="100" dirty="0" err="1">
                          <a:effectLst/>
                          <a:latin typeface="Times New Roman" panose="02020603050405020304" pitchFamily="18" charset="0"/>
                          <a:ea typeface="黑体" panose="02010609060101010101" pitchFamily="49" charset="-122"/>
                          <a:cs typeface="Times New Roman" panose="02020603050405020304" pitchFamily="18" charset="0"/>
                        </a:rPr>
                        <a:t>eg</a:t>
                      </a:r>
                      <a:r>
                        <a:rPr lang="zh-CN" sz="2000" b="1"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I'm </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not a little </a:t>
                      </a:r>
                      <a:r>
                        <a:rPr lang="en-US" sz="2000" kern="100" dirty="0">
                          <a:effectLst/>
                          <a:latin typeface="Times New Roman" panose="02020603050405020304" pitchFamily="18" charset="0"/>
                          <a:ea typeface="黑体" panose="02010609060101010101" pitchFamily="49" charset="-122"/>
                          <a:cs typeface="Times New Roman" panose="02020603050405020304" pitchFamily="18" charset="0"/>
                        </a:rPr>
                        <a:t>angry</a:t>
                      </a:r>
                      <a:r>
                        <a:rPr lang="en-US"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p>
                    <a:p>
                      <a:pPr algn="l">
                        <a:lnSpc>
                          <a:spcPct val="130000"/>
                        </a:lnSpc>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我</a:t>
                      </a:r>
                      <a:r>
                        <a:rPr lang="zh-CN" sz="2000" kern="100" dirty="0">
                          <a:effectLst/>
                          <a:latin typeface="Times New Roman" panose="02020603050405020304" pitchFamily="18" charset="0"/>
                          <a:ea typeface="黑体" panose="02010609060101010101" pitchFamily="49" charset="-122"/>
                          <a:cs typeface="Times New Roman" panose="02020603050405020304" pitchFamily="18" charset="0"/>
                        </a:rPr>
                        <a:t>非常生气。</a:t>
                      </a:r>
                    </a:p>
                  </a:txBody>
                  <a:tcPr marL="68580" marR="68580" marT="0" marB="0"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矩形 14"/>
          <p:cNvSpPr>
            <a:spLocks noChangeArrowheads="1"/>
          </p:cNvSpPr>
          <p:nvPr/>
        </p:nvSpPr>
        <p:spPr bwMode="auto">
          <a:xfrm>
            <a:off x="533400" y="939800"/>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21507" name="TextBox 17"/>
          <p:cNvSpPr txBox="1">
            <a:spLocks noChangeArrowheads="1"/>
          </p:cNvSpPr>
          <p:nvPr/>
        </p:nvSpPr>
        <p:spPr bwMode="auto">
          <a:xfrm>
            <a:off x="1295400" y="895350"/>
            <a:ext cx="73342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400">
                <a:latin typeface="Times New Roman" panose="02020603050405020304" pitchFamily="18" charset="0"/>
                <a:ea typeface="黑体" panose="02010609060101010101" pitchFamily="49" charset="-122"/>
              </a:rPr>
              <a:t>Would you please give me _______ orange juice</a:t>
            </a:r>
            <a:r>
              <a:rPr lang="zh-CN" altLang="en-US"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Bill?</a:t>
            </a:r>
          </a:p>
          <a:p>
            <a:pPr eaLnBrk="1" hangingPunct="1">
              <a:lnSpc>
                <a:spcPct val="150000"/>
              </a:lnSpc>
            </a:pPr>
            <a:r>
              <a:rPr lang="en-US" altLang="zh-CN" sz="2400">
                <a:latin typeface="Times New Roman" panose="02020603050405020304" pitchFamily="18" charset="0"/>
                <a:ea typeface="黑体" panose="02010609060101010101" pitchFamily="49" charset="-122"/>
              </a:rPr>
              <a:t>A</a:t>
            </a:r>
            <a:r>
              <a:rPr lang="zh-CN" altLang="en-US"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a bit</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B</a:t>
            </a:r>
            <a:r>
              <a:rPr lang="zh-CN" altLang="en-US"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a bit of</a:t>
            </a:r>
          </a:p>
          <a:p>
            <a:pPr eaLnBrk="1" hangingPunct="1">
              <a:lnSpc>
                <a:spcPct val="150000"/>
              </a:lnSpc>
            </a:pPr>
            <a:r>
              <a:rPr lang="en-US" altLang="zh-CN" sz="2400">
                <a:latin typeface="Times New Roman" panose="02020603050405020304" pitchFamily="18" charset="0"/>
                <a:ea typeface="黑体" panose="02010609060101010101" pitchFamily="49" charset="-122"/>
              </a:rPr>
              <a:t>C</a:t>
            </a:r>
            <a:r>
              <a:rPr lang="zh-CN" altLang="en-US"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a few</a:t>
            </a:r>
            <a:r>
              <a:rPr lang="zh-CN" altLang="en-US" sz="2400">
                <a:latin typeface="Times New Roman" panose="02020603050405020304" pitchFamily="18" charset="0"/>
                <a:ea typeface="黑体" panose="02010609060101010101" pitchFamily="49" charset="-122"/>
              </a:rPr>
              <a:t>　　　           </a:t>
            </a:r>
            <a:r>
              <a:rPr lang="en-US" altLang="zh-CN" sz="2400">
                <a:latin typeface="Times New Roman" panose="02020603050405020304" pitchFamily="18" charset="0"/>
                <a:ea typeface="黑体" panose="02010609060101010101" pitchFamily="49" charset="-122"/>
              </a:rPr>
              <a:t>D</a:t>
            </a:r>
            <a:r>
              <a:rPr lang="zh-CN" altLang="en-US"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a little of</a:t>
            </a:r>
          </a:p>
        </p:txBody>
      </p:sp>
      <p:sp>
        <p:nvSpPr>
          <p:cNvPr id="10" name="Text Box 44"/>
          <p:cNvSpPr txBox="1">
            <a:spLocks noChangeArrowheads="1"/>
          </p:cNvSpPr>
          <p:nvPr/>
        </p:nvSpPr>
        <p:spPr bwMode="auto">
          <a:xfrm>
            <a:off x="5013325" y="1042988"/>
            <a:ext cx="390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B</a:t>
            </a:r>
            <a:endParaRPr lang="zh-CN" altLang="en-US" sz="2400" b="1">
              <a:solidFill>
                <a:srgbClr val="FF0000"/>
              </a:solidFill>
              <a:latin typeface="Times New Roman" panose="02020603050405020304" pitchFamily="18" charset="0"/>
            </a:endParaRPr>
          </a:p>
        </p:txBody>
      </p:sp>
      <p:sp>
        <p:nvSpPr>
          <p:cNvPr id="7" name="圆角矩形标注 6"/>
          <p:cNvSpPr>
            <a:spLocks noChangeArrowheads="1"/>
          </p:cNvSpPr>
          <p:nvPr/>
        </p:nvSpPr>
        <p:spPr bwMode="auto">
          <a:xfrm>
            <a:off x="1385888" y="2813050"/>
            <a:ext cx="6919912" cy="977900"/>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spcBef>
                <a:spcPts val="0"/>
              </a:spcBef>
              <a:spcAft>
                <a:spcPts val="0"/>
              </a:spcAft>
              <a:defRPr/>
            </a:pPr>
            <a:endParaRPr kumimoji="1" lang="zh-CN" altLang="en-US" sz="2200"/>
          </a:p>
        </p:txBody>
      </p:sp>
      <p:sp>
        <p:nvSpPr>
          <p:cNvPr id="8" name="TextBox 33"/>
          <p:cNvSpPr txBox="1">
            <a:spLocks noChangeArrowheads="1"/>
          </p:cNvSpPr>
          <p:nvPr/>
        </p:nvSpPr>
        <p:spPr bwMode="auto">
          <a:xfrm>
            <a:off x="1363663" y="2800350"/>
            <a:ext cx="6934200"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 little</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后面接名词时不需介词</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of</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，但</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 bit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后面接名词时需加</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of</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200" b="1">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862013" y="941388"/>
            <a:ext cx="7531100" cy="56356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22531" name="TextBox 39"/>
          <p:cNvSpPr txBox="1">
            <a:spLocks noChangeArrowheads="1"/>
          </p:cNvSpPr>
          <p:nvPr/>
        </p:nvSpPr>
        <p:spPr bwMode="auto">
          <a:xfrm>
            <a:off x="2649538" y="947738"/>
            <a:ext cx="5732462"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lonely /'ləʊnli/ </a:t>
            </a:r>
            <a:r>
              <a:rPr lang="en-US" altLang="zh-CN" sz="2400" b="1" i="1">
                <a:latin typeface="Times New Roman" panose="02020603050405020304" pitchFamily="18" charset="0"/>
                <a:ea typeface="黑体" panose="02010609060101010101" pitchFamily="49" charset="-122"/>
                <a:cs typeface="Times New Roman" panose="02020603050405020304" pitchFamily="18" charset="0"/>
              </a:rPr>
              <a:t>adj</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孤独的 </a:t>
            </a:r>
          </a:p>
        </p:txBody>
      </p:sp>
      <p:sp>
        <p:nvSpPr>
          <p:cNvPr id="22532" name="AutoShape 2"/>
          <p:cNvSpPr>
            <a:spLocks noChangeArrowheads="1"/>
          </p:cNvSpPr>
          <p:nvPr/>
        </p:nvSpPr>
        <p:spPr bwMode="gray">
          <a:xfrm flipH="1">
            <a:off x="850900" y="1050925"/>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2533" name="文本框 24"/>
          <p:cNvSpPr txBox="1">
            <a:spLocks noChangeArrowheads="1"/>
          </p:cNvSpPr>
          <p:nvPr/>
        </p:nvSpPr>
        <p:spPr bwMode="auto">
          <a:xfrm>
            <a:off x="952500" y="968375"/>
            <a:ext cx="13382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1042988"/>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5</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1219200" y="1809750"/>
            <a:ext cx="7162800" cy="1200150"/>
          </a:xfrm>
          <a:prstGeom prst="rect">
            <a:avLst/>
          </a:prstGeom>
          <a:noFill/>
          <a:ln>
            <a:noFill/>
          </a:ln>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Do you feel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lonely</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without your dog?</a:t>
            </a:r>
          </a:p>
          <a:p>
            <a:pPr indent="628650">
              <a:lnSpc>
                <a:spcPct val="15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没有你的狗，你感到孤独吗？</a:t>
            </a:r>
          </a:p>
        </p:txBody>
      </p:sp>
      <p:sp>
        <p:nvSpPr>
          <p:cNvPr id="22536" name="TextBox 39"/>
          <p:cNvSpPr txBox="1">
            <a:spLocks noChangeArrowheads="1"/>
          </p:cNvSpPr>
          <p:nvPr/>
        </p:nvSpPr>
        <p:spPr bwMode="auto">
          <a:xfrm>
            <a:off x="1066800" y="3325813"/>
            <a:ext cx="12954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p>
        </p:txBody>
      </p:sp>
      <p:sp>
        <p:nvSpPr>
          <p:cNvPr id="22537" name="矩形 11"/>
          <p:cNvSpPr>
            <a:spLocks noChangeArrowheads="1"/>
          </p:cNvSpPr>
          <p:nvPr/>
        </p:nvSpPr>
        <p:spPr bwMode="auto">
          <a:xfrm>
            <a:off x="1616075" y="3365500"/>
            <a:ext cx="142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重点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
        <p:nvSpPr>
          <p:cNvPr id="11" name="矩形 10"/>
          <p:cNvSpPr>
            <a:spLocks noChangeArrowheads="1"/>
          </p:cNvSpPr>
          <p:nvPr/>
        </p:nvSpPr>
        <p:spPr bwMode="auto">
          <a:xfrm>
            <a:off x="2835275" y="3379788"/>
            <a:ext cx="25987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latin typeface="Times New Roman" panose="02020603050405020304" pitchFamily="18" charset="0"/>
                <a:ea typeface="黑体" panose="02010609060101010101" pitchFamily="49" charset="-122"/>
                <a:cs typeface="Times New Roman" panose="02020603050405020304" pitchFamily="18" charset="0"/>
              </a:rPr>
              <a:t>辨析</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lonely</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与</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alone</a:t>
            </a:r>
            <a:endParaRPr lang="zh-CN" altLang="en-US" sz="2400" b="1">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762000" y="285750"/>
          <a:ext cx="7543800" cy="4267200"/>
        </p:xfrm>
        <a:graphic>
          <a:graphicData uri="http://schemas.openxmlformats.org/drawingml/2006/table">
            <a:tbl>
              <a:tblPr/>
              <a:tblGrid>
                <a:gridCol w="9906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395843">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词条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含义及用法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示例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3871357">
                <a:tc>
                  <a:txBody>
                    <a:bodyPr/>
                    <a:lstStyle/>
                    <a:p>
                      <a:pPr algn="ctr">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lonely</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形容词，意为</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孤独的</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，表示主观上感到孤独、寂寞，有较浓的感情色彩。在句中作表语或定语；作定语时，意为</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荒凉的；偏僻的</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，多修饰表示地点的名词。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He has no close friends</a:t>
                      </a:r>
                      <a:r>
                        <a:rPr lang="en-US"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 He </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always feels </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lonely</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p>
                      <a:pPr algn="l">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他没有亲密的朋友，他总是感到孤独。</a:t>
                      </a:r>
                    </a:p>
                    <a:p>
                      <a:pPr algn="l">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The old man lived in a </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lonely</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 mountain village.</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p>
                      <a:pPr algn="l">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那个老人住在一个偏僻的山村里。</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838200" y="895350"/>
          <a:ext cx="7543800" cy="3486150"/>
        </p:xfrm>
        <a:graphic>
          <a:graphicData uri="http://schemas.openxmlformats.org/drawingml/2006/table">
            <a:tbl>
              <a:tblPr/>
              <a:tblGrid>
                <a:gridCol w="9906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435769">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词条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含义及用法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示例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3050381">
                <a:tc>
                  <a:txBody>
                    <a:bodyPr/>
                    <a:lstStyle/>
                    <a:p>
                      <a:pPr algn="ctr">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alone</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zh-CN"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作形容词时，意为</a:t>
                      </a:r>
                      <a:r>
                        <a:rPr lang="en-US"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单独的</a:t>
                      </a:r>
                      <a:r>
                        <a:rPr lang="en-US"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，一般只作表语，不作定语。</a:t>
                      </a:r>
                    </a:p>
                    <a:p>
                      <a:pPr algn="l">
                        <a:lnSpc>
                          <a:spcPct val="130000"/>
                        </a:lnSpc>
                        <a:spcAft>
                          <a:spcPts val="0"/>
                        </a:spcAft>
                      </a:pPr>
                      <a:r>
                        <a:rPr lang="zh-CN"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作副词时，意为</a:t>
                      </a:r>
                      <a:r>
                        <a:rPr lang="en-US"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zh-CN"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单独，独自 </a:t>
                      </a:r>
                      <a:r>
                        <a:rPr lang="en-US"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zh-CN"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en-US"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I like being </a:t>
                      </a:r>
                      <a:r>
                        <a:rPr lang="en-US" altLang="zh-CN" sz="2200" b="1" kern="100" dirty="0" smtClean="0">
                          <a:effectLst/>
                          <a:latin typeface="Times New Roman" panose="02020603050405020304" pitchFamily="18" charset="0"/>
                          <a:ea typeface="黑体" panose="02010609060101010101" pitchFamily="49" charset="-122"/>
                          <a:cs typeface="Times New Roman" panose="02020603050405020304" pitchFamily="18" charset="0"/>
                        </a:rPr>
                        <a:t>alone</a:t>
                      </a:r>
                      <a:r>
                        <a:rPr lang="en-US"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 in the house.</a:t>
                      </a:r>
                      <a:r>
                        <a:rPr lang="zh-CN"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我喜欢独自一人呆在家里。</a:t>
                      </a:r>
                    </a:p>
                    <a:p>
                      <a:pPr algn="l">
                        <a:lnSpc>
                          <a:spcPct val="130000"/>
                        </a:lnSpc>
                        <a:spcAft>
                          <a:spcPts val="0"/>
                        </a:spcAft>
                      </a:pPr>
                      <a:r>
                        <a:rPr lang="en-US"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His house stands </a:t>
                      </a:r>
                      <a:r>
                        <a:rPr lang="en-US" altLang="zh-CN" sz="2200" b="1" kern="100" dirty="0" smtClean="0">
                          <a:effectLst/>
                          <a:latin typeface="Times New Roman" panose="02020603050405020304" pitchFamily="18" charset="0"/>
                          <a:ea typeface="黑体" panose="02010609060101010101" pitchFamily="49" charset="-122"/>
                          <a:cs typeface="Times New Roman" panose="02020603050405020304" pitchFamily="18" charset="0"/>
                        </a:rPr>
                        <a:t>alone</a:t>
                      </a:r>
                      <a:r>
                        <a:rPr lang="en-US"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 on a hill.</a:t>
                      </a:r>
                      <a:endParaRPr lang="zh-CN"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p>
                      <a:pPr algn="l">
                        <a:lnSpc>
                          <a:spcPct val="130000"/>
                        </a:lnSpc>
                        <a:spcAft>
                          <a:spcPts val="0"/>
                        </a:spcAft>
                      </a:pPr>
                      <a:r>
                        <a:rPr lang="zh-CN" alt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他的家孤立在一座山丘上。</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矩形 14"/>
          <p:cNvSpPr>
            <a:spLocks noChangeArrowheads="1"/>
          </p:cNvSpPr>
          <p:nvPr/>
        </p:nvSpPr>
        <p:spPr bwMode="auto">
          <a:xfrm>
            <a:off x="533400" y="2271713"/>
            <a:ext cx="80327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17411" name="TextBox 17"/>
          <p:cNvSpPr txBox="1">
            <a:spLocks noChangeArrowheads="1"/>
          </p:cNvSpPr>
          <p:nvPr/>
        </p:nvSpPr>
        <p:spPr bwMode="auto">
          <a:xfrm>
            <a:off x="1298575" y="2241550"/>
            <a:ext cx="734377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indent="-8572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5000"/>
              </a:lnSpc>
            </a:pPr>
            <a:r>
              <a:rPr lang="en-US" altLang="zh-CN" sz="2400" dirty="0">
                <a:latin typeface="Times New Roman" panose="02020603050405020304" pitchFamily="18" charset="0"/>
                <a:ea typeface="黑体" panose="02010609060101010101" pitchFamily="49" charset="-122"/>
              </a:rPr>
              <a:t> —I know Old Joe lives ________.</a:t>
            </a:r>
          </a:p>
          <a:p>
            <a:pPr eaLnBrk="1" hangingPunct="1">
              <a:lnSpc>
                <a:spcPct val="135000"/>
              </a:lnSpc>
            </a:pPr>
            <a:r>
              <a:rPr lang="en-US" altLang="zh-CN" sz="2400" dirty="0">
                <a:latin typeface="Times New Roman" panose="02020603050405020304" pitchFamily="18" charset="0"/>
                <a:ea typeface="黑体" panose="02010609060101010101" pitchFamily="49" charset="-122"/>
              </a:rPr>
              <a:t>—We are supposed to visit him from time to time. Then he won't feel ________</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南充</a:t>
            </a:r>
            <a:r>
              <a:rPr lang="en-US" altLang="zh-CN" sz="2400" dirty="0">
                <a:latin typeface="Times New Roman" panose="02020603050405020304" pitchFamily="18" charset="0"/>
                <a:ea typeface="黑体" panose="02010609060101010101" pitchFamily="49" charset="-122"/>
              </a:rPr>
              <a:t>)</a:t>
            </a:r>
          </a:p>
          <a:p>
            <a:pPr eaLnBrk="1" hangingPunct="1">
              <a:lnSpc>
                <a:spcPct val="135000"/>
              </a:lnSpc>
            </a:pPr>
            <a:r>
              <a:rPr lang="en-US" altLang="zh-CN" sz="2400" dirty="0">
                <a:latin typeface="Times New Roman" panose="02020603050405020304" pitchFamily="18" charset="0"/>
                <a:ea typeface="黑体" panose="02010609060101010101" pitchFamily="49" charset="-122"/>
              </a:rPr>
              <a:t>A</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alone</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alone</a:t>
            </a:r>
            <a:r>
              <a:rPr lang="zh-CN" altLang="en-US" sz="2400" dirty="0">
                <a:latin typeface="Times New Roman" panose="02020603050405020304" pitchFamily="18" charset="0"/>
                <a:ea typeface="黑体" panose="02010609060101010101" pitchFamily="49" charset="-122"/>
              </a:rPr>
              <a:t>　　     </a:t>
            </a:r>
            <a:r>
              <a:rPr lang="en-US" altLang="zh-CN" sz="2400" dirty="0">
                <a:latin typeface="Times New Roman" panose="02020603050405020304" pitchFamily="18" charset="0"/>
                <a:ea typeface="黑体" panose="02010609060101010101" pitchFamily="49" charset="-122"/>
              </a:rPr>
              <a:t>B</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lonely</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lonely</a:t>
            </a:r>
          </a:p>
          <a:p>
            <a:pPr eaLnBrk="1" hangingPunct="1">
              <a:lnSpc>
                <a:spcPct val="135000"/>
              </a:lnSpc>
            </a:pPr>
            <a:r>
              <a:rPr lang="en-US" altLang="zh-CN" sz="2400" dirty="0">
                <a:latin typeface="Times New Roman" panose="02020603050405020304" pitchFamily="18" charset="0"/>
                <a:ea typeface="黑体" panose="02010609060101010101" pitchFamily="49" charset="-122"/>
              </a:rPr>
              <a:t>C</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lonely</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alone            D</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alone</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lonely</a:t>
            </a:r>
          </a:p>
        </p:txBody>
      </p:sp>
      <p:sp>
        <p:nvSpPr>
          <p:cNvPr id="6" name="Text Box 44"/>
          <p:cNvSpPr txBox="1">
            <a:spLocks noChangeArrowheads="1"/>
          </p:cNvSpPr>
          <p:nvPr/>
        </p:nvSpPr>
        <p:spPr bwMode="auto">
          <a:xfrm>
            <a:off x="4751388" y="2351088"/>
            <a:ext cx="4079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D</a:t>
            </a:r>
            <a:endParaRPr lang="zh-CN" altLang="en-US" sz="2400" b="1">
              <a:solidFill>
                <a:srgbClr val="FF0000"/>
              </a:solidFill>
              <a:latin typeface="Times New Roman" panose="02020603050405020304" pitchFamily="18" charset="0"/>
            </a:endParaRPr>
          </a:p>
        </p:txBody>
      </p:sp>
      <p:sp>
        <p:nvSpPr>
          <p:cNvPr id="10" name="右箭头标注 9"/>
          <p:cNvSpPr/>
          <p:nvPr/>
        </p:nvSpPr>
        <p:spPr>
          <a:xfrm>
            <a:off x="554038" y="825500"/>
            <a:ext cx="1331912" cy="758825"/>
          </a:xfrm>
          <a:prstGeom prst="rightArrowCallout">
            <a:avLst/>
          </a:prstGeom>
          <a:solidFill>
            <a:srgbClr val="0000FF"/>
          </a:solidFill>
          <a:ln w="9525" cap="flat" cmpd="sng" algn="ctr">
            <a:noFill/>
            <a:prstDash val="solid"/>
          </a:ln>
          <a:effectLst/>
        </p:spPr>
        <p:txBody>
          <a:bodyPr anchor="ctr"/>
          <a:lstStyle/>
          <a:p>
            <a:pPr algn="ctr" fontAlgn="auto">
              <a:spcBef>
                <a:spcPts val="0"/>
              </a:spcBef>
              <a:spcAft>
                <a:spcPts val="0"/>
              </a:spcAft>
              <a:defRPr/>
            </a:pPr>
            <a:r>
              <a:rPr kumimoji="1" lang="zh-CN" altLang="en-US" sz="2400" b="1" kern="0" dirty="0">
                <a:solidFill>
                  <a:prstClr val="white"/>
                </a:solidFill>
                <a:latin typeface="黑体" panose="02010609060101010101" pitchFamily="49" charset="-122"/>
                <a:ea typeface="黑体" panose="02010609060101010101" pitchFamily="49" charset="-122"/>
              </a:rPr>
              <a:t>魔法记忆</a:t>
            </a:r>
          </a:p>
        </p:txBody>
      </p:sp>
      <p:sp>
        <p:nvSpPr>
          <p:cNvPr id="11" name="TextBox 10"/>
          <p:cNvSpPr txBox="1">
            <a:spLocks noChangeArrowheads="1"/>
          </p:cNvSpPr>
          <p:nvPr/>
        </p:nvSpPr>
        <p:spPr bwMode="auto">
          <a:xfrm>
            <a:off x="1958975" y="742950"/>
            <a:ext cx="5584825"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400" b="1"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　                  一语辨异</a:t>
            </a:r>
            <a:endParaRPr lang="en-US" altLang="zh-CN" sz="2400" b="1"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endParaRPr>
          </a:p>
          <a:p>
            <a:pPr eaLnBrk="1" hangingPunct="1">
              <a:lnSpc>
                <a:spcPct val="130000"/>
              </a:lnSpc>
            </a:pPr>
            <a:r>
              <a:rPr lang="en-US" altLang="zh-CN" sz="24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She lives </a:t>
            </a:r>
            <a:r>
              <a:rPr lang="en-US" altLang="zh-CN" sz="2400" b="1"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alone</a:t>
            </a:r>
            <a:r>
              <a:rPr lang="zh-CN" altLang="zh-CN" sz="24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but she doesn't feel </a:t>
            </a:r>
            <a:r>
              <a:rPr lang="en-US" altLang="zh-CN" sz="2400" b="1"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lonely</a:t>
            </a:r>
            <a:r>
              <a:rPr lang="en-US" altLang="zh-CN" sz="24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她独自住着，但并不感到孤独。</a:t>
            </a:r>
            <a:endParaRPr lang="zh-CN" altLang="en-US" sz="2400" dirty="0">
              <a:solidFill>
                <a:srgbClr val="0000FF"/>
              </a:solidFill>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barn(inVertical)">
                                      <p:cBhvr>
                                        <p:cTn id="12" dur="500"/>
                                        <p:tgtEl>
                                          <p:spTgt spid="174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630238" y="755650"/>
            <a:ext cx="8132762" cy="3416300"/>
          </a:xfrm>
          <a:prstGeom prst="rect">
            <a:avLst/>
          </a:prstGeom>
        </p:spPr>
        <p:txBody>
          <a:bodyPr>
            <a:spAutoFit/>
          </a:bodyPr>
          <a:lstStyle/>
          <a:p>
            <a:pPr>
              <a:lnSpc>
                <a:spcPct val="15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一、根据首字母或汉语提示完成句子</a:t>
            </a:r>
          </a:p>
          <a:p>
            <a:pPr marL="450850" indent="-45085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Jack always stays at home alone</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but he doesn't feel l______.(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乌鲁木齐</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 government r______ it was a very serious problem.</a:t>
            </a:r>
          </a:p>
          <a:p>
            <a:pPr marL="450850" indent="-45085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3</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 had to throw away all the food after I left the fridge open. What a ________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浪费</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苏州</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4" name="矩形 3"/>
          <p:cNvSpPr>
            <a:spLocks noChangeArrowheads="1"/>
          </p:cNvSpPr>
          <p:nvPr/>
        </p:nvSpPr>
        <p:spPr bwMode="auto">
          <a:xfrm>
            <a:off x="1150938" y="1978025"/>
            <a:ext cx="866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onely</a:t>
            </a:r>
            <a:endParaRPr lang="zh-CN" altLang="en-US"/>
          </a:p>
        </p:txBody>
      </p:sp>
      <p:sp>
        <p:nvSpPr>
          <p:cNvPr id="5" name="矩形 4"/>
          <p:cNvSpPr>
            <a:spLocks noChangeArrowheads="1"/>
          </p:cNvSpPr>
          <p:nvPr/>
        </p:nvSpPr>
        <p:spPr bwMode="auto">
          <a:xfrm>
            <a:off x="3270250" y="2520950"/>
            <a:ext cx="1054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ealized</a:t>
            </a:r>
            <a:endParaRPr lang="zh-CN" altLang="en-US"/>
          </a:p>
        </p:txBody>
      </p:sp>
      <p:sp>
        <p:nvSpPr>
          <p:cNvPr id="6" name="矩形 5"/>
          <p:cNvSpPr>
            <a:spLocks noChangeArrowheads="1"/>
          </p:cNvSpPr>
          <p:nvPr/>
        </p:nvSpPr>
        <p:spPr bwMode="auto">
          <a:xfrm>
            <a:off x="2268538" y="3659188"/>
            <a:ext cx="885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waste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838200" y="742950"/>
            <a:ext cx="7315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Look at these two pictures, this small village has become a modern city. </a:t>
            </a:r>
            <a:endParaRPr lang="zh-CN" altLang="en-US" sz="28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9219" name="Picture 4"/>
          <p:cNvPicPr>
            <a:picLocks noChangeAspect="1" noChangeArrowheads="1"/>
          </p:cNvPicPr>
          <p:nvPr/>
        </p:nvPicPr>
        <p:blipFill>
          <a:blip r:embed="rId2" cstate="email"/>
          <a:srcRect/>
          <a:stretch>
            <a:fillRect/>
          </a:stretch>
        </p:blipFill>
        <p:spPr bwMode="auto">
          <a:xfrm>
            <a:off x="838200" y="2190750"/>
            <a:ext cx="34131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5"/>
          <p:cNvPicPr>
            <a:picLocks noChangeAspect="1" noChangeArrowheads="1"/>
          </p:cNvPicPr>
          <p:nvPr/>
        </p:nvPicPr>
        <p:blipFill>
          <a:blip r:embed="rId3" cstate="email"/>
          <a:srcRect/>
          <a:stretch>
            <a:fillRect/>
          </a:stretch>
        </p:blipFill>
        <p:spPr bwMode="auto">
          <a:xfrm>
            <a:off x="4678363" y="2190750"/>
            <a:ext cx="38131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630238" y="776288"/>
            <a:ext cx="8132762" cy="2862262"/>
          </a:xfrm>
          <a:prstGeom prst="rect">
            <a:avLst/>
          </a:prstGeom>
        </p:spPr>
        <p:txBody>
          <a:bodyPr>
            <a:spAutoFit/>
          </a:bodyPr>
          <a:lstStyle/>
          <a:p>
            <a:pPr marL="450850" indent="-45085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We should try our best to reduce the ________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污染</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in order to protect the earth.</a:t>
            </a: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—Is Mr. Black still single?</a:t>
            </a:r>
          </a:p>
          <a:p>
            <a:pPr marL="450850" indent="-9525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—No, he  has been ________(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已婚的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for two months by now.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鄂州改编</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4" name="矩形 3"/>
          <p:cNvSpPr>
            <a:spLocks noChangeArrowheads="1"/>
          </p:cNvSpPr>
          <p:nvPr/>
        </p:nvSpPr>
        <p:spPr bwMode="auto">
          <a:xfrm>
            <a:off x="5646738" y="930275"/>
            <a:ext cx="1293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pollution</a:t>
            </a:r>
            <a:endParaRPr lang="zh-CN" altLang="en-US"/>
          </a:p>
        </p:txBody>
      </p:sp>
      <p:sp>
        <p:nvSpPr>
          <p:cNvPr id="5" name="矩形 4"/>
          <p:cNvSpPr>
            <a:spLocks noChangeArrowheads="1"/>
          </p:cNvSpPr>
          <p:nvPr/>
        </p:nvSpPr>
        <p:spPr bwMode="auto">
          <a:xfrm>
            <a:off x="3567113" y="2544763"/>
            <a:ext cx="1139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married</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609600" y="666750"/>
            <a:ext cx="7848600" cy="3416300"/>
          </a:xfrm>
          <a:prstGeom prst="rect">
            <a:avLst/>
          </a:prstGeom>
        </p:spPr>
        <p:txBody>
          <a:bodyPr>
            <a:spAutoFit/>
          </a:bodyPr>
          <a:lstStyle/>
          <a:p>
            <a:pPr>
              <a:lnSpc>
                <a:spcPct val="15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二、单项选择</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—Did you catch the first subway this morning?</a:t>
            </a:r>
          </a:p>
          <a:p>
            <a:pPr marL="535305">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—No, I didn't. It had started moving ________ I could get on it.(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襄阳</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a:p>
            <a:pPr>
              <a:lnSpc>
                <a:spcPct val="15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 before         B. since          C. after        D. as soon as</a:t>
            </a:r>
          </a:p>
          <a:p>
            <a:pPr>
              <a:lnSpc>
                <a:spcPct val="150000"/>
              </a:lnSpc>
              <a:defRPr/>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矩形 4"/>
          <p:cNvSpPr>
            <a:spLocks noChangeArrowheads="1"/>
          </p:cNvSpPr>
          <p:nvPr/>
        </p:nvSpPr>
        <p:spPr bwMode="auto">
          <a:xfrm>
            <a:off x="6096000" y="1887538"/>
            <a:ext cx="4079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A</a:t>
            </a:r>
            <a:endParaRPr lang="zh-CN" altLang="en-US"/>
          </a:p>
        </p:txBody>
      </p:sp>
      <p:sp>
        <p:nvSpPr>
          <p:cNvPr id="10" name="圆角矩形标注 9"/>
          <p:cNvSpPr>
            <a:spLocks noChangeArrowheads="1"/>
          </p:cNvSpPr>
          <p:nvPr/>
        </p:nvSpPr>
        <p:spPr bwMode="auto">
          <a:xfrm>
            <a:off x="1376363" y="3500438"/>
            <a:ext cx="6811962" cy="976312"/>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spcBef>
                <a:spcPts val="0"/>
              </a:spcBef>
              <a:spcAft>
                <a:spcPts val="0"/>
              </a:spcAft>
              <a:defRPr/>
            </a:pPr>
            <a:endParaRPr kumimoji="1" lang="zh-CN" altLang="en-US"/>
          </a:p>
        </p:txBody>
      </p:sp>
      <p:sp>
        <p:nvSpPr>
          <p:cNvPr id="11" name="TextBox 33"/>
          <p:cNvSpPr txBox="1">
            <a:spLocks noChangeArrowheads="1"/>
          </p:cNvSpPr>
          <p:nvPr/>
        </p:nvSpPr>
        <p:spPr bwMode="auto">
          <a:xfrm>
            <a:off x="1362075" y="3476625"/>
            <a:ext cx="6689725"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答句句意：不，我没有。在我能上去之前，它已经开动了。</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before</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意为“在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之前”，故选</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200" b="1">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amond(i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矩形 1"/>
          <p:cNvSpPr>
            <a:spLocks noChangeArrowheads="1"/>
          </p:cNvSpPr>
          <p:nvPr/>
        </p:nvSpPr>
        <p:spPr bwMode="auto">
          <a:xfrm>
            <a:off x="609600" y="666750"/>
            <a:ext cx="8077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7</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 ________ in the city since I left school.</a:t>
            </a: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 live     B. will live       C. was living       D. have lived</a:t>
            </a: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8</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Has Sunshine Town changed________ over the years?</a:t>
            </a: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 a lot        B. a lot of        C. lots of        D. lot</a:t>
            </a:r>
          </a:p>
          <a:p>
            <a:pPr>
              <a:lnSpc>
                <a:spcPct val="150000"/>
              </a:lnSpc>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9</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________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life is better now than before.</a:t>
            </a: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 In some ways   B. In facts   C. Whenever    D. Although</a:t>
            </a:r>
          </a:p>
        </p:txBody>
      </p:sp>
      <p:sp>
        <p:nvSpPr>
          <p:cNvPr id="5" name="矩形 4"/>
          <p:cNvSpPr>
            <a:spLocks noChangeArrowheads="1"/>
          </p:cNvSpPr>
          <p:nvPr/>
        </p:nvSpPr>
        <p:spPr bwMode="auto">
          <a:xfrm>
            <a:off x="1776413" y="798513"/>
            <a:ext cx="4079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D</a:t>
            </a:r>
            <a:endParaRPr lang="zh-CN" altLang="en-US"/>
          </a:p>
        </p:txBody>
      </p:sp>
      <p:sp>
        <p:nvSpPr>
          <p:cNvPr id="10" name="圆角矩形标注 9"/>
          <p:cNvSpPr>
            <a:spLocks noChangeArrowheads="1"/>
          </p:cNvSpPr>
          <p:nvPr/>
        </p:nvSpPr>
        <p:spPr bwMode="auto">
          <a:xfrm>
            <a:off x="1157288" y="2965450"/>
            <a:ext cx="6811962" cy="508000"/>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spcBef>
                <a:spcPts val="0"/>
              </a:spcBef>
              <a:spcAft>
                <a:spcPts val="0"/>
              </a:spcAft>
              <a:defRPr/>
            </a:pPr>
            <a:endParaRPr kumimoji="1" lang="zh-CN" altLang="en-US"/>
          </a:p>
        </p:txBody>
      </p:sp>
      <p:sp>
        <p:nvSpPr>
          <p:cNvPr id="11" name="TextBox 33"/>
          <p:cNvSpPr txBox="1">
            <a:spLocks noChangeArrowheads="1"/>
          </p:cNvSpPr>
          <p:nvPr/>
        </p:nvSpPr>
        <p:spPr bwMode="auto">
          <a:xfrm>
            <a:off x="1143000" y="2952750"/>
            <a:ext cx="6689725"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】change</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为动词，修饰动词用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 lot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200"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7" name="矩形 6"/>
          <p:cNvSpPr>
            <a:spLocks noChangeArrowheads="1"/>
          </p:cNvSpPr>
          <p:nvPr/>
        </p:nvSpPr>
        <p:spPr bwMode="auto">
          <a:xfrm>
            <a:off x="5133975" y="1885950"/>
            <a:ext cx="407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A</a:t>
            </a:r>
            <a:endParaRPr lang="zh-CN" altLang="en-US"/>
          </a:p>
        </p:txBody>
      </p:sp>
      <p:sp>
        <p:nvSpPr>
          <p:cNvPr id="8" name="矩形 7"/>
          <p:cNvSpPr>
            <a:spLocks noChangeArrowheads="1"/>
          </p:cNvSpPr>
          <p:nvPr/>
        </p:nvSpPr>
        <p:spPr bwMode="auto">
          <a:xfrm>
            <a:off x="1555750" y="3568700"/>
            <a:ext cx="407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A</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amond(i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533400" y="590550"/>
            <a:ext cx="7848600" cy="2308225"/>
          </a:xfrm>
          <a:prstGeom prst="rect">
            <a:avLst/>
          </a:prstGeom>
        </p:spPr>
        <p:txBody>
          <a:bodyPr>
            <a:spAutoFit/>
          </a:bodyPr>
          <a:lstStyle/>
          <a:p>
            <a:pPr marL="628650" indent="-628650">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10</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—Nothing in the world is _______ if you put your heart into it.    </a:t>
            </a:r>
          </a:p>
          <a:p>
            <a:pPr indent="535305">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 agree. You'll succeed if you work hard.</a:t>
            </a:r>
          </a:p>
          <a:p>
            <a:pPr indent="535305">
              <a:lnSpc>
                <a:spcPct val="15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 important      B. impossible   C. necessary     D. total</a:t>
            </a:r>
          </a:p>
        </p:txBody>
      </p:sp>
      <p:sp>
        <p:nvSpPr>
          <p:cNvPr id="5" name="矩形 4"/>
          <p:cNvSpPr>
            <a:spLocks noChangeArrowheads="1"/>
          </p:cNvSpPr>
          <p:nvPr/>
        </p:nvSpPr>
        <p:spPr bwMode="auto">
          <a:xfrm>
            <a:off x="4705350" y="742950"/>
            <a:ext cx="390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B</a:t>
            </a:r>
            <a:endParaRPr lang="zh-CN" altLang="en-US"/>
          </a:p>
        </p:txBody>
      </p:sp>
      <p:sp>
        <p:nvSpPr>
          <p:cNvPr id="10" name="圆角矩形标注 9"/>
          <p:cNvSpPr>
            <a:spLocks noChangeArrowheads="1"/>
          </p:cNvSpPr>
          <p:nvPr/>
        </p:nvSpPr>
        <p:spPr bwMode="auto">
          <a:xfrm>
            <a:off x="1108075" y="2824163"/>
            <a:ext cx="7197725" cy="1828800"/>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spcBef>
                <a:spcPts val="0"/>
              </a:spcBef>
              <a:spcAft>
                <a:spcPts val="0"/>
              </a:spcAft>
              <a:defRPr/>
            </a:pPr>
            <a:endParaRPr kumimoji="1" lang="zh-CN" altLang="en-US" sz="2200"/>
          </a:p>
        </p:txBody>
      </p:sp>
      <p:sp>
        <p:nvSpPr>
          <p:cNvPr id="11" name="TextBox 33"/>
          <p:cNvSpPr txBox="1">
            <a:spLocks noChangeArrowheads="1"/>
          </p:cNvSpPr>
          <p:nvPr/>
        </p:nvSpPr>
        <p:spPr bwMode="auto">
          <a:xfrm>
            <a:off x="1093788" y="2800350"/>
            <a:ext cx="7212012" cy="185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】important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重要的； </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impossible</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不可能的； </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necessary</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必要的；</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total</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完全的。 根据句意：“</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如果你全心全意地投入到某件事上，世界上没有什么事是不可能的。</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我同意。 只要努力就会成功。”可知选</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200" b="1">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amond(i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914400" y="863600"/>
            <a:ext cx="7162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pPr>
            <a:r>
              <a:rPr lang="zh-CN" altLang="en-US" sz="2800" b="1">
                <a:latin typeface="黑体" panose="02010609060101010101" pitchFamily="49" charset="-122"/>
                <a:ea typeface="黑体" panose="02010609060101010101" pitchFamily="49" charset="-122"/>
              </a:rPr>
              <a:t>本节课主要学习了以下知识点，请同学们及时巩固练习：</a:t>
            </a:r>
            <a:endParaRPr lang="en-US" altLang="zh-CN" sz="2800" b="1">
              <a:latin typeface="黑体" panose="02010609060101010101" pitchFamily="49" charset="-122"/>
              <a:ea typeface="黑体" panose="02010609060101010101" pitchFamily="49" charset="-122"/>
            </a:endParaRPr>
          </a:p>
          <a:p>
            <a:pPr algn="just" eaLnBrk="1" hangingPunct="1">
              <a:lnSpc>
                <a:spcPct val="150000"/>
              </a:lnSpc>
            </a:pPr>
            <a:r>
              <a:rPr lang="en-US" altLang="zh-CN" sz="2800" b="1">
                <a:solidFill>
                  <a:srgbClr val="FF0000"/>
                </a:solidFill>
                <a:latin typeface="Times New Roman" panose="02020603050405020304" pitchFamily="18" charset="0"/>
                <a:ea typeface="黑体" panose="02010609060101010101" pitchFamily="49" charset="-122"/>
              </a:rPr>
              <a:t>married, pollution, lonely </a:t>
            </a:r>
          </a:p>
          <a:p>
            <a:pPr algn="just" eaLnBrk="1" hangingPunct="1">
              <a:lnSpc>
                <a:spcPct val="150000"/>
              </a:lnSpc>
            </a:pPr>
            <a:r>
              <a:rPr lang="en-US" altLang="zh-CN" sz="2800" b="1">
                <a:solidFill>
                  <a:srgbClr val="FF0000"/>
                </a:solidFill>
                <a:latin typeface="Times New Roman" panose="02020603050405020304" pitchFamily="18" charset="0"/>
                <a:ea typeface="黑体" panose="02010609060101010101" pitchFamily="49" charset="-122"/>
              </a:rPr>
              <a:t>in some ways , a bit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图片 39"/>
          <p:cNvPicPr>
            <a:picLocks noChangeAspect="1"/>
          </p:cNvPicPr>
          <p:nvPr/>
        </p:nvPicPr>
        <p:blipFill>
          <a:blip r:embed="rId2" cstate="email">
            <a:duotone>
              <a:prstClr val="black"/>
              <a:schemeClr val="accent1">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矩形 1"/>
          <p:cNvSpPr>
            <a:spLocks noChangeArrowheads="1"/>
          </p:cNvSpPr>
          <p:nvPr/>
        </p:nvSpPr>
        <p:spPr bwMode="auto">
          <a:xfrm>
            <a:off x="533400" y="630238"/>
            <a:ext cx="8153400" cy="125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46405" algn="just">
              <a:lnSpc>
                <a:spcPct val="120000"/>
              </a:lnSpc>
            </a:pPr>
            <a:r>
              <a:rPr lang="en-US" altLang="zh-CN" sz="2100" b="1" dirty="0">
                <a:latin typeface="Times New Roman" panose="02020603050405020304" pitchFamily="18" charset="0"/>
                <a:cs typeface="Times New Roman" panose="02020603050405020304" pitchFamily="18" charset="0"/>
              </a:rPr>
              <a:t>Millie wants to write about the changes in Sunshine Town for her history project. Daniel's grandpa, </a:t>
            </a:r>
            <a:r>
              <a:rPr lang="en-US" altLang="zh-CN" sz="2100" b="1" dirty="0" err="1">
                <a:latin typeface="Times New Roman" panose="02020603050405020304" pitchFamily="18" charset="0"/>
                <a:cs typeface="Times New Roman" panose="02020603050405020304" pitchFamily="18" charset="0"/>
              </a:rPr>
              <a:t>Mr</a:t>
            </a:r>
            <a:r>
              <a:rPr lang="en-US" altLang="zh-CN" sz="2100" b="1" dirty="0">
                <a:latin typeface="Times New Roman" panose="02020603050405020304" pitchFamily="18" charset="0"/>
                <a:cs typeface="Times New Roman" panose="02020603050405020304" pitchFamily="18" charset="0"/>
              </a:rPr>
              <a:t> Chen, knows a lot about Sunshine Town, so Millie is interviewing him to get some information.</a:t>
            </a:r>
          </a:p>
        </p:txBody>
      </p:sp>
      <p:sp>
        <p:nvSpPr>
          <p:cNvPr id="5" name="矩形 1"/>
          <p:cNvSpPr>
            <a:spLocks noChangeArrowheads="1"/>
          </p:cNvSpPr>
          <p:nvPr/>
        </p:nvSpPr>
        <p:spPr bwMode="auto">
          <a:xfrm>
            <a:off x="549275" y="1779588"/>
            <a:ext cx="8153400" cy="3033712"/>
          </a:xfrm>
          <a:prstGeom prst="rect">
            <a:avLst/>
          </a:prstGeom>
          <a:noFill/>
          <a:ln>
            <a:noFill/>
          </a:ln>
        </p:spPr>
        <p:txBody>
          <a:bodyPr>
            <a:spAutoFit/>
          </a:bodyPr>
          <a:lstStyle/>
          <a:p>
            <a:pPr algn="just">
              <a:lnSpc>
                <a:spcPct val="130000"/>
              </a:lnSpc>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Millie</a:t>
            </a:r>
            <a:r>
              <a:rPr lang="zh-CN" altLang="zh-CN" sz="21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Do you know Sunshine Town very well</a:t>
            </a:r>
            <a:r>
              <a:rPr lang="zh-CN" altLang="zh-CN" sz="21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100" dirty="0" err="1">
                <a:latin typeface="Times New Roman" panose="02020603050405020304" pitchFamily="18" charset="0"/>
                <a:ea typeface="黑体" panose="02010609060101010101" pitchFamily="49" charset="-122"/>
                <a:cs typeface="Times New Roman" panose="02020603050405020304" pitchFamily="18" charset="0"/>
              </a:rPr>
              <a:t>Mr</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Chen?</a:t>
            </a:r>
            <a:endParaRPr lang="zh-CN" altLang="zh-CN" sz="2100" dirty="0">
              <a:latin typeface="Times New Roman" panose="02020603050405020304" pitchFamily="18" charset="0"/>
              <a:ea typeface="黑体" panose="02010609060101010101" pitchFamily="49" charset="-122"/>
              <a:cs typeface="Times New Roman" panose="02020603050405020304" pitchFamily="18" charset="0"/>
            </a:endParaRPr>
          </a:p>
          <a:p>
            <a:pPr algn="just">
              <a:lnSpc>
                <a:spcPct val="130000"/>
              </a:lnSpc>
              <a:defRPr/>
            </a:pPr>
            <a:r>
              <a:rPr lang="en-US" altLang="zh-CN" sz="2100" b="1" dirty="0" err="1">
                <a:latin typeface="Times New Roman" panose="02020603050405020304" pitchFamily="18" charset="0"/>
                <a:ea typeface="黑体" panose="02010609060101010101" pitchFamily="49" charset="-122"/>
                <a:cs typeface="Times New Roman" panose="02020603050405020304" pitchFamily="18" charset="0"/>
              </a:rPr>
              <a:t>Mr</a:t>
            </a: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 Chen</a:t>
            </a:r>
            <a:r>
              <a:rPr lang="zh-CN" altLang="zh-CN" sz="21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Sure. I've lived here since I was born. </a:t>
            </a:r>
            <a:endParaRPr lang="zh-CN" altLang="zh-CN" sz="2100" dirty="0">
              <a:latin typeface="Times New Roman" panose="02020603050405020304" pitchFamily="18" charset="0"/>
              <a:ea typeface="黑体" panose="02010609060101010101" pitchFamily="49" charset="-122"/>
              <a:cs typeface="Times New Roman" panose="02020603050405020304" pitchFamily="18" charset="0"/>
            </a:endParaRPr>
          </a:p>
          <a:p>
            <a:pPr algn="just">
              <a:lnSpc>
                <a:spcPct val="130000"/>
              </a:lnSpc>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Millie</a:t>
            </a:r>
            <a:r>
              <a:rPr lang="zh-CN" altLang="zh-CN" sz="21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Have you ever moved house?</a:t>
            </a:r>
            <a:endParaRPr lang="zh-CN" altLang="zh-CN" sz="2100" dirty="0">
              <a:latin typeface="Times New Roman" panose="02020603050405020304" pitchFamily="18" charset="0"/>
              <a:ea typeface="黑体" panose="02010609060101010101" pitchFamily="49" charset="-122"/>
              <a:cs typeface="Times New Roman" panose="02020603050405020304" pitchFamily="18" charset="0"/>
            </a:endParaRPr>
          </a:p>
          <a:p>
            <a:pPr marL="1259205" indent="-1259205" algn="just">
              <a:lnSpc>
                <a:spcPct val="130000"/>
              </a:lnSpc>
              <a:defRPr/>
            </a:pPr>
            <a:r>
              <a:rPr lang="en-US" altLang="zh-CN" sz="2100" b="1" dirty="0" err="1">
                <a:latin typeface="Times New Roman" panose="02020603050405020304" pitchFamily="18" charset="0"/>
                <a:ea typeface="黑体" panose="02010609060101010101" pitchFamily="49" charset="-122"/>
                <a:cs typeface="Times New Roman" panose="02020603050405020304" pitchFamily="18" charset="0"/>
              </a:rPr>
              <a:t>Mr</a:t>
            </a: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 Chen</a:t>
            </a:r>
            <a:r>
              <a:rPr lang="zh-CN" altLang="zh-CN" sz="21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Yes. I first lived in the northern part of town with my parents. When I got married in 1965, my wife and I moved two blocks away and we've lived in this area since then.</a:t>
            </a:r>
            <a:endParaRPr lang="zh-CN" altLang="zh-CN" sz="2100" dirty="0">
              <a:latin typeface="Times New Roman" panose="02020603050405020304" pitchFamily="18" charset="0"/>
              <a:ea typeface="黑体" panose="02010609060101010101" pitchFamily="49" charset="-122"/>
              <a:cs typeface="Times New Roman" panose="02020603050405020304" pitchFamily="18" charset="0"/>
            </a:endParaRPr>
          </a:p>
          <a:p>
            <a:pPr algn="just">
              <a:lnSpc>
                <a:spcPct val="130000"/>
              </a:lnSpc>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Millie</a:t>
            </a:r>
            <a:r>
              <a:rPr lang="zh-CN" altLang="zh-CN" sz="21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Has the town changed a lot   over the years?</a:t>
            </a:r>
            <a:endParaRPr lang="zh-CN" altLang="zh-CN" sz="2100"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图片 39"/>
          <p:cNvPicPr>
            <a:picLocks noChangeAspect="1"/>
          </p:cNvPicPr>
          <p:nvPr/>
        </p:nvPicPr>
        <p:blipFill>
          <a:blip r:embed="rId2" cstate="email"/>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矩形 1"/>
          <p:cNvSpPr>
            <a:spLocks noChangeArrowheads="1"/>
          </p:cNvSpPr>
          <p:nvPr/>
        </p:nvSpPr>
        <p:spPr bwMode="auto">
          <a:xfrm>
            <a:off x="533400" y="566738"/>
            <a:ext cx="8001000" cy="4324350"/>
          </a:xfrm>
          <a:prstGeom prst="rect">
            <a:avLst/>
          </a:prstGeom>
          <a:noFill/>
          <a:ln>
            <a:noFill/>
          </a:ln>
        </p:spPr>
        <p:txBody>
          <a:bodyPr>
            <a:spAutoFit/>
          </a:bodyPr>
          <a:lstStyle/>
          <a:p>
            <a:pPr marL="986155" indent="-986155" algn="just">
              <a:lnSpc>
                <a:spcPct val="125000"/>
              </a:lnSpc>
              <a:defRPr/>
            </a:pPr>
            <a:r>
              <a:rPr lang="en-US" altLang="zh-CN" sz="2200" b="1" dirty="0" err="1">
                <a:latin typeface="Times New Roman" panose="02020603050405020304" pitchFamily="18" charset="0"/>
                <a:ea typeface="黑体" panose="02010609060101010101" pitchFamily="49" charset="-122"/>
                <a:cs typeface="Times New Roman" panose="02020603050405020304" pitchFamily="18" charset="0"/>
              </a:rPr>
              <a:t>Mr</a:t>
            </a: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 Chen</a:t>
            </a:r>
            <a:r>
              <a:rPr lang="zh-CN" altLang="zh-CN" sz="22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Yes! We only had some small restaurants and shops years ago. And we had a post office and a cinema in the town center. Now the government has turned part of the town center into a new park. We have a new theatre and a large shopping mall too.</a:t>
            </a:r>
            <a:endParaRPr lang="zh-CN" altLang="zh-CN" sz="2200" dirty="0">
              <a:latin typeface="Times New Roman" panose="02020603050405020304" pitchFamily="18" charset="0"/>
              <a:ea typeface="黑体" panose="02010609060101010101" pitchFamily="49" charset="-122"/>
              <a:cs typeface="Times New Roman" panose="02020603050405020304" pitchFamily="18" charset="0"/>
            </a:endParaRPr>
          </a:p>
          <a:p>
            <a:pPr algn="just">
              <a:lnSpc>
                <a:spcPct val="125000"/>
              </a:lnSpc>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Millie</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Was pollution a problem then?</a:t>
            </a:r>
            <a:endParaRPr lang="zh-CN" altLang="zh-CN" sz="2200" dirty="0">
              <a:latin typeface="Times New Roman" panose="02020603050405020304" pitchFamily="18" charset="0"/>
              <a:ea typeface="黑体" panose="02010609060101010101" pitchFamily="49" charset="-122"/>
              <a:cs typeface="Times New Roman" panose="02020603050405020304" pitchFamily="18" charset="0"/>
            </a:endParaRPr>
          </a:p>
          <a:p>
            <a:pPr marL="986155" indent="-986155" algn="just">
              <a:lnSpc>
                <a:spcPct val="125000"/>
              </a:lnSpc>
              <a:defRPr/>
            </a:pPr>
            <a:r>
              <a:rPr lang="en-US" altLang="zh-CN" sz="2200" b="1" dirty="0" err="1">
                <a:latin typeface="Times New Roman" panose="02020603050405020304" pitchFamily="18" charset="0"/>
                <a:ea typeface="黑体" panose="02010609060101010101" pitchFamily="49" charset="-122"/>
                <a:cs typeface="Times New Roman" panose="02020603050405020304" pitchFamily="18" charset="0"/>
              </a:rPr>
              <a:t>Mr</a:t>
            </a: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 Chen</a:t>
            </a:r>
            <a:r>
              <a:rPr lang="zh-CN" altLang="zh-CN" sz="22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Yes</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it was. There was once a steel factory near the Sunshine River. They often put the waste into the river. Later the government realized the problem and took action to improve the situation Now the river is much cleaner.</a:t>
            </a:r>
            <a:endParaRPr lang="zh-CN" altLang="zh-CN" sz="2200"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图片 39"/>
          <p:cNvPicPr>
            <a:picLocks noChangeAspect="1"/>
          </p:cNvPicPr>
          <p:nvPr/>
        </p:nvPicPr>
        <p:blipFill>
          <a:blip r:embed="rId2" cstate="email"/>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矩形 1"/>
          <p:cNvSpPr>
            <a:spLocks noChangeArrowheads="1"/>
          </p:cNvSpPr>
          <p:nvPr/>
        </p:nvSpPr>
        <p:spPr bwMode="auto">
          <a:xfrm>
            <a:off x="533400" y="666750"/>
            <a:ext cx="8001000" cy="3613150"/>
          </a:xfrm>
          <a:prstGeom prst="rect">
            <a:avLst/>
          </a:prstGeom>
          <a:noFill/>
          <a:ln>
            <a:noFill/>
          </a:ln>
        </p:spPr>
        <p:txBody>
          <a:bodyPr>
            <a:spAutoFit/>
          </a:bodyPr>
          <a:lstStyle/>
          <a:p>
            <a:pPr algn="just">
              <a:lnSpc>
                <a:spcPct val="130000"/>
              </a:lnSpc>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Millie</a:t>
            </a:r>
            <a:r>
              <a:rPr lang="zh-CN" altLang="zh-CN" sz="22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Do you think life is better now?</a:t>
            </a:r>
            <a:endParaRPr lang="zh-CN" altLang="zh-CN" sz="2200" dirty="0">
              <a:latin typeface="Times New Roman" panose="02020603050405020304" pitchFamily="18" charset="0"/>
              <a:ea typeface="黑体" panose="02010609060101010101" pitchFamily="49" charset="-122"/>
              <a:cs typeface="Times New Roman" panose="02020603050405020304" pitchFamily="18" charset="0"/>
            </a:endParaRPr>
          </a:p>
          <a:p>
            <a:pPr marL="986155" indent="-986155" algn="just">
              <a:lnSpc>
                <a:spcPct val="130000"/>
              </a:lnSpc>
              <a:defRPr/>
            </a:pPr>
            <a:r>
              <a:rPr lang="en-US" altLang="zh-CN" sz="2200" b="1" dirty="0" err="1">
                <a:latin typeface="Times New Roman" panose="02020603050405020304" pitchFamily="18" charset="0"/>
                <a:ea typeface="黑体" panose="02010609060101010101" pitchFamily="49" charset="-122"/>
                <a:cs typeface="Times New Roman" panose="02020603050405020304" pitchFamily="18" charset="0"/>
              </a:rPr>
              <a:t>Mr</a:t>
            </a: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 Chen</a:t>
            </a:r>
            <a:r>
              <a:rPr lang="zh-CN" altLang="zh-CN" sz="22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Well, in some  ways  it is. It's really nice to have a beautiful modern town. However</a:t>
            </a:r>
            <a:r>
              <a:rPr lang="zh-CN" altLang="zh-CN" sz="2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most of my old friends have moved away. It has become impossible for us to see each other as often as before We used to play cards and Chinese chess together. Now I feel a bit  lonely from time to time. Anyway, it's good to see the amazing changes in the town.</a:t>
            </a:r>
            <a:endParaRPr lang="zh-CN" altLang="zh-CN" sz="2200"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839788" y="788988"/>
            <a:ext cx="7385050" cy="56356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3315" name="TextBox 39"/>
          <p:cNvSpPr txBox="1">
            <a:spLocks noChangeArrowheads="1"/>
          </p:cNvSpPr>
          <p:nvPr/>
        </p:nvSpPr>
        <p:spPr bwMode="auto">
          <a:xfrm>
            <a:off x="2652713" y="776288"/>
            <a:ext cx="5586412"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married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mærɪd</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i="1" dirty="0">
                <a:latin typeface="Times New Roman" panose="02020603050405020304" pitchFamily="18" charset="0"/>
                <a:ea typeface="黑体" panose="02010609060101010101" pitchFamily="49" charset="-122"/>
                <a:cs typeface="Times New Roman" panose="02020603050405020304" pitchFamily="18" charset="0"/>
              </a:rPr>
              <a:t>adj</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已婚的，结婚的</a:t>
            </a:r>
          </a:p>
        </p:txBody>
      </p:sp>
      <p:sp>
        <p:nvSpPr>
          <p:cNvPr id="13316" name="AutoShape 2"/>
          <p:cNvSpPr>
            <a:spLocks noChangeArrowheads="1"/>
          </p:cNvSpPr>
          <p:nvPr/>
        </p:nvSpPr>
        <p:spPr bwMode="gray">
          <a:xfrm flipH="1">
            <a:off x="850900" y="89058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3317" name="文本框 24"/>
          <p:cNvSpPr txBox="1">
            <a:spLocks noChangeArrowheads="1"/>
          </p:cNvSpPr>
          <p:nvPr/>
        </p:nvSpPr>
        <p:spPr bwMode="auto">
          <a:xfrm>
            <a:off x="952500" y="828675"/>
            <a:ext cx="13382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114550" y="882650"/>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1600200" y="1441450"/>
            <a:ext cx="5943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They have been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married</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for ten years.</a:t>
            </a:r>
          </a:p>
          <a:p>
            <a:pPr>
              <a:lnSpc>
                <a:spcPct val="150000"/>
              </a:lnSpc>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他们已经结婚十年了。</a:t>
            </a:r>
          </a:p>
        </p:txBody>
      </p:sp>
      <p:sp>
        <p:nvSpPr>
          <p:cNvPr id="13320" name="TextBox 39"/>
          <p:cNvSpPr txBox="1">
            <a:spLocks noChangeArrowheads="1"/>
          </p:cNvSpPr>
          <p:nvPr/>
        </p:nvSpPr>
        <p:spPr bwMode="auto">
          <a:xfrm>
            <a:off x="927100" y="2809875"/>
            <a:ext cx="89058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endParaRPr lang="zh-CN" altLang="en-US" sz="2400">
              <a:ea typeface="黑体" panose="02010609060101010101" pitchFamily="49" charset="-122"/>
            </a:endParaRPr>
          </a:p>
        </p:txBody>
      </p:sp>
      <p:sp>
        <p:nvSpPr>
          <p:cNvPr id="2" name="矩形 1"/>
          <p:cNvSpPr>
            <a:spLocks noChangeArrowheads="1"/>
          </p:cNvSpPr>
          <p:nvPr/>
        </p:nvSpPr>
        <p:spPr bwMode="auto">
          <a:xfrm>
            <a:off x="1714500" y="2716213"/>
            <a:ext cx="62865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married</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常与</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be</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get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等动词搭配，表示“和某人结婚”常用“</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be/get married to sb.”</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。注意：不用介词</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with</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381001" y="666751"/>
          <a:ext cx="8381999" cy="3581400"/>
        </p:xfrm>
        <a:graphic>
          <a:graphicData uri="http://schemas.openxmlformats.org/drawingml/2006/table">
            <a:tbl>
              <a:tblPr/>
              <a:tblGrid>
                <a:gridCol w="1814659">
                  <a:extLst>
                    <a:ext uri="{9D8B030D-6E8A-4147-A177-3AD203B41FA5}">
                      <a16:colId xmlns:a16="http://schemas.microsoft.com/office/drawing/2014/main" val="20000"/>
                    </a:ext>
                  </a:extLst>
                </a:gridCol>
                <a:gridCol w="3456495">
                  <a:extLst>
                    <a:ext uri="{9D8B030D-6E8A-4147-A177-3AD203B41FA5}">
                      <a16:colId xmlns:a16="http://schemas.microsoft.com/office/drawing/2014/main" val="20001"/>
                    </a:ext>
                  </a:extLst>
                </a:gridCol>
                <a:gridCol w="3110845">
                  <a:extLst>
                    <a:ext uri="{9D8B030D-6E8A-4147-A177-3AD203B41FA5}">
                      <a16:colId xmlns:a16="http://schemas.microsoft.com/office/drawing/2014/main" val="20002"/>
                    </a:ext>
                  </a:extLst>
                </a:gridCol>
              </a:tblGrid>
              <a:tr h="1623600">
                <a:tc>
                  <a:txBody>
                    <a:bodyPr/>
                    <a:lstStyle/>
                    <a:p>
                      <a:pPr algn="ctr">
                        <a:lnSpc>
                          <a:spcPct val="130000"/>
                        </a:lnSpc>
                        <a:spcAft>
                          <a:spcPts val="0"/>
                        </a:spcAft>
                      </a:pPr>
                      <a:r>
                        <a:rPr lang="en-US" sz="2000" kern="100" dirty="0">
                          <a:effectLst/>
                          <a:latin typeface="Times New Roman" panose="02020603050405020304"/>
                          <a:cs typeface="Courier New" panose="02070309020205020404"/>
                        </a:rPr>
                        <a:t>get married to sb.</a:t>
                      </a:r>
                      <a:endParaRPr lang="zh-CN" sz="2000" kern="100" dirty="0">
                        <a:effectLst/>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zh-CN" sz="2000" kern="100" dirty="0">
                          <a:effectLst/>
                          <a:latin typeface="Times New Roman" panose="02020603050405020304"/>
                          <a:cs typeface="Times New Roman" panose="02020603050405020304"/>
                        </a:rPr>
                        <a:t>意为</a:t>
                      </a:r>
                      <a:r>
                        <a:rPr lang="en-US" sz="2000" kern="100" dirty="0">
                          <a:effectLst/>
                          <a:latin typeface="宋体" panose="02010600030101010101" pitchFamily="2" charset="-122"/>
                          <a:cs typeface="Times New Roman" panose="02020603050405020304"/>
                        </a:rPr>
                        <a:t>“</a:t>
                      </a:r>
                      <a:r>
                        <a:rPr lang="zh-CN" sz="2000" kern="100" dirty="0">
                          <a:effectLst/>
                          <a:latin typeface="Times New Roman" panose="02020603050405020304"/>
                          <a:cs typeface="Times New Roman" panose="02020603050405020304"/>
                        </a:rPr>
                        <a:t>和某人结婚</a:t>
                      </a:r>
                      <a:r>
                        <a:rPr lang="en-US" sz="2000" kern="100" dirty="0">
                          <a:effectLst/>
                          <a:latin typeface="宋体" panose="02010600030101010101" pitchFamily="2" charset="-122"/>
                          <a:cs typeface="Times New Roman" panose="02020603050405020304"/>
                        </a:rPr>
                        <a:t>”</a:t>
                      </a:r>
                      <a:r>
                        <a:rPr lang="zh-CN" sz="2000" kern="100" dirty="0">
                          <a:effectLst/>
                          <a:latin typeface="Times New Roman" panose="02020603050405020304"/>
                          <a:cs typeface="Times New Roman" panose="02020603050405020304"/>
                        </a:rPr>
                        <a:t>，强调动作，不可以与一段时间连用</a:t>
                      </a:r>
                      <a:endParaRPr lang="zh-CN" sz="2000" kern="100" dirty="0">
                        <a:effectLst/>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en-US" sz="2000" kern="100" dirty="0">
                          <a:effectLst/>
                          <a:latin typeface="Times New Roman" panose="02020603050405020304"/>
                          <a:cs typeface="Courier New" panose="02070309020205020404"/>
                        </a:rPr>
                        <a:t>Jim </a:t>
                      </a:r>
                      <a:r>
                        <a:rPr lang="en-US" sz="2000" b="1" kern="100" dirty="0">
                          <a:effectLst/>
                          <a:latin typeface="Times New Roman" panose="02020603050405020304"/>
                          <a:cs typeface="Courier New" panose="02070309020205020404"/>
                        </a:rPr>
                        <a:t>got married to</a:t>
                      </a:r>
                      <a:r>
                        <a:rPr lang="en-US" sz="2000" kern="100" dirty="0">
                          <a:effectLst/>
                          <a:latin typeface="Times New Roman" panose="02020603050405020304"/>
                          <a:cs typeface="Courier New" panose="02070309020205020404"/>
                        </a:rPr>
                        <a:t> Ella last month</a:t>
                      </a:r>
                      <a:r>
                        <a:rPr lang="en-US" sz="2000" kern="100" dirty="0" smtClean="0">
                          <a:effectLst/>
                          <a:latin typeface="Times New Roman" panose="02020603050405020304"/>
                          <a:cs typeface="Courier New" panose="02070309020205020404"/>
                        </a:rPr>
                        <a:t>.</a:t>
                      </a:r>
                    </a:p>
                    <a:p>
                      <a:pPr algn="l">
                        <a:lnSpc>
                          <a:spcPct val="130000"/>
                        </a:lnSpc>
                        <a:spcAft>
                          <a:spcPts val="0"/>
                        </a:spcAft>
                      </a:pPr>
                      <a:r>
                        <a:rPr lang="zh-CN" sz="2000" kern="100" dirty="0" smtClean="0">
                          <a:effectLst/>
                          <a:latin typeface="Times New Roman" panose="02020603050405020304"/>
                          <a:cs typeface="Times New Roman" panose="02020603050405020304"/>
                        </a:rPr>
                        <a:t>上个月</a:t>
                      </a:r>
                      <a:r>
                        <a:rPr lang="zh-CN" sz="2000" kern="100" dirty="0">
                          <a:effectLst/>
                          <a:latin typeface="Times New Roman" panose="02020603050405020304"/>
                          <a:cs typeface="Times New Roman" panose="02020603050405020304"/>
                        </a:rPr>
                        <a:t>吉姆和埃拉结婚了。</a:t>
                      </a:r>
                      <a:endParaRPr lang="zh-CN" sz="2000" kern="100" dirty="0">
                        <a:effectLst/>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57800">
                <a:tc>
                  <a:txBody>
                    <a:bodyPr/>
                    <a:lstStyle/>
                    <a:p>
                      <a:pPr algn="ctr">
                        <a:lnSpc>
                          <a:spcPct val="130000"/>
                        </a:lnSpc>
                        <a:spcAft>
                          <a:spcPts val="0"/>
                        </a:spcAft>
                      </a:pPr>
                      <a:r>
                        <a:rPr lang="en-US" sz="2000" kern="100" dirty="0">
                          <a:effectLst/>
                          <a:latin typeface="Times New Roman" panose="02020603050405020304"/>
                          <a:cs typeface="Courier New" panose="02070309020205020404"/>
                        </a:rPr>
                        <a:t>be married to sb.</a:t>
                      </a:r>
                      <a:endParaRPr lang="zh-CN" sz="2000" kern="100" dirty="0">
                        <a:effectLst/>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zh-CN" sz="2000" kern="100" dirty="0">
                          <a:effectLst/>
                          <a:latin typeface="Times New Roman" panose="02020603050405020304"/>
                          <a:cs typeface="Times New Roman" panose="02020603050405020304"/>
                        </a:rPr>
                        <a:t>意为</a:t>
                      </a:r>
                      <a:r>
                        <a:rPr lang="en-US" sz="2000" kern="100" dirty="0">
                          <a:effectLst/>
                          <a:latin typeface="宋体" panose="02010600030101010101" pitchFamily="2" charset="-122"/>
                          <a:cs typeface="Times New Roman" panose="02020603050405020304"/>
                        </a:rPr>
                        <a:t>“</a:t>
                      </a:r>
                      <a:r>
                        <a:rPr lang="zh-CN" sz="2000" kern="100" dirty="0">
                          <a:effectLst/>
                          <a:latin typeface="Times New Roman" panose="02020603050405020304"/>
                          <a:cs typeface="Times New Roman" panose="02020603050405020304"/>
                        </a:rPr>
                        <a:t>和某人结婚</a:t>
                      </a:r>
                      <a:r>
                        <a:rPr lang="en-US" sz="2000" kern="100" dirty="0">
                          <a:effectLst/>
                          <a:latin typeface="宋体" panose="02010600030101010101" pitchFamily="2" charset="-122"/>
                          <a:cs typeface="Times New Roman" panose="02020603050405020304"/>
                        </a:rPr>
                        <a:t>”</a:t>
                      </a:r>
                      <a:r>
                        <a:rPr lang="zh-CN" sz="2000" kern="100" dirty="0">
                          <a:effectLst/>
                          <a:latin typeface="Times New Roman" panose="02020603050405020304"/>
                          <a:cs typeface="Times New Roman" panose="02020603050405020304"/>
                        </a:rPr>
                        <a:t>，表示状态，可以和一段时间连用</a:t>
                      </a:r>
                      <a:endParaRPr lang="zh-CN" sz="2000" kern="100" dirty="0">
                        <a:effectLst/>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en-US" sz="2000" kern="100" dirty="0">
                          <a:effectLst/>
                          <a:latin typeface="Times New Roman" panose="02020603050405020304"/>
                          <a:cs typeface="Courier New" panose="02070309020205020404"/>
                        </a:rPr>
                        <a:t>Tom has </a:t>
                      </a:r>
                      <a:r>
                        <a:rPr lang="en-US" sz="2000" b="1" kern="100" dirty="0">
                          <a:effectLst/>
                          <a:latin typeface="Times New Roman" panose="02020603050405020304"/>
                          <a:cs typeface="Courier New" panose="02070309020205020404"/>
                        </a:rPr>
                        <a:t>been married to</a:t>
                      </a:r>
                      <a:r>
                        <a:rPr lang="en-US" sz="2000" kern="100" dirty="0">
                          <a:effectLst/>
                          <a:latin typeface="Times New Roman" panose="02020603050405020304"/>
                          <a:cs typeface="Courier New" panose="02070309020205020404"/>
                        </a:rPr>
                        <a:t> Jane for two years.</a:t>
                      </a:r>
                      <a:r>
                        <a:rPr lang="zh-CN" sz="2000" kern="100" dirty="0">
                          <a:effectLst/>
                          <a:latin typeface="Times New Roman" panose="02020603050405020304"/>
                          <a:cs typeface="Times New Roman" panose="02020603050405020304"/>
                        </a:rPr>
                        <a:t>汤姆已经和简结婚两年了。</a:t>
                      </a:r>
                      <a:endParaRPr lang="zh-CN" sz="2000" kern="100" dirty="0">
                        <a:effectLst/>
                        <a:latin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850900" y="800100"/>
            <a:ext cx="7385050" cy="5635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5363" name="TextBox 39"/>
          <p:cNvSpPr txBox="1">
            <a:spLocks noChangeArrowheads="1"/>
          </p:cNvSpPr>
          <p:nvPr/>
        </p:nvSpPr>
        <p:spPr bwMode="auto">
          <a:xfrm>
            <a:off x="2649538" y="795338"/>
            <a:ext cx="5357812"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pollution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pə'luːʃn</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i="1" dirty="0">
                <a:latin typeface="Times New Roman" panose="02020603050405020304" pitchFamily="18" charset="0"/>
                <a:ea typeface="黑体" panose="02010609060101010101" pitchFamily="49" charset="-122"/>
                <a:cs typeface="Times New Roman" panose="02020603050405020304" pitchFamily="18" charset="0"/>
              </a:rPr>
              <a:t>n</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．污染；污染物</a:t>
            </a:r>
          </a:p>
        </p:txBody>
      </p:sp>
      <p:sp>
        <p:nvSpPr>
          <p:cNvPr id="15364" name="AutoShape 2"/>
          <p:cNvSpPr>
            <a:spLocks noChangeArrowheads="1"/>
          </p:cNvSpPr>
          <p:nvPr/>
        </p:nvSpPr>
        <p:spPr bwMode="gray">
          <a:xfrm flipH="1">
            <a:off x="850900" y="90963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5365" name="文本框 24"/>
          <p:cNvSpPr txBox="1">
            <a:spLocks noChangeArrowheads="1"/>
          </p:cNvSpPr>
          <p:nvPr/>
        </p:nvSpPr>
        <p:spPr bwMode="auto">
          <a:xfrm>
            <a:off x="952500" y="847725"/>
            <a:ext cx="13382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901700"/>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2</a:t>
            </a:r>
            <a:endParaRPr kumimoji="1" lang="zh-CN" altLang="en-US" sz="2400" b="1" dirty="0">
              <a:latin typeface="黑体" panose="02010609060101010101" pitchFamily="49" charset="-122"/>
              <a:ea typeface="黑体" panose="02010609060101010101" pitchFamily="49" charset="-122"/>
            </a:endParaRPr>
          </a:p>
        </p:txBody>
      </p:sp>
      <p:sp>
        <p:nvSpPr>
          <p:cNvPr id="15367" name="TextBox 39"/>
          <p:cNvSpPr txBox="1">
            <a:spLocks noChangeArrowheads="1"/>
          </p:cNvSpPr>
          <p:nvPr/>
        </p:nvSpPr>
        <p:spPr bwMode="auto">
          <a:xfrm>
            <a:off x="969963" y="2646363"/>
            <a:ext cx="858837"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a:t>
            </a:r>
            <a:r>
              <a:rPr lang="en-US" altLang="zh-CN" sz="2400">
                <a:solidFill>
                  <a:srgbClr val="FF0000"/>
                </a:solidFill>
                <a:latin typeface="黑体" panose="02010609060101010101" pitchFamily="49" charset="-122"/>
                <a:ea typeface="黑体" panose="02010609060101010101" pitchFamily="49" charset="-122"/>
              </a:rPr>
              <a:t> </a:t>
            </a:r>
            <a:endParaRPr lang="zh-CN" altLang="en-US" sz="2400">
              <a:ea typeface="黑体" panose="02010609060101010101" pitchFamily="49" charset="-122"/>
            </a:endParaRPr>
          </a:p>
        </p:txBody>
      </p:sp>
      <p:sp>
        <p:nvSpPr>
          <p:cNvPr id="11272" name="矩形 7"/>
          <p:cNvSpPr>
            <a:spLocks noChangeArrowheads="1"/>
          </p:cNvSpPr>
          <p:nvPr/>
        </p:nvSpPr>
        <p:spPr bwMode="auto">
          <a:xfrm>
            <a:off x="1697038" y="2524125"/>
            <a:ext cx="66087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pollution</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为不可数名词。其动词形式为</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pollute</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，意为“污染”，为及物动词，后接名词或代词。</a:t>
            </a:r>
          </a:p>
          <a:p>
            <a:pPr>
              <a:lnSpc>
                <a:spcPct val="150000"/>
              </a:lnSpc>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We must not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pollute</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rivers.</a:t>
            </a:r>
          </a:p>
          <a:p>
            <a:pPr>
              <a:lnSpc>
                <a:spcPct val="150000"/>
              </a:lnSpc>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我们不可以污染河流。</a:t>
            </a:r>
          </a:p>
        </p:txBody>
      </p:sp>
      <p:sp>
        <p:nvSpPr>
          <p:cNvPr id="3" name="矩形 2"/>
          <p:cNvSpPr/>
          <p:nvPr/>
        </p:nvSpPr>
        <p:spPr>
          <a:xfrm>
            <a:off x="1600200" y="1373188"/>
            <a:ext cx="6019800" cy="1200150"/>
          </a:xfrm>
          <a:prstGeom prst="rect">
            <a:avLst/>
          </a:prstGeom>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Air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pollution</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is a serious problem.</a:t>
            </a:r>
          </a:p>
          <a:p>
            <a:pPr indent="535305">
              <a:lnSpc>
                <a:spcPct val="15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空气污染是个严峻的问题。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72"/>
                                        </p:tgtEl>
                                        <p:attrNameLst>
                                          <p:attrName>style.visibility</p:attrName>
                                        </p:attrNameLst>
                                      </p:cBhvr>
                                      <p:to>
                                        <p:strVal val="visible"/>
                                      </p:to>
                                    </p:set>
                                    <p:animEffect transition="in" filter="wipe(left)">
                                      <p:cBhvr>
                                        <p:cTn id="12"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839788" y="746125"/>
            <a:ext cx="7385050" cy="50482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6387" name="TextBox 39"/>
          <p:cNvSpPr txBox="1">
            <a:spLocks noChangeArrowheads="1"/>
          </p:cNvSpPr>
          <p:nvPr/>
        </p:nvSpPr>
        <p:spPr bwMode="auto">
          <a:xfrm>
            <a:off x="2649538" y="722313"/>
            <a:ext cx="5586412"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in some ways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在某种程度上</a:t>
            </a:r>
          </a:p>
        </p:txBody>
      </p:sp>
      <p:sp>
        <p:nvSpPr>
          <p:cNvPr id="16388" name="AutoShape 2"/>
          <p:cNvSpPr>
            <a:spLocks noChangeArrowheads="1"/>
          </p:cNvSpPr>
          <p:nvPr/>
        </p:nvSpPr>
        <p:spPr bwMode="gray">
          <a:xfrm flipH="1">
            <a:off x="850900" y="836613"/>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6389" name="文本框 24"/>
          <p:cNvSpPr txBox="1">
            <a:spLocks noChangeArrowheads="1"/>
          </p:cNvSpPr>
          <p:nvPr/>
        </p:nvSpPr>
        <p:spPr bwMode="auto">
          <a:xfrm>
            <a:off x="952500" y="774700"/>
            <a:ext cx="13382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114550" y="82867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3</a:t>
            </a:r>
            <a:endParaRPr kumimoji="1" lang="zh-CN" altLang="en-US" sz="2400" b="1" dirty="0">
              <a:latin typeface="黑体" panose="02010609060101010101" pitchFamily="49" charset="-122"/>
              <a:ea typeface="黑体" panose="02010609060101010101" pitchFamily="49" charset="-122"/>
            </a:endParaRPr>
          </a:p>
        </p:txBody>
      </p:sp>
      <p:sp>
        <p:nvSpPr>
          <p:cNvPr id="11273" name="矩形 8"/>
          <p:cNvSpPr>
            <a:spLocks noChangeArrowheads="1"/>
          </p:cNvSpPr>
          <p:nvPr/>
        </p:nvSpPr>
        <p:spPr bwMode="auto">
          <a:xfrm>
            <a:off x="914400" y="1254125"/>
            <a:ext cx="7386638"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8650" indent="-628650">
              <a:lnSpc>
                <a:spcPct val="135000"/>
              </a:lnSpc>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In some ways he is a naughty boy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and he sometimes plays tricks on others.</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在某种程度上，他是个调皮的男孩，他有时会捉弄别人。</a:t>
            </a:r>
          </a:p>
        </p:txBody>
      </p:sp>
      <p:sp>
        <p:nvSpPr>
          <p:cNvPr id="4" name="矩形 3"/>
          <p:cNvSpPr>
            <a:spLocks noChangeArrowheads="1"/>
          </p:cNvSpPr>
          <p:nvPr/>
        </p:nvSpPr>
        <p:spPr bwMode="auto">
          <a:xfrm>
            <a:off x="1543050" y="2724150"/>
            <a:ext cx="645795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way</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相关的短语有：</a:t>
            </a:r>
            <a:endParaRPr lang="en-US"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35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on one's way to...</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在某人去</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的路上；</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35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all the way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一路上；</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by the way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顺便提一下；</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35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in the way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挡道；</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no way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决不。</a:t>
            </a:r>
          </a:p>
        </p:txBody>
      </p:sp>
      <p:sp>
        <p:nvSpPr>
          <p:cNvPr id="16393" name="矩形 21"/>
          <p:cNvSpPr>
            <a:spLocks noChangeArrowheads="1"/>
          </p:cNvSpPr>
          <p:nvPr/>
        </p:nvSpPr>
        <p:spPr bwMode="auto">
          <a:xfrm>
            <a:off x="762000" y="2740025"/>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cs typeface="Adobe 黑体 Std R" pitchFamily="34" charset="-122"/>
              </a:rPr>
              <a:t>拓展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wipe(left)">
                                      <p:cBhvr>
                                        <p:cTn id="7" dur="500"/>
                                        <p:tgtEl>
                                          <p:spTgt spid="112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空模板</Template>
  <TotalTime>0</TotalTime>
  <Words>1610</Words>
  <Application>Microsoft Office PowerPoint</Application>
  <PresentationFormat>全屏显示(16:9)</PresentationFormat>
  <Paragraphs>165</Paragraphs>
  <Slides>24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Adobe 黑体 Std R</vt:lpstr>
      <vt:lpstr>黑体</vt:lpstr>
      <vt:lpstr>宋体</vt:lpstr>
      <vt:lpstr>微软雅黑</vt:lpstr>
      <vt:lpstr>Arial</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2018-04-27T09:43:00Z</dcterms:created>
  <dcterms:modified xsi:type="dcterms:W3CDTF">2023-01-16T21:22:33Z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41E9F27C00D841D99CB40E70129E6424</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