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4" r:id="rId10"/>
    <p:sldId id="271" r:id="rId11"/>
    <p:sldId id="268" r:id="rId12"/>
    <p:sldId id="269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5C948-84A3-46B6-BA00-4044825423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6CFB-8781-4434-B2F9-B697809AB1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D52F0-8FB4-402A-B0D5-9FF5C80D79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0574B-D3B9-4D4E-8D70-5CC5987E5A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D9B85-7774-4774-8F88-7A192776EBF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1CFD9-89AB-4936-85F2-34946B6EE2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2E70-C3E5-4B45-9B5A-7AF66457E59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456F-91B2-4E97-83F9-B0B1049C15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5C948-84A3-46B6-BA00-4044825423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6CFB-8781-4434-B2F9-B697809AB1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7D2F-EF49-4481-A921-ADD6D607EDD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EA8C-AFB5-4E22-8A1C-EF56671810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7526-84D0-4B5F-8C07-2FF83DA7AA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9EDD-61DD-4E31-9CA0-9460EED124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C3AB1-8AA4-4F67-92F1-358A3EE409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C4E50-03D3-4695-A228-FEA7DB643C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7FA74-5241-4AEC-A896-3D7AB8C2C0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AAAA7-1951-4294-9A43-B146E2F0FC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02B3-4A25-464D-9047-34EFF13C41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FA329-5BA1-4A87-BDFB-DB4E46F120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CEDAA-ED03-4D1F-8D6B-DEB3EAEFE2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A7AA5-3601-4301-ADB5-D95268BFB3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0BF9-514A-4967-9BD7-2D8EE3F3CEE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BD90-7EE0-4829-B99F-DB3664FB45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6A3F15-E0A6-497E-8CC9-40C39ABC34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dirty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2C2A9B7-E7CB-4642-A558-A710B0B3B68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865188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C00000"/>
                </a:solidFill>
              </a:rPr>
              <a:t>五年级 上册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0" y="2492896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new friends</a:t>
            </a:r>
          </a:p>
        </p:txBody>
      </p:sp>
      <p:sp>
        <p:nvSpPr>
          <p:cNvPr id="5" name="矩形 4"/>
          <p:cNvSpPr/>
          <p:nvPr/>
        </p:nvSpPr>
        <p:spPr>
          <a:xfrm>
            <a:off x="3333106" y="566124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5400" b="1" smtClean="0">
                <a:solidFill>
                  <a:srgbClr val="A50021"/>
                </a:solidFill>
                <a:latin typeface="Times New Roman" panose="02020603050405020304" pitchFamily="18" charset="0"/>
              </a:rPr>
              <a:t>Let’s read!</a:t>
            </a:r>
          </a:p>
        </p:txBody>
      </p:sp>
      <p:pic>
        <p:nvPicPr>
          <p:cNvPr id="11268" name="Picture 2" descr="H:\2013-2014第一学期\5a\pic_15244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0413" y="1317625"/>
            <a:ext cx="7488237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250825" y="692150"/>
            <a:ext cx="8642350" cy="54340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根据对话内容选择正确的中文释义。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1. front        A.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前面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上面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过来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2. Britain	A.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法国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英国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美国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3. go back	A.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返回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前进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走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4. seat		A.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桌子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椅子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座位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5. begin	A.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开始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咱们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成为</a:t>
            </a:r>
          </a:p>
          <a:p>
            <a:pPr eaLnBrk="1" hangingPunct="1"/>
            <a:endParaRPr lang="zh-CN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813"/>
            <a:ext cx="8362950" cy="5721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选择。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1. We have two new __________ in our class.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A. friend      B. friends      C.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friendes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2. Come __________ the front.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A. to         B. on          C. in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3. I ________ Bob.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A. am        B. an          C. are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4. I __________ from Britain. 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A. is         B. are          C. come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) 5. -- Welcome to our class!  -- __________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A. Sorry!     B. Hello!        C. Thank you!</a:t>
            </a:r>
            <a:endParaRPr lang="zh-CN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标题 1"/>
          <p:cNvSpPr>
            <a:spLocks noGrp="1"/>
          </p:cNvSpPr>
          <p:nvPr>
            <p:ph type="title"/>
          </p:nvPr>
        </p:nvSpPr>
        <p:spPr>
          <a:xfrm>
            <a:off x="250825" y="227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sing!</a:t>
            </a:r>
            <a:endParaRPr lang="zh-CN" altLang="en-US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标题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talk!</a:t>
            </a:r>
            <a:endParaRPr lang="zh-CN" altLang="en-US" sz="4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042988" y="2060575"/>
            <a:ext cx="72739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_______________.</a:t>
            </a:r>
          </a:p>
          <a:p>
            <a:pPr eaLnBrk="1" hangingPunct="1"/>
            <a:r>
              <a:rPr lang="en-US" altLang="zh-C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_______________.</a:t>
            </a:r>
          </a:p>
          <a:p>
            <a:pPr eaLnBrk="1" hangingPunct="1"/>
            <a:r>
              <a:rPr lang="en-US" altLang="zh-C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from _____________.</a:t>
            </a:r>
          </a:p>
          <a:p>
            <a:pPr eaLnBrk="1" hangingPunct="1"/>
            <a:endParaRPr lang="en-US" altLang="zh-CN" sz="44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play and do!</a:t>
            </a:r>
            <a:endParaRPr lang="zh-CN" altLang="en-US" sz="5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0070C0"/>
                </a:solidFill>
              </a:rPr>
              <a:t>Come here!</a:t>
            </a:r>
          </a:p>
          <a:p>
            <a:pPr eaLnBrk="1" hangingPunct="1"/>
            <a:r>
              <a:rPr lang="en-US" altLang="zh-CN" sz="4800" b="1" dirty="0" smtClean="0">
                <a:solidFill>
                  <a:srgbClr val="0070C0"/>
                </a:solidFill>
              </a:rPr>
              <a:t>Come to the front!</a:t>
            </a:r>
          </a:p>
          <a:p>
            <a:pPr eaLnBrk="1" hangingPunct="1"/>
            <a:r>
              <a:rPr lang="en-US" altLang="zh-CN" sz="4800" b="1" dirty="0" smtClean="0">
                <a:solidFill>
                  <a:srgbClr val="0070C0"/>
                </a:solidFill>
              </a:rPr>
              <a:t>Go back to your seat!</a:t>
            </a:r>
            <a:endParaRPr lang="zh-CN" altLang="en-US" sz="4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two new friends.</a:t>
            </a:r>
            <a:endParaRPr lang="zh-CN" altLang="en-US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5" descr="pic_13406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913" y="1700213"/>
            <a:ext cx="268128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4356100" y="2492375"/>
            <a:ext cx="252095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Bob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Eleven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Britain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7171" name="Picture 4" descr="pic_13406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16013" y="1412875"/>
            <a:ext cx="2879725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356100" y="2492375"/>
            <a:ext cx="252095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Zhou Pei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Ten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Beijing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标题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listen!</a:t>
            </a:r>
            <a:endParaRPr lang="zh-CN" altLang="en-US" sz="4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2" descr="H:\2013-2014第一学期\5a\pic_15244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84438" y="1125538"/>
            <a:ext cx="38227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>
          <a:xfrm>
            <a:off x="179388" y="1268413"/>
            <a:ext cx="8713787" cy="39608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the dialogue and tick or cross.</a:t>
            </a:r>
            <a:endParaRPr lang="zh-CN" altLang="zh-C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   ) 1. Bob is an American boy.</a:t>
            </a:r>
            <a:endParaRPr lang="zh-CN" altLang="zh-C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   ) 2. Bob is ten years old.</a:t>
            </a:r>
            <a:endParaRPr lang="zh-CN" altLang="zh-C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   ) 3. Zhou Pei is from </a:t>
            </a:r>
            <a:r>
              <a:rPr lang="en-US" altLang="zh-C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Beijin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China.</a:t>
            </a:r>
            <a:endParaRPr lang="zh-CN" altLang="zh-C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zh-CN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550" y="2106613"/>
            <a:ext cx="5762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  <a:latin typeface="Calibri" panose="020F0502020204030204" pitchFamily="34" charset="0"/>
              </a:rPr>
              <a:t>×</a:t>
            </a:r>
            <a:endParaRPr lang="zh-CN" altLang="en-US" sz="32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2025" y="2873375"/>
            <a:ext cx="576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  <a:latin typeface="Calibri" panose="020F0502020204030204" pitchFamily="34" charset="0"/>
              </a:rPr>
              <a:t>×</a:t>
            </a:r>
            <a:endParaRPr lang="zh-CN" altLang="en-US" sz="32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85838" y="3579813"/>
            <a:ext cx="574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C00000"/>
                </a:solidFill>
                <a:latin typeface="Calibri" panose="020F0502020204030204" pitchFamily="34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脚占位符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9275"/>
            <a:ext cx="8507413" cy="55768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and answer.</a:t>
            </a:r>
            <a:endParaRPr lang="zh-CN" altLang="zh-CN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 How many new friends do you have?</a:t>
            </a:r>
          </a:p>
          <a:p>
            <a:pPr eaLnBrk="1" hangingPunct="1"/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two new friends.</a:t>
            </a:r>
            <a:endParaRPr lang="zh-CN" altLang="zh-CN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 Who are they?</a:t>
            </a:r>
          </a:p>
          <a:p>
            <a:pPr eaLnBrk="1" hangingPunct="1"/>
            <a:r>
              <a:rPr lang="en-US" altLang="zh-CN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They are Bob and Zhou Pei.</a:t>
            </a:r>
            <a:endParaRPr lang="zh-CN" altLang="zh-CN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 Is Bob from China?</a:t>
            </a:r>
          </a:p>
          <a:p>
            <a:pPr eaLnBrk="1" hangingPunct="1"/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he isn’t.</a:t>
            </a:r>
            <a:endParaRPr lang="zh-CN" altLang="zh-CN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zh-CN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全屏显示(4:3)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Let’s sing!</vt:lpstr>
      <vt:lpstr>Let’s talk!</vt:lpstr>
      <vt:lpstr>Let’s play and do!</vt:lpstr>
      <vt:lpstr>We have two new friends.</vt:lpstr>
      <vt:lpstr>PowerPoint 演示文稿</vt:lpstr>
      <vt:lpstr>Let’s listen!</vt:lpstr>
      <vt:lpstr>PowerPoint 演示文稿</vt:lpstr>
      <vt:lpstr>PowerPoint 演示文稿</vt:lpstr>
      <vt:lpstr>Let’s read!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2013-09-02T06:54:00Z</dcterms:created>
  <dcterms:modified xsi:type="dcterms:W3CDTF">2023-01-16T21:22:40Z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9FCD41F3A0164621B7080A97344DE12E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