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9" r:id="rId2"/>
    <p:sldId id="257" r:id="rId3"/>
    <p:sldId id="267" r:id="rId4"/>
    <p:sldId id="266" r:id="rId5"/>
    <p:sldId id="261" r:id="rId6"/>
    <p:sldId id="268" r:id="rId7"/>
    <p:sldId id="269" r:id="rId8"/>
    <p:sldId id="265" r:id="rId9"/>
    <p:sldId id="270" r:id="rId10"/>
    <p:sldId id="271" r:id="rId11"/>
    <p:sldId id="272" r:id="rId12"/>
    <p:sldId id="278" r:id="rId13"/>
    <p:sldId id="273" r:id="rId14"/>
    <p:sldId id="275" r:id="rId15"/>
    <p:sldId id="276" r:id="rId16"/>
    <p:sldId id="277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1F73B4-5DB8-469C-847B-2D7B5C2F65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C0C25C-8F64-4B27-AC4A-968F976C1DE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fld id="{93AC4071-1BB6-4073-9153-CA2917290F3C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3F83AD-959C-4806-8DB2-4FE9293450B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AE1A1-C0B8-4C7F-BD4A-F1F02A9B593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337C8-6295-4DA6-AD06-183AE44742A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3C151-C35C-4AA9-B3C6-1A717AF0594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F3C7E-6285-411E-BB65-48050E54674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E11F9-6304-445C-A417-9ABD49A1C21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BCE49-D10D-4FDC-AA06-1FFED996969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560D7-CEE2-4828-8216-419B4A76EA1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E9B8F6-3CF0-4997-BBE2-67E81B96668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16A8F-794A-470F-B834-9C95932BD57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4EC80-BE76-4E87-9000-78BA1BAEEC2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C40A7-2854-46C0-B3D6-0029913F0CA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474F0F-8255-44D6-A474-CDA6EE3C8AD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ECB0F-828C-44D1-873B-AE739897B20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57B854-5CA0-4254-BCD3-FFA4D9B6707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BFDED-58F5-4D21-8A42-710E2D6E956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FF8D92-B54F-4CCC-A0E2-CB7D1B34187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CFC92-6168-4289-BA26-34F2B2A78F4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C16853-C0C4-4679-BE84-69ACB102319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2AA09-3189-4A3F-B0EB-30E0FD8645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7B381DCA-4EDD-402B-9F47-965C8D8060B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9CAA03C3-7F5B-4DB8-B1EF-BEB668E0611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87127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4</a:t>
            </a:r>
          </a:p>
          <a:p>
            <a:pPr algn="ctr" eaLnBrk="1" hangingPunct="1">
              <a:defRPr/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don’t you talk to your parents?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12318" y="2406054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1020763" y="2217142"/>
            <a:ext cx="715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043418" y="301752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388417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4"/>
          <p:cNvGrpSpPr/>
          <p:nvPr/>
        </p:nvGrpSpPr>
        <p:grpSpPr bwMode="auto">
          <a:xfrm>
            <a:off x="590550" y="515938"/>
            <a:ext cx="739775" cy="584200"/>
            <a:chOff x="449580" y="529771"/>
            <a:chExt cx="78486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7"/>
              <a:ext cx="739386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0251" name="TextBox 3"/>
            <p:cNvSpPr txBox="1">
              <a:spLocks noChangeArrowheads="1"/>
            </p:cNvSpPr>
            <p:nvPr/>
          </p:nvSpPr>
          <p:spPr bwMode="auto">
            <a:xfrm>
              <a:off x="449580" y="529771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1d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289050" y="317500"/>
            <a:ext cx="70326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Listen again. What advice does Alice give to Wei Ming? Fill in the blanks.</a:t>
            </a:r>
            <a:endParaRPr lang="zh-CN" altLang="en-US" sz="2800" dirty="0">
              <a:latin typeface="+mj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4400" y="1411288"/>
            <a:ext cx="7929154" cy="2677656"/>
          </a:xfrm>
          <a:prstGeom prst="rect">
            <a:avLst/>
          </a:prstGeom>
          <a:noFill/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1. Although you may be __________ with your  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parents, you should talk to them. Ask them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why they give you so much __________.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zh-CN" sz="2400" b="1" dirty="0" smtClean="0">
              <a:latin typeface="+mj-lt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2. Life shouldn’t just be about __________.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Free time activities like _________ and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hanging out with friends are important, too.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776788" y="1376363"/>
            <a:ext cx="1782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+mj-lt"/>
              </a:rPr>
              <a:t>unhappy</a:t>
            </a:r>
            <a:endParaRPr lang="zh-CN" altLang="en-US" sz="20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673725" y="2222500"/>
            <a:ext cx="1782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+mj-lt"/>
              </a:rPr>
              <a:t>pressure</a:t>
            </a:r>
            <a:endParaRPr lang="zh-CN" altLang="en-US" sz="20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71828" y="2820193"/>
            <a:ext cx="1782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+mj-lt"/>
              </a:rPr>
              <a:t>grades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259388" y="3508375"/>
            <a:ext cx="17811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+mj-lt"/>
              </a:rPr>
              <a:t>sports</a:t>
            </a:r>
            <a:endParaRPr lang="zh-CN" altLang="en-US" sz="20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6" grpId="1" bldLvl="0" animBg="1" autoUpdateAnimBg="0"/>
      <p:bldP spid="7" grpId="0" bldLvl="0" autoUpdateAnimBg="0"/>
      <p:bldP spid="8" grpId="0" bldLvl="0" autoUpdateAnimBg="0"/>
      <p:bldP spid="9" grpId="0" bldLvl="0" autoUpdateAnimBg="0"/>
      <p:bldP spid="10" grpId="0" bldLvl="0" autoUpdateAnimBg="0"/>
      <p:bldP spid="10" grpId="1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8974" y="1363663"/>
            <a:ext cx="8252551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3.  You shouldn’t _________ with your classmates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 to get better grades. You should all be _______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 each other to improve.</a:t>
            </a:r>
            <a:endParaRPr lang="zh-CN" altLang="en-US" sz="2400" dirty="0" smtClean="0">
              <a:latin typeface="+mj-lt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319824" y="1378949"/>
            <a:ext cx="1495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compete</a:t>
            </a:r>
            <a:endParaRPr lang="zh-CN" alt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12324" y="2018711"/>
            <a:ext cx="1495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j-lt"/>
              </a:rPr>
              <a:t>helping</a:t>
            </a:r>
            <a:endParaRPr lang="zh-CN" altLang="en-US" sz="2400" b="1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2788" y="2809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87"/>
          <p:cNvSpPr>
            <a:spLocks noChangeArrowheads="1"/>
          </p:cNvSpPr>
          <p:nvPr/>
        </p:nvSpPr>
        <p:spPr bwMode="auto">
          <a:xfrm>
            <a:off x="1423988" y="484188"/>
            <a:ext cx="32004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22313" y="1095375"/>
            <a:ext cx="8002587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  <a:ea typeface="+mj-ea"/>
                <a:cs typeface="Times New Roman" panose="02020603050405020304" pitchFamily="18" charset="0"/>
              </a:rPr>
              <a:t>I have to </a:t>
            </a:r>
            <a:r>
              <a:rPr lang="en-US" altLang="zh-CN" sz="2400" b="1" dirty="0" smtClean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compete</a:t>
            </a:r>
            <a:r>
              <a:rPr lang="en-US" altLang="zh-CN" sz="2400" b="1" dirty="0" smtClean="0">
                <a:latin typeface="+mj-lt"/>
                <a:ea typeface="+mj-ea"/>
                <a:cs typeface="Times New Roman" panose="02020603050405020304" pitchFamily="18" charset="0"/>
              </a:rPr>
              <a:t> with my classmates at school.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  <a:ea typeface="+mj-ea"/>
                <a:cs typeface="Times New Roman" panose="02020603050405020304" pitchFamily="18" charset="0"/>
              </a:rPr>
              <a:t>compete</a:t>
            </a:r>
            <a:r>
              <a:rPr lang="zh-CN" altLang="en-US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是动词，意为“竞争；对抗”，</a:t>
            </a:r>
            <a:r>
              <a:rPr lang="zh-CN" altLang="en-US" sz="2400" b="1" dirty="0" smtClean="0">
                <a:latin typeface="+mj-lt"/>
                <a:ea typeface="+mj-ea"/>
                <a:cs typeface="Times New Roman" panose="02020603050405020304" pitchFamily="18" charset="0"/>
              </a:rPr>
              <a:t>   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compete  for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.</a:t>
            </a:r>
            <a:r>
              <a:rPr lang="zh-CN" altLang="en-US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是</a:t>
            </a:r>
            <a:r>
              <a:rPr lang="en-US" altLang="zh-CN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“</a:t>
            </a:r>
            <a:r>
              <a:rPr lang="zh-CN" altLang="en-US" sz="2000" b="1" dirty="0" smtClean="0">
                <a:solidFill>
                  <a:srgbClr val="0000FF"/>
                </a:solidFill>
                <a:latin typeface="+mj-lt"/>
                <a:ea typeface="+mj-ea"/>
                <a:cs typeface="Times New Roman" panose="02020603050405020304" pitchFamily="18" charset="0"/>
              </a:rPr>
              <a:t>为某事而竞争</a:t>
            </a:r>
            <a:r>
              <a:rPr lang="en-US" altLang="zh-CN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”</a:t>
            </a:r>
            <a:r>
              <a:rPr lang="zh-CN" altLang="en-US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；</a:t>
            </a:r>
            <a:r>
              <a:rPr lang="zh-CN" altLang="en-US" sz="2000" b="1" dirty="0" smtClean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compete with /against sb.</a:t>
            </a:r>
            <a:r>
              <a:rPr lang="zh-CN" altLang="en-US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是</a:t>
            </a:r>
            <a:r>
              <a:rPr lang="en-US" altLang="zh-CN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“</a:t>
            </a:r>
            <a:r>
              <a:rPr lang="zh-CN" altLang="en-US" sz="2000" b="1" dirty="0" smtClean="0">
                <a:solidFill>
                  <a:srgbClr val="0000FF"/>
                </a:solidFill>
                <a:latin typeface="+mj-lt"/>
                <a:ea typeface="+mj-ea"/>
                <a:cs typeface="Times New Roman" panose="02020603050405020304" pitchFamily="18" charset="0"/>
              </a:rPr>
              <a:t>与某人竞争</a:t>
            </a:r>
            <a:r>
              <a:rPr lang="en-US" altLang="zh-CN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”</a:t>
            </a:r>
            <a:r>
              <a:rPr lang="zh-CN" altLang="en-US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。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  <a:ea typeface="+mj-ea"/>
                <a:cs typeface="Times New Roman" panose="02020603050405020304" pitchFamily="18" charset="0"/>
              </a:rPr>
              <a:t>Thirty people had to </a:t>
            </a:r>
            <a:r>
              <a:rPr lang="en-US" altLang="zh-CN" sz="2400" b="1" dirty="0" smtClean="0">
                <a:solidFill>
                  <a:srgbClr val="0000FF"/>
                </a:solidFill>
                <a:latin typeface="+mj-lt"/>
                <a:ea typeface="+mj-ea"/>
                <a:cs typeface="Times New Roman" panose="02020603050405020304" pitchFamily="18" charset="0"/>
              </a:rPr>
              <a:t>compete for</a:t>
            </a:r>
            <a:r>
              <a:rPr lang="en-US" altLang="zh-CN" sz="2400" b="1" dirty="0" smtClean="0">
                <a:latin typeface="+mj-lt"/>
                <a:ea typeface="+mj-ea"/>
                <a:cs typeface="Times New Roman" panose="02020603050405020304" pitchFamily="18" charset="0"/>
              </a:rPr>
              <a:t> only ten openings.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000" b="1" dirty="0" smtClean="0">
                <a:latin typeface="+mj-lt"/>
                <a:ea typeface="+mj-ea"/>
                <a:cs typeface="Times New Roman" panose="02020603050405020304" pitchFamily="18" charset="0"/>
              </a:rPr>
              <a:t>三十个人必须只为十个名额来竞争。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4"/>
          <p:cNvGrpSpPr/>
          <p:nvPr/>
        </p:nvGrpSpPr>
        <p:grpSpPr bwMode="auto">
          <a:xfrm>
            <a:off x="663575" y="668338"/>
            <a:ext cx="739775" cy="584200"/>
            <a:chOff x="449580" y="529771"/>
            <a:chExt cx="78486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7"/>
              <a:ext cx="739386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3321" name="TextBox 3"/>
            <p:cNvSpPr txBox="1">
              <a:spLocks noChangeArrowheads="1"/>
            </p:cNvSpPr>
            <p:nvPr/>
          </p:nvSpPr>
          <p:spPr bwMode="auto">
            <a:xfrm>
              <a:off x="449580" y="529771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1e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295400" y="482600"/>
            <a:ext cx="698023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</a:rPr>
              <a:t>What is your advice for Wei Ming? Tell your partner and say why.  </a:t>
            </a:r>
            <a:endParaRPr lang="zh-CN" altLang="en-US" sz="2800" b="1" dirty="0">
              <a:latin typeface="+mj-lt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84550" y="2192338"/>
            <a:ext cx="2878138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标注 8"/>
          <p:cNvSpPr/>
          <p:nvPr/>
        </p:nvSpPr>
        <p:spPr>
          <a:xfrm>
            <a:off x="1035050" y="2374900"/>
            <a:ext cx="2349500" cy="814388"/>
          </a:xfrm>
          <a:prstGeom prst="wedgeRoundRectCallout">
            <a:avLst>
              <a:gd name="adj1" fmla="val 59646"/>
              <a:gd name="adj2" fmla="val 4004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</a:rPr>
              <a:t>I think Wei Ming should…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3670300" y="1692275"/>
            <a:ext cx="1063625" cy="512763"/>
          </a:xfrm>
          <a:prstGeom prst="wedgeRoundRectCallout">
            <a:avLst>
              <a:gd name="adj1" fmla="val 38465"/>
              <a:gd name="adj2" fmla="val 8129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</a:rPr>
              <a:t>Why?</a:t>
            </a:r>
          </a:p>
        </p:txBody>
      </p:sp>
      <p:sp>
        <p:nvSpPr>
          <p:cNvPr id="11" name="圆角矩形标注 10"/>
          <p:cNvSpPr/>
          <p:nvPr/>
        </p:nvSpPr>
        <p:spPr>
          <a:xfrm>
            <a:off x="6262688" y="3035300"/>
            <a:ext cx="1860550" cy="514350"/>
          </a:xfrm>
          <a:prstGeom prst="wedgeRoundRectCallout">
            <a:avLst>
              <a:gd name="adj1" fmla="val -67310"/>
              <a:gd name="adj2" fmla="val -3730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</a:rPr>
              <a:t>Because…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93737" y="971550"/>
            <a:ext cx="8169411" cy="368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 smtClean="0">
                <a:latin typeface="+mj-lt"/>
                <a:ea typeface="+mj-ea"/>
              </a:rPr>
              <a:t>根据汉语提示完成下列单词。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  <a:ea typeface="+mj-ea"/>
              </a:rPr>
              <a:t>1. Many children are under too much ________  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 smtClean="0">
                <a:latin typeface="+mj-lt"/>
                <a:ea typeface="+mj-ea"/>
              </a:rPr>
              <a:t>  （压力）</a:t>
            </a:r>
            <a:r>
              <a:rPr lang="en-US" altLang="zh-CN" sz="2800" b="1" dirty="0" smtClean="0">
                <a:latin typeface="+mj-lt"/>
                <a:ea typeface="+mj-ea"/>
              </a:rPr>
              <a:t>.</a:t>
            </a:r>
            <a:endParaRPr lang="zh-CN" altLang="en-US" sz="2800" b="1" dirty="0" smtClean="0">
              <a:latin typeface="+mj-lt"/>
              <a:ea typeface="+mj-ea"/>
            </a:endParaRP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  <a:ea typeface="+mj-ea"/>
              </a:rPr>
              <a:t>2. My parents ask me to ________</a:t>
            </a:r>
            <a:r>
              <a:rPr lang="zh-CN" altLang="en-US" sz="2400" b="1" dirty="0" smtClean="0">
                <a:latin typeface="+mj-lt"/>
                <a:ea typeface="+mj-ea"/>
              </a:rPr>
              <a:t>（竟争）</a:t>
            </a:r>
            <a:r>
              <a:rPr lang="en-US" altLang="zh-CN" sz="2800" b="1" dirty="0" smtClean="0">
                <a:latin typeface="+mj-lt"/>
                <a:ea typeface="+mj-ea"/>
              </a:rPr>
              <a:t>with 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  <a:ea typeface="+mj-ea"/>
              </a:rPr>
              <a:t>    my classmates at school.</a:t>
            </a:r>
            <a:endParaRPr lang="zh-CN" altLang="en-US" sz="2800" b="1" dirty="0" smtClean="0">
              <a:latin typeface="+mj-lt"/>
              <a:ea typeface="+mj-ea"/>
            </a:endParaRP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  <a:ea typeface="+mj-ea"/>
              </a:rPr>
              <a:t>3. Tom is a _______</a:t>
            </a:r>
            <a:r>
              <a:rPr lang="zh-CN" altLang="en-US" sz="2400" b="1" dirty="0" smtClean="0">
                <a:latin typeface="+mj-lt"/>
                <a:ea typeface="+mj-ea"/>
              </a:rPr>
              <a:t>（成员）</a:t>
            </a:r>
            <a:r>
              <a:rPr lang="en-US" altLang="zh-CN" sz="2800" b="1" dirty="0" smtClean="0">
                <a:latin typeface="+mj-lt"/>
                <a:ea typeface="+mj-ea"/>
              </a:rPr>
              <a:t>of the basketball team.</a:t>
            </a:r>
            <a:endParaRPr lang="zh-CN" altLang="en-US" sz="2800" b="1" dirty="0" smtClean="0">
              <a:latin typeface="+mj-lt"/>
              <a:ea typeface="+mj-ea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044871" y="1408067"/>
            <a:ext cx="186399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+mj-ea"/>
              </a:rPr>
              <a:t>pressure</a:t>
            </a:r>
            <a:endParaRPr lang="zh-CN" altLang="en-US" sz="2800" b="1" dirty="0" smtClean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10999" y="2501900"/>
            <a:ext cx="165961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+mj-ea"/>
              </a:rPr>
              <a:t>compete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22525" y="3563938"/>
            <a:ext cx="1579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+mj-ea"/>
              </a:rPr>
              <a:t>member</a:t>
            </a:r>
            <a:endParaRPr lang="zh-CN" altLang="en-US" sz="2800" b="1" dirty="0" smtClean="0">
              <a:solidFill>
                <a:srgbClr val="FF0000"/>
              </a:solidFill>
              <a:latin typeface="+mj-lt"/>
              <a:ea typeface="+mj-ea"/>
            </a:endParaRPr>
          </a:p>
        </p:txBody>
      </p:sp>
      <p:pic>
        <p:nvPicPr>
          <p:cNvPr id="14342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2788" y="1809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387"/>
          <p:cNvSpPr>
            <a:spLocks noChangeArrowheads="1"/>
          </p:cNvSpPr>
          <p:nvPr/>
        </p:nvSpPr>
        <p:spPr bwMode="auto">
          <a:xfrm>
            <a:off x="1423988" y="384175"/>
            <a:ext cx="178911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5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163638" y="552450"/>
            <a:ext cx="7231062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1. Teenagers _____ allowed to drive.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     A. should not be        B. should be not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     C. not should be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2. Parents always like to _____ their  children   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    _____ other children.</a:t>
            </a:r>
            <a:endParaRPr lang="zh-CN" altLang="en-US" sz="2800" b="1" dirty="0" smtClean="0">
              <a:latin typeface="+mj-lt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   A. compare, with         B. regard, as                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   C. compare, from        D. compare, to</a:t>
            </a:r>
            <a:endParaRPr lang="zh-CN" altLang="en-US" sz="2800" b="1" dirty="0" smtClean="0">
              <a:latin typeface="+mj-lt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486150" y="608013"/>
            <a:ext cx="441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sz="28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38750" y="2297113"/>
            <a:ext cx="44291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35013" y="666750"/>
            <a:ext cx="8128136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3. The young ______ respect the old.</a:t>
            </a:r>
          </a:p>
          <a:p>
            <a:pPr eaLnBrk="1" hangingPunct="1">
              <a:lnSpc>
                <a:spcPts val="4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     A. would     B. might     C. should    D. could</a:t>
            </a:r>
          </a:p>
          <a:p>
            <a:pPr eaLnBrk="1" hangingPunct="1">
              <a:lnSpc>
                <a:spcPts val="4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4. He has to make lots of money _____ he can buy his children nice food and clothes.</a:t>
            </a:r>
          </a:p>
          <a:p>
            <a:pPr eaLnBrk="1" hangingPunct="1">
              <a:lnSpc>
                <a:spcPts val="4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     A. so that                 B. such that</a:t>
            </a:r>
          </a:p>
          <a:p>
            <a:pPr eaLnBrk="1" hangingPunct="1">
              <a:lnSpc>
                <a:spcPts val="4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    C. that                       D. in order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194050" y="766763"/>
            <a:ext cx="4429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sz="28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13480" y="1862274"/>
            <a:ext cx="4413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" y="1285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901700" y="331788"/>
            <a:ext cx="2384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Lead-in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68575" y="1001713"/>
            <a:ext cx="4668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+mj-lt"/>
                <a:ea typeface="隶书" panose="02010509060101010101" pitchFamily="49" charset="-122"/>
              </a:rPr>
              <a:t>What problems do you have?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5875" y="1611313"/>
            <a:ext cx="15319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+mj-lt"/>
                <a:ea typeface="隶书" panose="02010509060101010101" pitchFamily="49" charset="-122"/>
              </a:rPr>
              <a:t>at school</a:t>
            </a:r>
          </a:p>
        </p:txBody>
      </p:sp>
      <p:sp>
        <p:nvSpPr>
          <p:cNvPr id="9" name="Rectangle 5" descr="粉色砂纸"/>
          <p:cNvSpPr>
            <a:spLocks noChangeArrowheads="1"/>
          </p:cNvSpPr>
          <p:nvPr/>
        </p:nvSpPr>
        <p:spPr bwMode="auto">
          <a:xfrm>
            <a:off x="2555874" y="2328863"/>
            <a:ext cx="5654131" cy="19700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too much homework.</a:t>
            </a: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too many examinations</a:t>
            </a: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can’t get good grades</a:t>
            </a: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can’t choose subjects we like</a:t>
            </a:r>
          </a:p>
        </p:txBody>
      </p:sp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001713"/>
            <a:ext cx="20256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982913"/>
            <a:ext cx="2025650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 descr="粉色砂纸"/>
          <p:cNvSpPr>
            <a:spLocks noChangeArrowheads="1"/>
          </p:cNvSpPr>
          <p:nvPr/>
        </p:nvSpPr>
        <p:spPr bwMode="auto">
          <a:xfrm>
            <a:off x="2795588" y="930275"/>
            <a:ext cx="5956526" cy="31083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have to go to school early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have too much pressure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have to wear the school uniform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often fail in the exams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too many rules to obey at school</a:t>
            </a:r>
          </a:p>
        </p:txBody>
      </p:sp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9588" y="920750"/>
            <a:ext cx="2143125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1025" y="2662238"/>
            <a:ext cx="1866900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206500" y="406400"/>
            <a:ext cx="14112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+mj-lt"/>
                <a:ea typeface="隶书" panose="02010509060101010101" pitchFamily="49" charset="-122"/>
              </a:rPr>
              <a:t>at home</a:t>
            </a:r>
          </a:p>
        </p:txBody>
      </p:sp>
      <p:sp>
        <p:nvSpPr>
          <p:cNvPr id="3" name="Rectangle 6" descr="花束"/>
          <p:cNvSpPr>
            <a:spLocks noChangeArrowheads="1"/>
          </p:cNvSpPr>
          <p:nvPr/>
        </p:nvSpPr>
        <p:spPr bwMode="auto">
          <a:xfrm>
            <a:off x="1206499" y="1003300"/>
            <a:ext cx="7532551" cy="39497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have to get up too early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don’t have enough money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have no time to watch TV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argument between parents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have an argument with friends.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There is something wrong with my computer.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dirty="0" smtClean="0">
                <a:latin typeface="+mj-lt"/>
                <a:cs typeface="Times New Roman" panose="02020603050405020304" pitchFamily="18" charset="0"/>
              </a:rPr>
              <a:t>…</a:t>
            </a:r>
          </a:p>
        </p:txBody>
      </p:sp>
      <p:pic>
        <p:nvPicPr>
          <p:cNvPr id="4100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908" y="277812"/>
            <a:ext cx="2498725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4"/>
          <p:cNvGrpSpPr/>
          <p:nvPr/>
        </p:nvGrpSpPr>
        <p:grpSpPr bwMode="auto">
          <a:xfrm>
            <a:off x="449263" y="1320800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5126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189038" y="1320800"/>
            <a:ext cx="5094196" cy="2246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What activities do you like to do to help lower your stress? Order them [1-8] with 1 being the most favorite thing you do to lower stress.</a:t>
            </a:r>
            <a:endParaRPr lang="zh-CN" altLang="en-US" sz="2800" dirty="0">
              <a:latin typeface="+mj-lt"/>
            </a:endParaRPr>
          </a:p>
        </p:txBody>
      </p:sp>
      <p:pic>
        <p:nvPicPr>
          <p:cNvPr id="5124" name="Picture 5" descr="E:\2017春下\上课课件\人八英\resource\u4\jpg\u4B_1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38797" y="1179512"/>
            <a:ext cx="2370137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06463" y="646113"/>
            <a:ext cx="8015468" cy="368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_____ play sports</a:t>
            </a:r>
          </a:p>
          <a:p>
            <a:pPr eaLnBrk="1" hangingPunct="1">
              <a:lnSpc>
                <a:spcPts val="3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_____ hang out with friends</a:t>
            </a:r>
          </a:p>
          <a:p>
            <a:pPr eaLnBrk="1" hangingPunct="1">
              <a:lnSpc>
                <a:spcPts val="3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_____ talk to parents or other family members</a:t>
            </a:r>
          </a:p>
          <a:p>
            <a:pPr eaLnBrk="1" hangingPunct="1">
              <a:lnSpc>
                <a:spcPts val="3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_____ spend time alone</a:t>
            </a:r>
          </a:p>
          <a:p>
            <a:pPr eaLnBrk="1" hangingPunct="1">
              <a:lnSpc>
                <a:spcPts val="3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_____ play computer games</a:t>
            </a:r>
          </a:p>
          <a:p>
            <a:pPr eaLnBrk="1" hangingPunct="1">
              <a:lnSpc>
                <a:spcPts val="3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_____ read books</a:t>
            </a:r>
          </a:p>
          <a:p>
            <a:pPr eaLnBrk="1" hangingPunct="1">
              <a:lnSpc>
                <a:spcPts val="3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_____ watch movies</a:t>
            </a:r>
          </a:p>
          <a:p>
            <a:pPr eaLnBrk="1" hangingPunct="1">
              <a:lnSpc>
                <a:spcPts val="35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_____ other: _______________</a:t>
            </a:r>
          </a:p>
        </p:txBody>
      </p:sp>
      <p:pic>
        <p:nvPicPr>
          <p:cNvPr id="6147" name="Picture 5" descr="E:\2017春下\上课课件\人八英\resource\u4\jpg\u4B_1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67566" y="2146300"/>
            <a:ext cx="237013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87463" y="3338513"/>
            <a:ext cx="512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smtClean="0">
                <a:solidFill>
                  <a:srgbClr val="FF0000"/>
                </a:solidFill>
                <a:latin typeface="+mj-lt"/>
              </a:rPr>
              <a:t>3</a:t>
            </a:r>
            <a:endParaRPr lang="zh-CN" altLang="en-US" sz="2800" b="1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89050" y="646113"/>
            <a:ext cx="512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zh-CN" altLang="en-US" sz="28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84288" y="1100138"/>
            <a:ext cx="514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smtClean="0">
                <a:solidFill>
                  <a:srgbClr val="FF0000"/>
                </a:solidFill>
                <a:latin typeface="+mj-lt"/>
              </a:rPr>
              <a:t>1</a:t>
            </a:r>
            <a:endParaRPr lang="zh-CN" altLang="en-US" sz="2800" b="1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73175" y="2447925"/>
            <a:ext cx="5127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smtClean="0">
                <a:solidFill>
                  <a:srgbClr val="FF0000"/>
                </a:solidFill>
                <a:latin typeface="+mj-lt"/>
              </a:rPr>
              <a:t>4</a:t>
            </a:r>
            <a:endParaRPr lang="zh-CN" altLang="en-US" sz="2800" b="1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287463" y="2890838"/>
            <a:ext cx="5127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smtClean="0">
                <a:solidFill>
                  <a:srgbClr val="FF0000"/>
                </a:solidFill>
                <a:latin typeface="+mj-lt"/>
              </a:rPr>
              <a:t>5</a:t>
            </a:r>
            <a:endParaRPr lang="zh-CN" altLang="en-US" sz="2800" b="1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79525" y="2008188"/>
            <a:ext cx="514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smtClean="0">
                <a:solidFill>
                  <a:srgbClr val="FF0000"/>
                </a:solidFill>
                <a:latin typeface="+mj-lt"/>
              </a:rPr>
              <a:t>6</a:t>
            </a:r>
            <a:endParaRPr lang="zh-CN" altLang="en-US" sz="2800" b="1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5238" y="1558925"/>
            <a:ext cx="5127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smtClean="0">
                <a:solidFill>
                  <a:srgbClr val="FF0000"/>
                </a:solidFill>
                <a:latin typeface="+mj-lt"/>
              </a:rPr>
              <a:t>7</a:t>
            </a:r>
            <a:endParaRPr lang="zh-CN" altLang="en-US" sz="2800" b="1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 bldLvl="0" autoUpdateAnimBg="0"/>
      <p:bldP spid="6" grpId="0" bldLvl="0" autoUpdateAnimBg="0"/>
      <p:bldP spid="7" grpId="0" bldLvl="0" autoUpdateAnimBg="0"/>
      <p:bldP spid="8" grpId="0" bldLvl="0" autoUpdateAnimBg="0"/>
      <p:bldP spid="9" grpId="0" bldLvl="0" autoUpdateAnimBg="0"/>
      <p:bldP spid="10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4"/>
          <p:cNvGrpSpPr/>
          <p:nvPr/>
        </p:nvGrpSpPr>
        <p:grpSpPr bwMode="auto">
          <a:xfrm>
            <a:off x="763588" y="628650"/>
            <a:ext cx="739775" cy="584200"/>
            <a:chOff x="449580" y="529771"/>
            <a:chExt cx="78486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7"/>
              <a:ext cx="73938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177" name="TextBox 3"/>
            <p:cNvSpPr txBox="1">
              <a:spLocks noChangeArrowheads="1"/>
            </p:cNvSpPr>
            <p:nvPr/>
          </p:nvSpPr>
          <p:spPr bwMode="auto">
            <a:xfrm>
              <a:off x="449580" y="529771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447800" y="546100"/>
            <a:ext cx="7441474" cy="696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Tell your partner about your answers in 1a.</a:t>
            </a:r>
            <a:endParaRPr lang="zh-CN" altLang="en-US" sz="2800" b="1" dirty="0">
              <a:latin typeface="+mj-lt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3950" y="1530350"/>
            <a:ext cx="1306513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2350" y="1530350"/>
            <a:ext cx="1385888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标注 7"/>
          <p:cNvSpPr/>
          <p:nvPr/>
        </p:nvSpPr>
        <p:spPr>
          <a:xfrm>
            <a:off x="333103" y="2352675"/>
            <a:ext cx="3286397" cy="1125538"/>
          </a:xfrm>
          <a:prstGeom prst="wedgeRoundRectCallout">
            <a:avLst>
              <a:gd name="adj1" fmla="val 60734"/>
              <a:gd name="adj2" fmla="val -3231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</a:rPr>
              <a:t>What activities do you like to do to help lower your stress?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6113463" y="2444750"/>
            <a:ext cx="2474912" cy="814388"/>
          </a:xfrm>
          <a:prstGeom prst="wedgeRoundRectCallout">
            <a:avLst>
              <a:gd name="adj1" fmla="val -61926"/>
              <a:gd name="adj2" fmla="val -3719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</a:rPr>
              <a:t>I hang out with my best friends.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19663" y="1200150"/>
            <a:ext cx="1306512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48063" y="1200150"/>
            <a:ext cx="1385887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3"/>
          <p:cNvSpPr/>
          <p:nvPr/>
        </p:nvSpPr>
        <p:spPr>
          <a:xfrm>
            <a:off x="563563" y="2020888"/>
            <a:ext cx="3041650" cy="1125537"/>
          </a:xfrm>
          <a:prstGeom prst="wedgeRoundRectCallout">
            <a:avLst>
              <a:gd name="adj1" fmla="val 60734"/>
              <a:gd name="adj2" fmla="val -3231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</a:rPr>
              <a:t>What activities do you like to do to help lower your stress?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6099175" y="2112963"/>
            <a:ext cx="2481263" cy="814387"/>
          </a:xfrm>
          <a:prstGeom prst="wedgeRoundRectCallout">
            <a:avLst>
              <a:gd name="adj1" fmla="val -61926"/>
              <a:gd name="adj2" fmla="val -3719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</a:rPr>
              <a:t>I play computer games.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4"/>
          <p:cNvGrpSpPr/>
          <p:nvPr/>
        </p:nvGrpSpPr>
        <p:grpSpPr bwMode="auto">
          <a:xfrm>
            <a:off x="565150" y="774700"/>
            <a:ext cx="739775" cy="584200"/>
            <a:chOff x="449580" y="529771"/>
            <a:chExt cx="78486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7"/>
              <a:ext cx="739386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9226" name="TextBox 3"/>
            <p:cNvSpPr txBox="1">
              <a:spLocks noChangeArrowheads="1"/>
            </p:cNvSpPr>
            <p:nvPr/>
          </p:nvSpPr>
          <p:spPr bwMode="auto">
            <a:xfrm>
              <a:off x="449580" y="529771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262063" y="588963"/>
            <a:ext cx="716597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Listen and check (</a:t>
            </a:r>
            <a:r>
              <a:rPr lang="en-US" altLang="zh-CN" sz="2800" b="1" dirty="0">
                <a:latin typeface="+mj-ea"/>
                <a:ea typeface="+mj-ea"/>
                <a:sym typeface="Arial" panose="020B0604020202020204" pitchFamily="34" charset="0"/>
              </a:rPr>
              <a:t>√</a:t>
            </a:r>
            <a:r>
              <a:rPr lang="en-US" altLang="zh-CN" sz="2800" b="1" dirty="0">
                <a:latin typeface="+mj-lt"/>
              </a:rPr>
              <a:t>)the problems Wei Ming talks about.</a:t>
            </a:r>
            <a:endParaRPr lang="zh-CN" altLang="en-US" sz="2800" dirty="0">
              <a:latin typeface="+mj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1175" y="1600200"/>
            <a:ext cx="8313738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 My parents give me a lot of pressure about school.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 I don’t get enough sleep.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 I don’t have enough free time.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 I had a fight with my parents.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</a:rPr>
              <a:t>___ I have to compete with my classmates at school.</a:t>
            </a:r>
            <a:endParaRPr lang="zh-CN" altLang="en-US" sz="2800" b="1" dirty="0" smtClean="0"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9913" y="1619250"/>
            <a:ext cx="596900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ea"/>
                <a:sym typeface="Arial" panose="020B0604020202020204" pitchFamily="34" charset="0"/>
              </a:rPr>
              <a:t>√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3563" y="2640013"/>
            <a:ext cx="596900" cy="585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ea"/>
                <a:sym typeface="Arial" panose="020B0604020202020204" pitchFamily="34" charset="0"/>
              </a:rPr>
              <a:t>√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9913" y="3646488"/>
            <a:ext cx="5969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ea"/>
                <a:sym typeface="Arial" panose="020B0604020202020204" pitchFamily="34" charset="0"/>
              </a:rPr>
              <a:t>√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全屏显示(16:9)</PresentationFormat>
  <Paragraphs>115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2023-01-16T21:22:46Z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C18753936B1B48C990492E14CF8F97A9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