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08" r:id="rId2"/>
    <p:sldId id="446" r:id="rId3"/>
    <p:sldId id="447" r:id="rId4"/>
    <p:sldId id="448" r:id="rId5"/>
    <p:sldId id="449" r:id="rId6"/>
    <p:sldId id="445" r:id="rId7"/>
    <p:sldId id="375" r:id="rId8"/>
    <p:sldId id="376" r:id="rId9"/>
    <p:sldId id="377" r:id="rId10"/>
    <p:sldId id="350" r:id="rId11"/>
    <p:sldId id="434" r:id="rId12"/>
    <p:sldId id="436" r:id="rId13"/>
    <p:sldId id="435" r:id="rId14"/>
    <p:sldId id="378" r:id="rId15"/>
    <p:sldId id="444" r:id="rId16"/>
    <p:sldId id="427" r:id="rId17"/>
    <p:sldId id="428" r:id="rId18"/>
    <p:sldId id="429" r:id="rId19"/>
    <p:sldId id="431" r:id="rId20"/>
    <p:sldId id="443" r:id="rId21"/>
    <p:sldId id="450" r:id="rId22"/>
    <p:sldId id="451" r:id="rId23"/>
    <p:sldId id="452" r:id="rId24"/>
    <p:sldId id="432" r:id="rId25"/>
    <p:sldId id="433" r:id="rId26"/>
    <p:sldId id="453" r:id="rId27"/>
    <p:sldId id="359" r:id="rId28"/>
    <p:sldId id="360" r:id="rId29"/>
    <p:sldId id="361" r:id="rId30"/>
    <p:sldId id="457" r:id="rId31"/>
    <p:sldId id="456" r:id="rId32"/>
    <p:sldId id="341" r:id="rId3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0000"/>
    <a:srgbClr val="0066FF"/>
    <a:srgbClr val="43BBE1"/>
    <a:srgbClr val="AE2A28"/>
    <a:srgbClr val="FFCC00"/>
    <a:srgbClr val="CC0000"/>
    <a:srgbClr val="716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594" y="-492"/>
      </p:cViewPr>
      <p:guideLst>
        <p:guide orient="horz" pos="2205"/>
        <p:guide pos="2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939400-79C2-4E47-A94D-F36A46A29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39400-79C2-4E47-A94D-F36A46A29503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39725"/>
            <a:ext cx="2057400" cy="57864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39725"/>
            <a:ext cx="6019800" cy="57864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 userDrawn="1"/>
        </p:nvSpPr>
        <p:spPr bwMode="auto">
          <a:xfrm>
            <a:off x="0" y="0"/>
            <a:ext cx="91535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7" name="矩形 7"/>
          <p:cNvSpPr>
            <a:spLocks noChangeArrowheads="1"/>
          </p:cNvSpPr>
          <p:nvPr/>
        </p:nvSpPr>
        <p:spPr bwMode="auto">
          <a:xfrm>
            <a:off x="0" y="0"/>
            <a:ext cx="6300788" cy="3429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1825625" y="339725"/>
            <a:ext cx="67786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9" name="矩形 6"/>
          <p:cNvSpPr>
            <a:spLocks noChangeArrowheads="1"/>
          </p:cNvSpPr>
          <p:nvPr/>
        </p:nvSpPr>
        <p:spPr bwMode="auto">
          <a:xfrm>
            <a:off x="2124075" y="0"/>
            <a:ext cx="7019925" cy="347663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30" name="矩形 6"/>
          <p:cNvSpPr>
            <a:spLocks noChangeArrowheads="1"/>
          </p:cNvSpPr>
          <p:nvPr userDrawn="1"/>
        </p:nvSpPr>
        <p:spPr bwMode="auto">
          <a:xfrm>
            <a:off x="0" y="6742113"/>
            <a:ext cx="7380288" cy="115887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rgbClr val="716F7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rgbClr val="716F7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716F7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716F7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&#38142;&#25509;&#36164;&#28304;/Unit%201%20activity%202.mp3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&#38142;&#25509;&#36164;&#28304;/Unit12-01.avi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&#38142;&#25509;&#36164;&#28304;/Unit%201%20activity%203.mp3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1690663" y="1086559"/>
            <a:ext cx="1368425" cy="11525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763688" y="1157997"/>
            <a:ext cx="1655762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6600" b="1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4355976" y="1144588"/>
            <a:ext cx="2006600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5200" b="1" dirty="0">
                <a:solidFill>
                  <a:srgbClr val="AE2A28"/>
                </a:solidFill>
                <a:latin typeface="Arial" panose="020B0604020202020204"/>
                <a:cs typeface="Arial" panose="020B0604020202020204"/>
              </a:rPr>
              <a:t>Help</a:t>
            </a:r>
            <a:endParaRPr lang="zh-CN" altLang="en-US" sz="5200" b="1" dirty="0">
              <a:solidFill>
                <a:srgbClr val="AE2A28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619225" y="859547"/>
            <a:ext cx="1600200" cy="53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85404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Module</a:t>
            </a:r>
            <a:endParaRPr lang="zh-CN" altLang="en-US" sz="3600" b="1" kern="10" dirty="0">
              <a:ln w="9525" cmpd="sng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11560" y="2852936"/>
            <a:ext cx="7992888" cy="165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6100"/>
              </a:lnSpc>
              <a:spcBef>
                <a:spcPct val="50000"/>
              </a:spcBef>
            </a:pPr>
            <a:r>
              <a:rPr lang="en-US" sz="54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Unit 1 </a:t>
            </a:r>
            <a:r>
              <a:rPr lang="zh-CN" altLang="en-US" sz="54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What </a:t>
            </a:r>
            <a:r>
              <a:rPr lang="zh-CN" altLang="en-US" sz="54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should we do before help arrives</a:t>
            </a:r>
            <a:r>
              <a:rPr lang="zh-CN" altLang="en-US" sz="54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?</a:t>
            </a:r>
            <a:endParaRPr lang="zh-CN" altLang="en-US" sz="5400" b="1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9263" y="5805011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0" y="776288"/>
            <a:ext cx="907256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0" tIns="59255" rIns="118510" bIns="59255"/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3399"/>
                </a:solidFill>
              </a:rPr>
              <a:t>1 work in pairs. Talk about the pictures. </a:t>
            </a:r>
          </a:p>
          <a:p>
            <a:pPr eaLnBrk="1" hangingPunct="1"/>
            <a:r>
              <a:rPr lang="zh-CN" altLang="en-US" sz="3600" b="1" dirty="0">
                <a:solidFill>
                  <a:srgbClr val="003399"/>
                </a:solidFill>
              </a:rPr>
              <a:t>  </a:t>
            </a:r>
            <a:r>
              <a:rPr lang="en-US" sz="3600" b="1" dirty="0">
                <a:solidFill>
                  <a:srgbClr val="003399"/>
                </a:solidFill>
              </a:rPr>
              <a:t>Use the words in the box to help you.</a:t>
            </a:r>
          </a:p>
        </p:txBody>
      </p:sp>
      <p:sp>
        <p:nvSpPr>
          <p:cNvPr id="12291" name="矩形 8"/>
          <p:cNvSpPr>
            <a:spLocks noChangeArrowheads="1"/>
          </p:cNvSpPr>
          <p:nvPr/>
        </p:nvSpPr>
        <p:spPr bwMode="auto">
          <a:xfrm>
            <a:off x="374650" y="3643313"/>
            <a:ext cx="7461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0" tIns="59255" rIns="118510" bIns="59255">
            <a:spAutoFit/>
          </a:bodyPr>
          <a:lstStyle/>
          <a:p>
            <a:endParaRPr lang="en-US" sz="4000" b="1">
              <a:latin typeface="Times New Roman" panose="02020603050405020304" pitchFamily="18" charset="0"/>
            </a:endParaRPr>
          </a:p>
        </p:txBody>
      </p:sp>
      <p:sp>
        <p:nvSpPr>
          <p:cNvPr id="12292" name="Rectangle 13"/>
          <p:cNvSpPr>
            <a:spLocks noChangeArrowheads="1"/>
          </p:cNvSpPr>
          <p:nvPr/>
        </p:nvSpPr>
        <p:spPr bwMode="auto">
          <a:xfrm>
            <a:off x="374650" y="3067050"/>
            <a:ext cx="81121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0" tIns="59255" rIns="118510" bIns="59255">
            <a:spAutoFit/>
          </a:bodyPr>
          <a:lstStyle/>
          <a:p>
            <a:endParaRPr lang="en-US" sz="4000" b="1">
              <a:latin typeface="Times New Roman" panose="02020603050405020304" pitchFamily="18" charset="0"/>
            </a:endParaRPr>
          </a:p>
        </p:txBody>
      </p:sp>
      <p:sp>
        <p:nvSpPr>
          <p:cNvPr id="12293" name="Rectangle 13"/>
          <p:cNvSpPr>
            <a:spLocks noChangeArrowheads="1"/>
          </p:cNvSpPr>
          <p:nvPr/>
        </p:nvSpPr>
        <p:spPr bwMode="auto">
          <a:xfrm>
            <a:off x="374650" y="4203700"/>
            <a:ext cx="81121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0" tIns="59255" rIns="118510" bIns="59255">
            <a:spAutoFit/>
          </a:bodyPr>
          <a:lstStyle/>
          <a:p>
            <a:endParaRPr lang="en-US" sz="4000" b="1">
              <a:latin typeface="Times New Roman" panose="02020603050405020304" pitchFamily="18" charset="0"/>
            </a:endParaRPr>
          </a:p>
        </p:txBody>
      </p:sp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0" y="300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374650" y="4722813"/>
            <a:ext cx="8128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0" tIns="59255" rIns="118510" bIns="59255">
            <a:spAutoFit/>
          </a:bodyPr>
          <a:lstStyle/>
          <a:p>
            <a:endParaRPr lang="en-US" sz="4000" b="1">
              <a:latin typeface="Times New Roman" panose="02020603050405020304" pitchFamily="18" charset="0"/>
            </a:endParaRPr>
          </a:p>
        </p:txBody>
      </p:sp>
      <p:pic>
        <p:nvPicPr>
          <p:cNvPr id="12296" name="图片 9" descr="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3"/>
            <a:ext cx="891381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Box 10"/>
          <p:cNvSpPr txBox="1">
            <a:spLocks noChangeArrowheads="1"/>
          </p:cNvSpPr>
          <p:nvPr/>
        </p:nvSpPr>
        <p:spPr bwMode="auto">
          <a:xfrm>
            <a:off x="1285875" y="2286000"/>
            <a:ext cx="6227763" cy="954088"/>
          </a:xfrm>
          <a:prstGeom prst="rect">
            <a:avLst/>
          </a:prstGeom>
          <a:noFill/>
          <a:ln w="9525" cmpd="sng">
            <a:solidFill>
              <a:srgbClr val="37609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sz="2800" dirty="0"/>
              <a:t>accident      broken    dangerous  </a:t>
            </a:r>
          </a:p>
          <a:p>
            <a:pPr algn="ctr" eaLnBrk="1" hangingPunct="1"/>
            <a:r>
              <a:rPr lang="en-US" sz="2800" dirty="0"/>
              <a:t>furniture    glass     kitchen     stairs</a:t>
            </a:r>
            <a:endParaRPr lang="zh-CN" altLang="en-US" sz="2800" dirty="0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571500" y="714375"/>
            <a:ext cx="8143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3399"/>
                </a:solidFill>
              </a:rPr>
              <a:t>Match the sentence with the picture: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357313" y="1500188"/>
            <a:ext cx="6072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It’s dangerous to run down the stairs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3316" name="图片 5" descr="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214563"/>
            <a:ext cx="5789613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571500" y="785813"/>
            <a:ext cx="81438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The piece of furniture is heavy and the boy cannot lift it.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339" name="图片 2" descr="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071688"/>
            <a:ext cx="5643562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143000" y="1071563"/>
            <a:ext cx="742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There’s some broken glass in the kitchen.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5363" name="图片 2" descr="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071688"/>
            <a:ext cx="5770562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85750" y="714375"/>
            <a:ext cx="86042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003399"/>
                </a:solidFill>
              </a:rPr>
              <a:t>2 Listen and check what the pictures </a:t>
            </a:r>
            <a:endParaRPr lang="en-US" sz="3600" b="1" dirty="0">
              <a:solidFill>
                <a:srgbClr val="003399"/>
              </a:solidFill>
            </a:endParaRPr>
          </a:p>
          <a:p>
            <a:pPr eaLnBrk="1" hangingPunct="1"/>
            <a:r>
              <a:rPr lang="en-US" sz="3600" b="1" dirty="0">
                <a:solidFill>
                  <a:srgbClr val="003399"/>
                </a:solidFill>
              </a:rPr>
              <a:t>   </a:t>
            </a:r>
            <a:r>
              <a:rPr lang="zh-CN" altLang="en-US" sz="3600" b="1" dirty="0">
                <a:solidFill>
                  <a:srgbClr val="003399"/>
                </a:solidFill>
              </a:rPr>
              <a:t>are about?</a:t>
            </a:r>
          </a:p>
        </p:txBody>
      </p:sp>
      <p:pic>
        <p:nvPicPr>
          <p:cNvPr id="16387" name="Picture 1" descr="0013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43813" y="1428750"/>
            <a:ext cx="8270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714375" y="2357438"/>
            <a:ext cx="750093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Accident often happen before you notice them. You could fall when you go down the stairs at school. It’s quite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dangerous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kitchen</a:t>
            </a:r>
          </a:p>
          <a:p>
            <a:pPr eaLnBrk="1" hangingPunct="1"/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home because broken glass or knives can cut you. And moving heavy furniture is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dangerous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too. You could drop it and hurt your foot.</a:t>
            </a:r>
            <a:endParaRPr lang="zh-CN" altLang="en-US" sz="2800" b="1" dirty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714375" y="5214938"/>
            <a:ext cx="75009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66FF"/>
                </a:solidFill>
              </a:rPr>
              <a:t>Then work in pairs and describe the picture in more sentence.</a:t>
            </a:r>
            <a:endParaRPr lang="zh-CN" altLang="en-US" sz="32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  <p:bldP spid="1638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1403350" y="1228725"/>
            <a:ext cx="5976938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 cmpd="sng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000"/>
                    </a:srgbClr>
                  </a:outerShdw>
                </a:effectLst>
                <a:latin typeface="Arial Black" panose="020B0A04020102020204"/>
              </a:rPr>
              <a:t>3. Watch and read</a:t>
            </a:r>
            <a:endParaRPr lang="zh-CN" altLang="en-US" sz="3600" b="1" kern="10">
              <a:ln w="12700" cmpd="sng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8000"/>
                  </a:srgbClr>
                </a:outerShdw>
              </a:effectLst>
              <a:latin typeface="Arial Black" panose="020B0A04020102020204"/>
            </a:endParaRPr>
          </a:p>
        </p:txBody>
      </p:sp>
      <p:pic>
        <p:nvPicPr>
          <p:cNvPr id="17411" name="Picture 3" descr="1230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884488"/>
            <a:ext cx="25209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779838" y="2741613"/>
            <a:ext cx="3744912" cy="5397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5" tIns="59258" rIns="118515" bIns="59258" anchor="ctr"/>
          <a:lstStyle/>
          <a:p>
            <a:pPr algn="ctr" defTabSz="913130"/>
            <a:r>
              <a:rPr lang="en-US" sz="3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Everyday English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3708400" y="3244850"/>
            <a:ext cx="4103688" cy="1827213"/>
          </a:xfrm>
          <a:prstGeom prst="flowChartAlternateProcess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</a:ln>
        </p:spPr>
        <p:txBody>
          <a:bodyPr wrap="none" lIns="118515" tIns="59258" rIns="118515" bIns="59258"/>
          <a:lstStyle/>
          <a:p>
            <a:pPr>
              <a:lnSpc>
                <a:spcPts val="4000"/>
              </a:lnSpc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we do to…?</a:t>
            </a:r>
          </a:p>
          <a:p>
            <a:pPr>
              <a:lnSpc>
                <a:spcPts val="4000"/>
              </a:lnSpc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we do that?</a:t>
            </a:r>
            <a:b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we do that?</a:t>
            </a:r>
            <a:endParaRPr lang="en-US" sz="2800" b="1" baseline="-25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</a:pPr>
            <a:endParaRPr lang="en-US" sz="2800" b="1" baseline="-25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</a:pPr>
            <a:endParaRPr lang="en-US" sz="2800" b="1" baseline="-25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3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57188" y="1285875"/>
            <a:ext cx="8289925" cy="51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James: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morning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class is about first aid, or    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giving someone basic medical help. Let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imagine an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accident. A boy is lying 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bottom of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stairs.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moving or making a sound. </a:t>
            </a:r>
            <a:r>
              <a:rPr lang="zh-CN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in pain. 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we do to help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Betty: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of all, 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</a:t>
            </a:r>
            <a:r>
              <a:rPr lang="zh-CN" altLang="en-US" b="1" dirty="0">
                <a:solidFill>
                  <a:srgbClr val="57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b="1" dirty="0">
                <a:solidFill>
                  <a:srgbClr val="57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b="1" dirty="0">
                <a:solidFill>
                  <a:srgbClr val="57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wrong with him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James: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we do that? </a:t>
            </a:r>
          </a:p>
          <a:p>
            <a:pPr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Betty: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him.</a:t>
            </a:r>
          </a:p>
          <a:p>
            <a:pPr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Ms James: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Ok. But he </a:t>
            </a:r>
            <a:r>
              <a:rPr lang="zh-CN" altLang="en-US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trouble hearing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or speaking to you.</a:t>
            </a:r>
          </a:p>
          <a:p>
            <a:pPr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Lingling: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Shout for help? Call 120?</a:t>
            </a:r>
          </a:p>
        </p:txBody>
      </p:sp>
      <p:sp>
        <p:nvSpPr>
          <p:cNvPr id="18435" name="矩形 1"/>
          <p:cNvSpPr>
            <a:spLocks noChangeArrowheads="1"/>
          </p:cNvSpPr>
          <p:nvPr/>
        </p:nvSpPr>
        <p:spPr bwMode="auto">
          <a:xfrm>
            <a:off x="285750" y="500063"/>
            <a:ext cx="3852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3399"/>
                </a:solidFill>
              </a:rPr>
              <a:t> Listen and read.</a:t>
            </a:r>
          </a:p>
        </p:txBody>
      </p:sp>
      <p:pic>
        <p:nvPicPr>
          <p:cNvPr id="18436" name="Picture 1" descr="0013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357188"/>
            <a:ext cx="1143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线形标注 2 4"/>
          <p:cNvSpPr/>
          <p:nvPr/>
        </p:nvSpPr>
        <p:spPr bwMode="auto">
          <a:xfrm>
            <a:off x="5929313" y="4000500"/>
            <a:ext cx="2500312" cy="78581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67546"/>
              <a:gd name="adj6" fmla="val -42870"/>
            </a:avLst>
          </a:prstGeom>
          <a:noFill/>
          <a:ln w="9525" cmpd="sng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at the bottom of…</a:t>
            </a:r>
          </a:p>
          <a:p>
            <a:r>
              <a:rPr lang="zh-CN" altLang="en-US"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zh-CN" altLang="en-US"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的底端，底部</a:t>
            </a:r>
          </a:p>
        </p:txBody>
      </p:sp>
      <p:sp>
        <p:nvSpPr>
          <p:cNvPr id="18438" name="线形标注 2 5"/>
          <p:cNvSpPr/>
          <p:nvPr/>
        </p:nvSpPr>
        <p:spPr bwMode="auto">
          <a:xfrm>
            <a:off x="6286500" y="5500688"/>
            <a:ext cx="2500313" cy="7858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88833"/>
              <a:gd name="adj6" fmla="val -80778"/>
            </a:avLst>
          </a:prstGeom>
          <a:noFill/>
          <a:ln w="9525" cmpd="sng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find out</a:t>
            </a:r>
          </a:p>
          <a:p>
            <a:r>
              <a:rPr lang="zh-CN" altLang="en-US"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查明；发现；找到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 autoUpdateAnimBg="0"/>
      <p:bldP spid="1843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28625" y="928688"/>
            <a:ext cx="8715375" cy="57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James: 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idea, but what </a:t>
            </a:r>
            <a:r>
              <a:rPr lang="zh-CN" altLang="en-US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do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arrives?</a:t>
            </a:r>
          </a:p>
          <a:p>
            <a:pPr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Tony: 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him comfortable.</a:t>
            </a:r>
          </a:p>
          <a:p>
            <a:pPr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James: 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how can we do that？</a:t>
            </a:r>
          </a:p>
          <a:p>
            <a:pPr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Tony: 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Lift him up and sit him on a chair?</a:t>
            </a:r>
          </a:p>
          <a:p>
            <a:pPr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James: 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that </a:t>
            </a:r>
            <a:r>
              <a:rPr lang="zh-CN" altLang="en-US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be 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harmful! You </a:t>
            </a:r>
            <a:r>
              <a:rPr lang="zh-CN" altLang="en-US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 him and hurt him even more. Betty, you </a:t>
            </a:r>
            <a:r>
              <a:rPr lang="zh-CN" altLang="en-US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know! You did some basic medical training.</a:t>
            </a:r>
          </a:p>
          <a:p>
            <a:pPr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Betty: 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sure he</a:t>
            </a: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warm. Cover him with a coat.</a:t>
            </a:r>
          </a:p>
          <a:p>
            <a:pPr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James: 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such good advice that you could 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 doctor, Betty!</a:t>
            </a: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57188" y="571500"/>
            <a:ext cx="8218487" cy="579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Now read these first aid suggestions </a:t>
            </a:r>
            <a:endParaRPr lang="en-US" sz="3600" b="1">
              <a:solidFill>
                <a:srgbClr val="00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and decide if they are good ideas (√) </a:t>
            </a:r>
            <a:endParaRPr lang="en-US" sz="3600" b="1">
              <a:solidFill>
                <a:srgbClr val="00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or bad ideas (×).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Ask the boy what is wrong.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Get help.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Shout so the boy can hear you.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Move the boy to a more comfortable place.   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Make sure the boy is warm.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5572125" y="3643313"/>
            <a:ext cx="428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Arial" panose="020B0604020202020204" pitchFamily="34" charset="0"/>
              </a:rPr>
              <a:t>×</a:t>
            </a:r>
            <a:endParaRPr lang="zh-CN" altLang="en-US" sz="3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5072063" y="2714625"/>
            <a:ext cx="642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Arial" panose="020B0604020202020204" pitchFamily="34" charset="0"/>
              </a:rPr>
              <a:t>√</a:t>
            </a:r>
            <a:endParaRPr lang="zh-CN" altLang="en-US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2428875" y="3214688"/>
            <a:ext cx="642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Arial" panose="020B0604020202020204" pitchFamily="34" charset="0"/>
              </a:rPr>
              <a:t>√</a:t>
            </a:r>
            <a:endParaRPr lang="zh-CN" altLang="en-US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7358063" y="4214813"/>
            <a:ext cx="428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Arial" panose="020B0604020202020204" pitchFamily="34" charset="0"/>
              </a:rPr>
              <a:t>×</a:t>
            </a:r>
            <a:endParaRPr lang="zh-CN" altLang="en-US" sz="3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5000625" y="4786313"/>
            <a:ext cx="642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Arial" panose="020B0604020202020204" pitchFamily="34" charset="0"/>
              </a:rPr>
              <a:t>√</a:t>
            </a:r>
            <a:endParaRPr lang="zh-CN" altLang="en-US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utoUpdateAnimBg="0"/>
      <p:bldP spid="20485" grpId="0" autoUpdateAnimBg="0"/>
      <p:bldP spid="20486" grpId="0" autoUpdateAnimBg="0"/>
      <p:bldP spid="2048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"/>
          <p:cNvSpPr>
            <a:spLocks noChangeArrowheads="1"/>
          </p:cNvSpPr>
          <p:nvPr/>
        </p:nvSpPr>
        <p:spPr bwMode="auto">
          <a:xfrm>
            <a:off x="357188" y="642938"/>
            <a:ext cx="8383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3399"/>
                </a:solidFill>
                <a:latin typeface="Times New Roman" panose="02020603050405020304" pitchFamily="18" charset="0"/>
              </a:rPr>
              <a:t>4 Complete the passage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857250" y="1357313"/>
            <a:ext cx="6767513" cy="990600"/>
          </a:xfrm>
          <a:prstGeom prst="rect">
            <a:avLst/>
          </a:prstGeom>
          <a:noFill/>
          <a:ln w="9525" cmpd="sng">
            <a:solidFill>
              <a:srgbClr val="00206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0850" indent="-4508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3500"/>
              </a:lnSpc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bottom Cover  drop  harmful  imagine   lift </a:t>
            </a:r>
          </a:p>
          <a:p>
            <a:pPr algn="ctr" eaLnBrk="1" hangingPunct="1">
              <a:lnSpc>
                <a:spcPts val="3500"/>
              </a:lnSpc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medical    pain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835150" y="2997200"/>
            <a:ext cx="41767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85813" y="2428875"/>
            <a:ext cx="778668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(1)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_______</a:t>
            </a:r>
            <a:r>
              <a:rPr lang="zh-CN" altLang="en-US" sz="2800">
                <a:latin typeface="Times New Roman" panose="02020603050405020304" pitchFamily="18" charset="0"/>
              </a:rPr>
              <a:t> 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y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 see a boy lying at 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the(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stairs. What should you do? Call for (3)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 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immediately. Do not (4)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boy up and sit him on a chair. This could be (5)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him! Even 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w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orse, you might (6)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him while you are moving him! That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cause a lot of (7)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(8)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him with a coat and make sure he is warm. Then wait for the doctors to arrive.</a:t>
            </a: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2500313" y="2428875"/>
            <a:ext cx="2071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>
                <a:latin typeface="Times New Roman" panose="02020603050405020304" pitchFamily="18" charset="0"/>
              </a:rPr>
              <a:t>imagine</a:t>
            </a:r>
            <a:endParaRPr lang="zh-CN" altLang="en-US" sz="2800">
              <a:latin typeface="Times New Roman" panose="02020603050405020304" pitchFamily="18" charset="0"/>
            </a:endParaRPr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1785938" y="2928938"/>
            <a:ext cx="2071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Times New Roman" panose="02020603050405020304" pitchFamily="18" charset="0"/>
              </a:rPr>
              <a:t>bottom</a:t>
            </a:r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2714625" y="3286125"/>
            <a:ext cx="2071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Times New Roman" panose="02020603050405020304" pitchFamily="18" charset="0"/>
              </a:rPr>
              <a:t>medical</a:t>
            </a:r>
          </a:p>
        </p:txBody>
      </p: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1428750" y="3714750"/>
            <a:ext cx="785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Times New Roman" panose="02020603050405020304" pitchFamily="18" charset="0"/>
              </a:rPr>
              <a:t>lift</a:t>
            </a:r>
          </a:p>
        </p:txBody>
      </p: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2786063" y="4119563"/>
            <a:ext cx="1785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Times New Roman" panose="02020603050405020304" pitchFamily="18" charset="0"/>
              </a:rPr>
              <a:t>harmful</a:t>
            </a:r>
          </a:p>
        </p:txBody>
      </p:sp>
      <p:sp>
        <p:nvSpPr>
          <p:cNvPr id="21515" name="TextBox 10"/>
          <p:cNvSpPr txBox="1">
            <a:spLocks noChangeArrowheads="1"/>
          </p:cNvSpPr>
          <p:nvPr/>
        </p:nvSpPr>
        <p:spPr bwMode="auto">
          <a:xfrm>
            <a:off x="2357438" y="4572000"/>
            <a:ext cx="1785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Times New Roman" panose="02020603050405020304" pitchFamily="18" charset="0"/>
              </a:rPr>
              <a:t>drop</a:t>
            </a:r>
          </a:p>
        </p:txBody>
      </p:sp>
      <p:sp>
        <p:nvSpPr>
          <p:cNvPr id="21516" name="TextBox 11"/>
          <p:cNvSpPr txBox="1">
            <a:spLocks noChangeArrowheads="1"/>
          </p:cNvSpPr>
          <p:nvPr/>
        </p:nvSpPr>
        <p:spPr bwMode="auto">
          <a:xfrm>
            <a:off x="5072063" y="5000625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Times New Roman" panose="02020603050405020304" pitchFamily="18" charset="0"/>
              </a:rPr>
              <a:t>pain</a:t>
            </a:r>
          </a:p>
        </p:txBody>
      </p:sp>
      <p:sp>
        <p:nvSpPr>
          <p:cNvPr id="21517" name="TextBox 12"/>
          <p:cNvSpPr txBox="1">
            <a:spLocks noChangeArrowheads="1"/>
          </p:cNvSpPr>
          <p:nvPr/>
        </p:nvSpPr>
        <p:spPr bwMode="auto">
          <a:xfrm>
            <a:off x="6500813" y="5000625"/>
            <a:ext cx="1785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Times New Roman" panose="02020603050405020304" pitchFamily="18" charset="0"/>
              </a:rPr>
              <a:t>Cover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utoUpdateAnimBg="0"/>
      <p:bldP spid="21511" grpId="0" autoUpdateAnimBg="0"/>
      <p:bldP spid="21512" grpId="0" autoUpdateAnimBg="0"/>
      <p:bldP spid="21513" grpId="0" autoUpdateAnimBg="0"/>
      <p:bldP spid="21514" grpId="0" autoUpdateAnimBg="0"/>
      <p:bldP spid="21515" grpId="0" autoUpdateAnimBg="0"/>
      <p:bldP spid="21516" grpId="0" autoUpdateAnimBg="0"/>
      <p:bldP spid="2151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79512" y="928688"/>
            <a:ext cx="8715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rgbClr val="003399"/>
                </a:solidFill>
              </a:rPr>
              <a:t>Answer the question</a:t>
            </a:r>
            <a:endParaRPr lang="zh-CN" altLang="en-US" sz="4800" b="1" dirty="0">
              <a:solidFill>
                <a:srgbClr val="003399"/>
              </a:solidFill>
            </a:endParaRPr>
          </a:p>
        </p:txBody>
      </p:sp>
      <p:pic>
        <p:nvPicPr>
          <p:cNvPr id="4099" name="图片 2" descr="QQ截图2013091115423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0" y="2071688"/>
            <a:ext cx="3132138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500063" y="2428875"/>
            <a:ext cx="46434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When something is </a:t>
            </a:r>
            <a:r>
              <a:rPr lang="en-US" sz="2800" b="1" i="1" dirty="0">
                <a:solidFill>
                  <a:srgbClr val="43BBE1"/>
                </a:solidFill>
              </a:rPr>
              <a:t>broken</a:t>
            </a:r>
            <a:r>
              <a:rPr lang="en-US" sz="2800" dirty="0">
                <a:solidFill>
                  <a:schemeClr val="tx1"/>
                </a:solidFill>
              </a:rPr>
              <a:t>, can you use it again?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1357312" y="3714750"/>
            <a:ext cx="3786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5400" b="1" dirty="0"/>
              <a:t>No</a:t>
            </a:r>
            <a:endParaRPr lang="zh-CN" altLang="en-US" sz="54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"/>
          <p:cNvSpPr>
            <a:spLocks noChangeArrowheads="1"/>
          </p:cNvSpPr>
          <p:nvPr/>
        </p:nvSpPr>
        <p:spPr bwMode="auto">
          <a:xfrm>
            <a:off x="357188" y="1428750"/>
            <a:ext cx="83581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He is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pain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TW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他很疼。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pain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的意思是“处在疼痛之中”。如：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still in pain?</a:t>
            </a:r>
          </a:p>
          <a:p>
            <a:pPr>
              <a:lnSpc>
                <a:spcPts val="38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你还疼吗？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</a:pP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But 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trouble hearing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or speaking to you.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但是他有可能无法听到你或者和你说话。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</a:pPr>
            <a:r>
              <a:rPr lang="zh-TW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句中的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表示推测。如：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could be right.</a:t>
            </a:r>
          </a:p>
          <a:p>
            <a:pPr>
              <a:lnSpc>
                <a:spcPts val="38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你可能是对的。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2428875" y="428625"/>
            <a:ext cx="4338638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0" tIns="59255" rIns="118510" bIns="59255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000099"/>
                </a:solidFill>
              </a:rPr>
              <a:t>Language points</a:t>
            </a:r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500063" y="1214438"/>
            <a:ext cx="7858125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4300"/>
              </a:lnSpc>
            </a:pP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trouble doing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./have trouble with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endParaRPr lang="en-US" sz="28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300"/>
              </a:lnSpc>
            </a:pPr>
            <a:r>
              <a:rPr lang="zh-TW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的意思是“做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有困难”。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3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如：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3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never have any trouble getting the car started.</a:t>
            </a:r>
          </a:p>
          <a:p>
            <a:pPr>
              <a:lnSpc>
                <a:spcPts val="43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发动这辆车子我们从没费过劲儿。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3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We’re having a lot of trouble with a new computer system</a:t>
            </a:r>
          </a:p>
          <a:p>
            <a:pPr>
              <a:lnSpc>
                <a:spcPts val="43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新的电脑系统让我们焦头烂额。</a:t>
            </a:r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"/>
          <p:cNvSpPr>
            <a:spLocks noChangeArrowheads="1"/>
          </p:cNvSpPr>
          <p:nvPr/>
        </p:nvSpPr>
        <p:spPr bwMode="auto">
          <a:xfrm>
            <a:off x="357188" y="1143000"/>
            <a:ext cx="8786812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Make sure he’s warm.</a:t>
            </a:r>
          </a:p>
          <a:p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确保他不受凉。 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make sure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的意思是“确保，保证”。如：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</a:pP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sure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turn off all the lights before you go out.</a:t>
            </a:r>
          </a:p>
          <a:p>
            <a:pPr>
              <a:lnSpc>
                <a:spcPts val="3700"/>
              </a:lnSpc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在出门之前一定要把所有的灯</a:t>
            </a:r>
            <a:r>
              <a:rPr lang="zh-TW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都关掉。	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think I locked the door, but I’ll go hack and check, </a:t>
            </a:r>
          </a:p>
          <a:p>
            <a:pPr>
              <a:lnSpc>
                <a:spcPts val="3700"/>
              </a:lnSpc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to </a:t>
            </a: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sure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3700"/>
              </a:lnSpc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我觉得我锁上门 了，但我还是要回去看看，确认一下。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"/>
          <p:cNvSpPr>
            <a:spLocks noChangeArrowheads="1"/>
          </p:cNvSpPr>
          <p:nvPr/>
        </p:nvSpPr>
        <p:spPr bwMode="auto">
          <a:xfrm>
            <a:off x="357188" y="428625"/>
            <a:ext cx="8429625" cy="62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That’s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good advice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could be a doctor, 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这个建议非常好，你</a:t>
            </a:r>
            <a:r>
              <a:rPr lang="zh-TW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都可以当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医生</a:t>
            </a:r>
            <a:r>
              <a:rPr lang="zh-TW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了！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</a:pPr>
            <a:r>
              <a:rPr lang="en-US" sz="28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such... that...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这个句型表达“如此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zh-TW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以至于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zh-TW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”的意思，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后面接名词，名词前可以有形容词修饰。如果只有形容词或副词，则要使用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so...that...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这一句型。如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24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tiny kitchen </a:t>
            </a:r>
            <a:r>
              <a:rPr lang="en-US" sz="24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only one person can cook in it.</a:t>
            </a:r>
          </a:p>
          <a:p>
            <a:pPr>
              <a:lnSpc>
                <a:spcPts val="3600"/>
              </a:lnSpc>
            </a:pP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这个厨房很小，只能容下 一个人在里面做饭。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</a:pP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US" sz="24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nice people </a:t>
            </a:r>
            <a:r>
              <a:rPr lang="en-US" sz="24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all like them.</a:t>
            </a:r>
          </a:p>
          <a:p>
            <a:pPr>
              <a:lnSpc>
                <a:spcPts val="3600"/>
              </a:lnSpc>
            </a:pP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他们人很好，我们都喜欢他们。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</a:pP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urn </a:t>
            </a:r>
            <a:r>
              <a:rPr lang="en-US" sz="24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weak </a:t>
            </a:r>
            <a:r>
              <a:rPr lang="en-US" sz="24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could hardly stand up.</a:t>
            </a:r>
          </a:p>
          <a:p>
            <a:pPr>
              <a:lnSpc>
                <a:spcPts val="3600"/>
              </a:lnSpc>
            </a:pP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他很虚弱，几乎站不起来。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</a:pP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Everything happened </a:t>
            </a:r>
            <a:r>
              <a:rPr lang="en-US" sz="24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quickly </a:t>
            </a:r>
            <a:r>
              <a:rPr lang="en-US" sz="24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hadn’t time to think. </a:t>
            </a:r>
          </a:p>
          <a:p>
            <a:pPr>
              <a:lnSpc>
                <a:spcPts val="3600"/>
              </a:lnSpc>
            </a:pP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一切发生得太快 了，我都 没有时间思考。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3528" y="836712"/>
            <a:ext cx="8362950" cy="46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5 Listen and underline the words the speaker stresses.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sz="3600" b="1" dirty="0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 Let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zh-CN" alt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imagine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zh-CN" alt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accident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</a:t>
            </a:r>
            <a:r>
              <a:rPr lang="zh-CN" alt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we </a:t>
            </a:r>
            <a:r>
              <a:rPr lang="zh-CN" alt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zh-CN" alt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him?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zh-CN" alt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 what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zh-CN" alt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wrong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him.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zh-CN" alt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sure he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zh-CN" alt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zh-CN" alt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him with a </a:t>
            </a:r>
            <a:r>
              <a:rPr lang="zh-CN" alt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coat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14313" y="1000125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3399"/>
                </a:solidFill>
                <a:latin typeface="Times New Roman" panose="02020603050405020304" pitchFamily="18" charset="0"/>
              </a:rPr>
              <a:t>6 Work in pairs. Ask and answer</a:t>
            </a:r>
            <a:r>
              <a:rPr lang="zh-CN" altLang="en-US" sz="3600" b="1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3399"/>
                </a:solidFill>
                <a:latin typeface="Times New Roman" panose="02020603050405020304" pitchFamily="18" charset="0"/>
              </a:rPr>
              <a:t>questions .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Student A: You are a teacher of basic medical training.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Student B: You are a student of basic medical traning.</a:t>
            </a:r>
          </a:p>
          <a:p>
            <a:pPr>
              <a:buFont typeface="Arial" panose="020B0604020202020204" pitchFamily="34" charset="0"/>
              <a:buNone/>
            </a:pP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zh-CN" altLang="en-US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if someone</a:t>
            </a:r>
            <a:r>
              <a:rPr lang="en-US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hurt?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	Ask him/her what happened…</a:t>
            </a:r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3"/>
          <p:cNvSpPr>
            <a:spLocks noChangeArrowheads="1"/>
          </p:cNvSpPr>
          <p:nvPr/>
        </p:nvSpPr>
        <p:spPr bwMode="auto">
          <a:xfrm>
            <a:off x="571500" y="1500188"/>
            <a:ext cx="8358188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我们学习过情态动词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zh-TW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表示“能够”，表示对现在或将来的推测，意为“会，可能”，往往用于否定句和疑问句。</a:t>
            </a:r>
            <a:r>
              <a: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用于疑问句时，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zh-TW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表示的“可能性”要大；用于否定句时，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 (can’t) </a:t>
            </a:r>
            <a:r>
              <a:rPr lang="zh-TW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表示“不可能”</a:t>
            </a:r>
            <a:r>
              <a:rPr lang="zh-TW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。如：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can’t be serious!</a:t>
            </a:r>
          </a:p>
          <a:p>
            <a:pPr>
              <a:lnSpc>
                <a:spcPts val="32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你不是认真的吧！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则可用于</a:t>
            </a:r>
            <a:r>
              <a: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肯定句、否定句和疑问句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。在以下例句中，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zh-TW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zh-TW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均表示可能：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could be in pain.</a:t>
            </a:r>
            <a:r>
              <a:rPr lang="zh-TW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他可能很疼。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could be harmful!</a:t>
            </a:r>
            <a:r>
              <a:rPr lang="zh-TW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那可能有害！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Can/Could this be true?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这有可能是真的吗？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矩形 4"/>
          <p:cNvSpPr>
            <a:spLocks noChangeArrowheads="1"/>
          </p:cNvSpPr>
          <p:nvPr/>
        </p:nvSpPr>
        <p:spPr bwMode="auto">
          <a:xfrm>
            <a:off x="1178719" y="571500"/>
            <a:ext cx="7143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 dirty="0">
                <a:solidFill>
                  <a:schemeClr val="tx1"/>
                </a:solidFill>
              </a:rPr>
              <a:t>情态动词</a:t>
            </a:r>
            <a:r>
              <a:rPr lang="en-US" sz="3200" b="1" i="1" dirty="0"/>
              <a:t>must, can, could</a:t>
            </a:r>
            <a:r>
              <a:rPr lang="zh-CN" altLang="en-US" sz="3200" b="1" dirty="0">
                <a:solidFill>
                  <a:schemeClr val="tx1"/>
                </a:solidFill>
              </a:rPr>
              <a:t>表示</a:t>
            </a:r>
            <a:r>
              <a:rPr lang="zh-TW" altLang="en-US" sz="3200" b="1" dirty="0">
                <a:solidFill>
                  <a:schemeClr val="tx1"/>
                </a:solidFill>
              </a:rPr>
              <a:t>推测</a:t>
            </a:r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39750" y="1341438"/>
            <a:ext cx="79057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0" tIns="59255" rIns="118510" bIns="59255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矩形 3"/>
          <p:cNvSpPr>
            <a:spLocks noChangeArrowheads="1"/>
          </p:cNvSpPr>
          <p:nvPr/>
        </p:nvSpPr>
        <p:spPr bwMode="auto">
          <a:xfrm>
            <a:off x="642938" y="928688"/>
            <a:ext cx="8072437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300"/>
              </a:lnSpc>
            </a:pPr>
            <a:r>
              <a:rPr lang="zh-TW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情态动词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也可以表示猜测，意思为“一定，准是”，通常只用于肯定句。如课文中的 例子：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Betty, you must know!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贝蒂，你肯定知道！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endParaRPr lang="en-US" sz="24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请仔细对比下列一组句子：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sent the present? Can it be your brother?</a:t>
            </a:r>
          </a:p>
          <a:p>
            <a:pPr>
              <a:lnSpc>
                <a:spcPts val="3300"/>
              </a:lnSpc>
            </a:pP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是谁送来的礼物啊？会是你哥哥吗？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（询问 可能性）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must be your brother. I saw him in your room just now.</a:t>
            </a:r>
          </a:p>
          <a:p>
            <a:pPr>
              <a:lnSpc>
                <a:spcPts val="3300"/>
              </a:lnSpc>
            </a:pP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肯定是你哥哥，我刚才看见他在 你的房间里。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（语气强烈，表示非常肯定）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can't be my brother. He is still in France.</a:t>
            </a:r>
          </a:p>
          <a:p>
            <a:pPr>
              <a:lnSpc>
                <a:spcPts val="3300"/>
              </a:lnSpc>
            </a:pP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不可能是我哥哥，他还在法国呢。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（表示不可能）</a:t>
            </a:r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"/>
          <p:cNvSpPr>
            <a:spLocks noChangeArrowheads="1"/>
          </p:cNvSpPr>
          <p:nvPr/>
        </p:nvSpPr>
        <p:spPr bwMode="auto">
          <a:xfrm>
            <a:off x="468313" y="547688"/>
            <a:ext cx="8278812" cy="596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0" tIns="59255" rIns="118510" bIns="59255"/>
          <a:lstStyle/>
          <a:p>
            <a:pPr>
              <a:spcBef>
                <a:spcPct val="10000"/>
              </a:spcBef>
            </a:pP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矩形 2"/>
          <p:cNvSpPr>
            <a:spLocks noChangeArrowheads="1"/>
          </p:cNvSpPr>
          <p:nvPr/>
        </p:nvSpPr>
        <p:spPr bwMode="auto">
          <a:xfrm>
            <a:off x="571500" y="1019175"/>
            <a:ext cx="8072438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Jenny ______ with him at that time, for I was having dinner with her in my home.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can’t have been   B. mustn’t have been 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must have been   D. may have been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It is cold in the room. They ______ have turned off 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the heating.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must   B. ought to   C. should   D. could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— Someone is knocking at the door.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— Who ______ it be at this hour of day?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may B. can C. must D. should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I didn’t hear the phone. I ______ asleep.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must be B. must have been 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should be D. should have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2214563" y="1047750"/>
            <a:ext cx="171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800"/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5072063" y="2714625"/>
            <a:ext cx="171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800"/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2643188" y="4429125"/>
            <a:ext cx="171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800"/>
          </a:p>
        </p:txBody>
      </p:sp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4857750" y="5357813"/>
            <a:ext cx="171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800"/>
          </a:p>
        </p:txBody>
      </p:sp>
      <p:sp>
        <p:nvSpPr>
          <p:cNvPr id="30728" name="TextBox 9"/>
          <p:cNvSpPr txBox="1">
            <a:spLocks noChangeArrowheads="1"/>
          </p:cNvSpPr>
          <p:nvPr/>
        </p:nvSpPr>
        <p:spPr bwMode="auto">
          <a:xfrm>
            <a:off x="571500" y="357188"/>
            <a:ext cx="30241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0" tIns="59255" rIns="118510" bIns="59255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000099"/>
                </a:solidFill>
                <a:latin typeface="宋体" panose="02010600030101010101" pitchFamily="2" charset="-122"/>
              </a:rPr>
              <a:t>单项选择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"/>
          <p:cNvSpPr>
            <a:spLocks noChangeArrowheads="1"/>
          </p:cNvSpPr>
          <p:nvPr/>
        </p:nvSpPr>
        <p:spPr bwMode="auto">
          <a:xfrm>
            <a:off x="539750" y="593725"/>
            <a:ext cx="777557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0" tIns="59255" rIns="118510" bIns="59255"/>
          <a:lstStyle/>
          <a:p>
            <a:pPr>
              <a:lnSpc>
                <a:spcPct val="110000"/>
              </a:lnSpc>
            </a:pPr>
            <a:endParaRPr lang="en-US" sz="3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矩形 2"/>
          <p:cNvSpPr>
            <a:spLocks noChangeArrowheads="1"/>
          </p:cNvSpPr>
          <p:nvPr/>
        </p:nvSpPr>
        <p:spPr bwMode="auto">
          <a:xfrm>
            <a:off x="357188" y="688975"/>
            <a:ext cx="8786812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Johnson ______ be a policeman. He is much too short.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may B. mustn’t C. should D. can’t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— Jack fell off a ladder yesterday, but he was all right.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— He is lucky. He ______ himself badly.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can have hurt B. could have wounded 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might have hurt D. must have wounded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 — Who told you the news?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— I don’t remember clearly. It ______ Mary.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— It ______ Mary. She doesn’t know it.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may have been; can’t be 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can be; mustn’t be 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must have been; can’t have been 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 may have been; may not be</a:t>
            </a: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2286000" y="688975"/>
            <a:ext cx="171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800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3714750" y="1974850"/>
            <a:ext cx="171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800"/>
          </a:p>
        </p:txBody>
      </p:sp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5500688" y="3617913"/>
            <a:ext cx="171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8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 descr="QQ截图2013091115485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1143000"/>
            <a:ext cx="300037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500063" y="1785938"/>
            <a:ext cx="4643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What is a window made of?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785938" y="3357563"/>
            <a:ext cx="37861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5400" b="1" dirty="0"/>
              <a:t>glass</a:t>
            </a:r>
            <a:endParaRPr lang="zh-CN" altLang="en-US" sz="54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428625" y="785813"/>
            <a:ext cx="77152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3399"/>
                </a:solidFill>
                <a:latin typeface="Arial Unicode MS" pitchFamily="2" charset="-122"/>
                <a:ea typeface="Arial Unicode MS" pitchFamily="2" charset="-122"/>
              </a:rPr>
              <a:t>Fill in the blanks with the correct words or expressions in brackets.</a:t>
            </a:r>
          </a:p>
          <a:p>
            <a:pPr eaLnBrk="1" hangingPunct="1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very dangerous. You _______(must/mustn’t) keep away from it!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_______(could/mustn’t) still win – the game isn’t over yet.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_____________(Move/Don’t move) the boy if he’s broken his arm.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________(Keep/Don’t  keep) the boy warm. He’s freezing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4572000" y="2071688"/>
            <a:ext cx="1500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/>
              <a:t>must</a:t>
            </a:r>
            <a:endParaRPr lang="zh-CN" altLang="en-US" sz="2800"/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1714500" y="2976563"/>
            <a:ext cx="1500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/>
              <a:t>could</a:t>
            </a:r>
            <a:endParaRPr lang="zh-CN" altLang="en-US" sz="2800"/>
          </a:p>
        </p:txBody>
      </p:sp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928688" y="3786188"/>
            <a:ext cx="4143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/>
              <a:t>Don</a:t>
            </a:r>
            <a:r>
              <a:rPr lang="zh-CN" altLang="en-US" sz="2800"/>
              <a:t>’</a:t>
            </a:r>
            <a:r>
              <a:rPr lang="en-US" sz="2800"/>
              <a:t>t move</a:t>
            </a:r>
            <a:endParaRPr lang="zh-CN" altLang="en-US" sz="2800"/>
          </a:p>
        </p:txBody>
      </p:sp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1071563" y="4643438"/>
            <a:ext cx="1500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/>
              <a:t>Keep </a:t>
            </a:r>
            <a:endParaRPr lang="zh-CN" altLang="en-US" sz="28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2" grpId="0" autoUpdateAnimBg="0"/>
      <p:bldP spid="32773" grpId="0" autoUpdateAnimBg="0"/>
      <p:bldP spid="3277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2714625" y="1143000"/>
            <a:ext cx="3500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4800">
                <a:solidFill>
                  <a:srgbClr val="003399"/>
                </a:solidFill>
              </a:rPr>
              <a:t>Homework </a:t>
            </a:r>
            <a:endParaRPr lang="zh-CN" altLang="en-US" sz="4800">
              <a:solidFill>
                <a:srgbClr val="003399"/>
              </a:solidFill>
            </a:endParaRP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857250" y="2786063"/>
            <a:ext cx="7715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3600" dirty="0">
                <a:solidFill>
                  <a:schemeClr val="tx1"/>
                </a:solidFill>
              </a:rPr>
              <a:t>Read activity 3 again and again.</a:t>
            </a:r>
          </a:p>
          <a:p>
            <a:pPr eaLnBrk="1" hangingPunct="1"/>
            <a:r>
              <a:rPr lang="en-US" sz="3600" dirty="0">
                <a:solidFill>
                  <a:schemeClr val="tx1"/>
                </a:solidFill>
              </a:rPr>
              <a:t>Preview Unit 2</a:t>
            </a:r>
            <a:r>
              <a:rPr lang="en-US" sz="3600" dirty="0" smtClean="0">
                <a:solidFill>
                  <a:schemeClr val="tx1"/>
                </a:solidFill>
              </a:rPr>
              <a:t>. 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 descr="C:\Users\AppleBar\Desktop\剪头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2636838"/>
            <a:ext cx="23034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矩形 6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70113" y="2786063"/>
            <a:ext cx="6383337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1" name="Group 5"/>
          <p:cNvGrpSpPr/>
          <p:nvPr/>
        </p:nvGrpSpPr>
        <p:grpSpPr bwMode="auto">
          <a:xfrm>
            <a:off x="7235825" y="981075"/>
            <a:ext cx="1368425" cy="3454400"/>
            <a:chOff x="0" y="0"/>
            <a:chExt cx="1655762" cy="3311525"/>
          </a:xfrm>
        </p:grpSpPr>
        <p:sp>
          <p:nvSpPr>
            <p:cNvPr id="34822" name="Freeform 2"/>
            <p:cNvSpPr/>
            <p:nvPr/>
          </p:nvSpPr>
          <p:spPr bwMode="auto">
            <a:xfrm>
              <a:off x="212725" y="0"/>
              <a:ext cx="219075" cy="863600"/>
            </a:xfrm>
            <a:custGeom>
              <a:avLst/>
              <a:gdLst>
                <a:gd name="T0" fmla="*/ 2147483647 w 138"/>
                <a:gd name="T1" fmla="*/ 0 h 544"/>
                <a:gd name="T2" fmla="*/ 2147483647 w 138"/>
                <a:gd name="T3" fmla="*/ 2147483647 h 544"/>
                <a:gd name="T4" fmla="*/ 2147483647 w 138"/>
                <a:gd name="T5" fmla="*/ 2147483647 h 544"/>
                <a:gd name="T6" fmla="*/ 2147483647 w 138"/>
                <a:gd name="T7" fmla="*/ 2147483647 h 544"/>
                <a:gd name="T8" fmla="*/ 2147483647 w 138"/>
                <a:gd name="T9" fmla="*/ 2147483647 h 544"/>
                <a:gd name="T10" fmla="*/ 2147483647 w 138"/>
                <a:gd name="T11" fmla="*/ 2147483647 h 5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544"/>
                <a:gd name="T20" fmla="*/ 138 w 138"/>
                <a:gd name="T21" fmla="*/ 544 h 5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544">
                  <a:moveTo>
                    <a:pt x="47" y="0"/>
                  </a:moveTo>
                  <a:lnTo>
                    <a:pt x="6" y="216"/>
                  </a:lnTo>
                  <a:cubicBezTo>
                    <a:pt x="0" y="273"/>
                    <a:pt x="7" y="305"/>
                    <a:pt x="12" y="342"/>
                  </a:cubicBezTo>
                  <a:cubicBezTo>
                    <a:pt x="17" y="379"/>
                    <a:pt x="29" y="411"/>
                    <a:pt x="38" y="437"/>
                  </a:cubicBezTo>
                  <a:lnTo>
                    <a:pt x="69" y="500"/>
                  </a:lnTo>
                  <a:lnTo>
                    <a:pt x="138" y="544"/>
                  </a:lnTo>
                </a:path>
              </a:pathLst>
            </a:custGeom>
            <a:noFill/>
            <a:ln w="22225" cmpd="sng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823" name="Oval 3"/>
            <p:cNvSpPr>
              <a:spLocks noChangeArrowheads="1"/>
            </p:cNvSpPr>
            <p:nvPr/>
          </p:nvSpPr>
          <p:spPr bwMode="auto">
            <a:xfrm>
              <a:off x="431800" y="574675"/>
              <a:ext cx="360362" cy="360362"/>
            </a:xfrm>
            <a:prstGeom prst="ellipse">
              <a:avLst/>
            </a:prstGeom>
            <a:solidFill>
              <a:schemeClr val="bg1"/>
            </a:solidFill>
            <a:ln w="22225" cmpd="sng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824" name="Freeform 4"/>
            <p:cNvSpPr/>
            <p:nvPr/>
          </p:nvSpPr>
          <p:spPr bwMode="auto">
            <a:xfrm>
              <a:off x="554037" y="574675"/>
              <a:ext cx="165100" cy="288925"/>
            </a:xfrm>
            <a:custGeom>
              <a:avLst/>
              <a:gdLst>
                <a:gd name="T0" fmla="*/ 2147483647 w 104"/>
                <a:gd name="T1" fmla="*/ 0 h 182"/>
                <a:gd name="T2" fmla="*/ 2147483647 w 104"/>
                <a:gd name="T3" fmla="*/ 2147483647 h 182"/>
                <a:gd name="T4" fmla="*/ 2147483647 w 104"/>
                <a:gd name="T5" fmla="*/ 2147483647 h 182"/>
                <a:gd name="T6" fmla="*/ 0 60000 65536"/>
                <a:gd name="T7" fmla="*/ 0 60000 65536"/>
                <a:gd name="T8" fmla="*/ 0 60000 65536"/>
                <a:gd name="T9" fmla="*/ 0 w 104"/>
                <a:gd name="T10" fmla="*/ 0 h 182"/>
                <a:gd name="T11" fmla="*/ 104 w 104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82">
                  <a:moveTo>
                    <a:pt x="59" y="0"/>
                  </a:moveTo>
                  <a:cubicBezTo>
                    <a:pt x="53" y="19"/>
                    <a:pt x="0" y="50"/>
                    <a:pt x="25" y="113"/>
                  </a:cubicBezTo>
                  <a:cubicBezTo>
                    <a:pt x="50" y="176"/>
                    <a:pt x="88" y="168"/>
                    <a:pt x="104" y="182"/>
                  </a:cubicBezTo>
                </a:path>
              </a:pathLst>
            </a:custGeom>
            <a:solidFill>
              <a:schemeClr val="bg1"/>
            </a:solidFill>
            <a:ln w="22225" cmpd="sng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825" name="Freeform 5"/>
            <p:cNvSpPr/>
            <p:nvPr/>
          </p:nvSpPr>
          <p:spPr bwMode="auto">
            <a:xfrm>
              <a:off x="792162" y="719137"/>
              <a:ext cx="142875" cy="144463"/>
            </a:xfrm>
            <a:custGeom>
              <a:avLst/>
              <a:gdLst>
                <a:gd name="T0" fmla="*/ 0 w 90"/>
                <a:gd name="T1" fmla="*/ 0 h 91"/>
                <a:gd name="T2" fmla="*/ 2147483647 w 90"/>
                <a:gd name="T3" fmla="*/ 2147483647 h 91"/>
                <a:gd name="T4" fmla="*/ 2147483647 w 90"/>
                <a:gd name="T5" fmla="*/ 2147483647 h 91"/>
                <a:gd name="T6" fmla="*/ 0 60000 65536"/>
                <a:gd name="T7" fmla="*/ 0 60000 65536"/>
                <a:gd name="T8" fmla="*/ 0 60000 65536"/>
                <a:gd name="T9" fmla="*/ 0 w 90"/>
                <a:gd name="T10" fmla="*/ 0 h 91"/>
                <a:gd name="T11" fmla="*/ 90 w 90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91">
                  <a:moveTo>
                    <a:pt x="0" y="0"/>
                  </a:moveTo>
                  <a:lnTo>
                    <a:pt x="65" y="35"/>
                  </a:lnTo>
                  <a:lnTo>
                    <a:pt x="90" y="91"/>
                  </a:lnTo>
                </a:path>
              </a:pathLst>
            </a:custGeom>
            <a:noFill/>
            <a:ln w="22225" cmpd="sng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826" name="Freeform 6"/>
            <p:cNvSpPr/>
            <p:nvPr/>
          </p:nvSpPr>
          <p:spPr bwMode="auto">
            <a:xfrm>
              <a:off x="647700" y="792162"/>
              <a:ext cx="792162" cy="273050"/>
            </a:xfrm>
            <a:custGeom>
              <a:avLst/>
              <a:gdLst>
                <a:gd name="T0" fmla="*/ 0 w 499"/>
                <a:gd name="T1" fmla="*/ 2147483647 h 172"/>
                <a:gd name="T2" fmla="*/ 2147483647 w 499"/>
                <a:gd name="T3" fmla="*/ 2147483647 h 172"/>
                <a:gd name="T4" fmla="*/ 2147483647 w 499"/>
                <a:gd name="T5" fmla="*/ 2147483647 h 172"/>
                <a:gd name="T6" fmla="*/ 2147483647 w 499"/>
                <a:gd name="T7" fmla="*/ 2147483647 h 172"/>
                <a:gd name="T8" fmla="*/ 2147483647 w 499"/>
                <a:gd name="T9" fmla="*/ 2147483647 h 172"/>
                <a:gd name="T10" fmla="*/ 2147483647 w 499"/>
                <a:gd name="T11" fmla="*/ 0 h 1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9"/>
                <a:gd name="T19" fmla="*/ 0 h 172"/>
                <a:gd name="T20" fmla="*/ 499 w 499"/>
                <a:gd name="T21" fmla="*/ 172 h 1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9" h="172">
                  <a:moveTo>
                    <a:pt x="0" y="137"/>
                  </a:moveTo>
                  <a:lnTo>
                    <a:pt x="67" y="160"/>
                  </a:lnTo>
                  <a:lnTo>
                    <a:pt x="150" y="172"/>
                  </a:lnTo>
                  <a:lnTo>
                    <a:pt x="264" y="160"/>
                  </a:lnTo>
                  <a:lnTo>
                    <a:pt x="397" y="90"/>
                  </a:lnTo>
                  <a:lnTo>
                    <a:pt x="499" y="0"/>
                  </a:lnTo>
                </a:path>
              </a:pathLst>
            </a:custGeom>
            <a:noFill/>
            <a:ln w="22225" cmpd="sng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827" name="Freeform 7"/>
            <p:cNvSpPr/>
            <p:nvPr/>
          </p:nvSpPr>
          <p:spPr bwMode="auto">
            <a:xfrm>
              <a:off x="382587" y="962025"/>
              <a:ext cx="93663" cy="536575"/>
            </a:xfrm>
            <a:custGeom>
              <a:avLst/>
              <a:gdLst>
                <a:gd name="T0" fmla="*/ 2147483647 w 59"/>
                <a:gd name="T1" fmla="*/ 0 h 338"/>
                <a:gd name="T2" fmla="*/ 2147483647 w 59"/>
                <a:gd name="T3" fmla="*/ 2147483647 h 338"/>
                <a:gd name="T4" fmla="*/ 0 w 59"/>
                <a:gd name="T5" fmla="*/ 2147483647 h 338"/>
                <a:gd name="T6" fmla="*/ 2147483647 w 59"/>
                <a:gd name="T7" fmla="*/ 2147483647 h 338"/>
                <a:gd name="T8" fmla="*/ 2147483647 w 59"/>
                <a:gd name="T9" fmla="*/ 2147483647 h 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338"/>
                <a:gd name="T17" fmla="*/ 59 w 59"/>
                <a:gd name="T18" fmla="*/ 338 h 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338">
                  <a:moveTo>
                    <a:pt x="59" y="0"/>
                  </a:moveTo>
                  <a:lnTo>
                    <a:pt x="13" y="79"/>
                  </a:lnTo>
                  <a:lnTo>
                    <a:pt x="0" y="167"/>
                  </a:lnTo>
                  <a:lnTo>
                    <a:pt x="13" y="243"/>
                  </a:lnTo>
                  <a:lnTo>
                    <a:pt x="57" y="338"/>
                  </a:lnTo>
                </a:path>
              </a:pathLst>
            </a:custGeom>
            <a:noFill/>
            <a:ln w="22225" cmpd="sng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828" name="Freeform 8"/>
            <p:cNvSpPr/>
            <p:nvPr/>
          </p:nvSpPr>
          <p:spPr bwMode="auto">
            <a:xfrm>
              <a:off x="1587" y="1511300"/>
              <a:ext cx="503238" cy="360362"/>
            </a:xfrm>
            <a:custGeom>
              <a:avLst/>
              <a:gdLst>
                <a:gd name="T0" fmla="*/ 2147483647 w 317"/>
                <a:gd name="T1" fmla="*/ 0 h 227"/>
                <a:gd name="T2" fmla="*/ 2147483647 w 317"/>
                <a:gd name="T3" fmla="*/ 2147483647 h 227"/>
                <a:gd name="T4" fmla="*/ 0 w 317"/>
                <a:gd name="T5" fmla="*/ 2147483647 h 227"/>
                <a:gd name="T6" fmla="*/ 0 60000 65536"/>
                <a:gd name="T7" fmla="*/ 0 60000 65536"/>
                <a:gd name="T8" fmla="*/ 0 60000 65536"/>
                <a:gd name="T9" fmla="*/ 0 w 317"/>
                <a:gd name="T10" fmla="*/ 0 h 227"/>
                <a:gd name="T11" fmla="*/ 317 w 317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" h="227">
                  <a:moveTo>
                    <a:pt x="317" y="0"/>
                  </a:moveTo>
                  <a:cubicBezTo>
                    <a:pt x="299" y="13"/>
                    <a:pt x="262" y="42"/>
                    <a:pt x="209" y="80"/>
                  </a:cubicBezTo>
                  <a:cubicBezTo>
                    <a:pt x="156" y="118"/>
                    <a:pt x="44" y="197"/>
                    <a:pt x="0" y="227"/>
                  </a:cubicBezTo>
                </a:path>
              </a:pathLst>
            </a:custGeom>
            <a:noFill/>
            <a:ln w="22225" cmpd="sng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829" name="Freeform 9"/>
            <p:cNvSpPr/>
            <p:nvPr/>
          </p:nvSpPr>
          <p:spPr bwMode="auto">
            <a:xfrm>
              <a:off x="0" y="1366837"/>
              <a:ext cx="1008062" cy="661988"/>
            </a:xfrm>
            <a:custGeom>
              <a:avLst/>
              <a:gdLst>
                <a:gd name="T0" fmla="*/ 0 w 635"/>
                <a:gd name="T1" fmla="*/ 2147483647 h 417"/>
                <a:gd name="T2" fmla="*/ 2147483647 w 635"/>
                <a:gd name="T3" fmla="*/ 2147483647 h 417"/>
                <a:gd name="T4" fmla="*/ 2147483647 w 635"/>
                <a:gd name="T5" fmla="*/ 2147483647 h 417"/>
                <a:gd name="T6" fmla="*/ 2147483647 w 635"/>
                <a:gd name="T7" fmla="*/ 2147483647 h 417"/>
                <a:gd name="T8" fmla="*/ 2147483647 w 635"/>
                <a:gd name="T9" fmla="*/ 2147483647 h 417"/>
                <a:gd name="T10" fmla="*/ 2147483647 w 635"/>
                <a:gd name="T11" fmla="*/ 2147483647 h 417"/>
                <a:gd name="T12" fmla="*/ 2147483647 w 635"/>
                <a:gd name="T13" fmla="*/ 2147483647 h 417"/>
                <a:gd name="T14" fmla="*/ 2147483647 w 635"/>
                <a:gd name="T15" fmla="*/ 2147483647 h 417"/>
                <a:gd name="T16" fmla="*/ 2147483647 w 635"/>
                <a:gd name="T17" fmla="*/ 2147483647 h 417"/>
                <a:gd name="T18" fmla="*/ 2147483647 w 635"/>
                <a:gd name="T19" fmla="*/ 2147483647 h 417"/>
                <a:gd name="T20" fmla="*/ 2147483647 w 635"/>
                <a:gd name="T21" fmla="*/ 2147483647 h 417"/>
                <a:gd name="T22" fmla="*/ 2147483647 w 635"/>
                <a:gd name="T23" fmla="*/ 2147483647 h 417"/>
                <a:gd name="T24" fmla="*/ 2147483647 w 635"/>
                <a:gd name="T25" fmla="*/ 2147483647 h 417"/>
                <a:gd name="T26" fmla="*/ 2147483647 w 635"/>
                <a:gd name="T27" fmla="*/ 2147483647 h 417"/>
                <a:gd name="T28" fmla="*/ 2147483647 w 635"/>
                <a:gd name="T29" fmla="*/ 0 h 417"/>
                <a:gd name="T30" fmla="*/ 2147483647 w 635"/>
                <a:gd name="T31" fmla="*/ 2147483647 h 417"/>
                <a:gd name="T32" fmla="*/ 2147483647 w 635"/>
                <a:gd name="T33" fmla="*/ 2147483647 h 4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5"/>
                <a:gd name="T52" fmla="*/ 0 h 417"/>
                <a:gd name="T53" fmla="*/ 635 w 635"/>
                <a:gd name="T54" fmla="*/ 417 h 4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5" h="417">
                  <a:moveTo>
                    <a:pt x="0" y="318"/>
                  </a:moveTo>
                  <a:cubicBezTo>
                    <a:pt x="11" y="333"/>
                    <a:pt x="22" y="348"/>
                    <a:pt x="45" y="363"/>
                  </a:cubicBezTo>
                  <a:cubicBezTo>
                    <a:pt x="68" y="378"/>
                    <a:pt x="113" y="409"/>
                    <a:pt x="136" y="409"/>
                  </a:cubicBezTo>
                  <a:cubicBezTo>
                    <a:pt x="159" y="409"/>
                    <a:pt x="166" y="363"/>
                    <a:pt x="181" y="363"/>
                  </a:cubicBezTo>
                  <a:cubicBezTo>
                    <a:pt x="196" y="363"/>
                    <a:pt x="211" y="401"/>
                    <a:pt x="226" y="409"/>
                  </a:cubicBezTo>
                  <a:cubicBezTo>
                    <a:pt x="241" y="417"/>
                    <a:pt x="257" y="417"/>
                    <a:pt x="272" y="409"/>
                  </a:cubicBezTo>
                  <a:cubicBezTo>
                    <a:pt x="287" y="401"/>
                    <a:pt x="294" y="363"/>
                    <a:pt x="317" y="363"/>
                  </a:cubicBezTo>
                  <a:cubicBezTo>
                    <a:pt x="340" y="363"/>
                    <a:pt x="385" y="416"/>
                    <a:pt x="408" y="409"/>
                  </a:cubicBezTo>
                  <a:cubicBezTo>
                    <a:pt x="431" y="402"/>
                    <a:pt x="438" y="333"/>
                    <a:pt x="453" y="318"/>
                  </a:cubicBezTo>
                  <a:cubicBezTo>
                    <a:pt x="468" y="303"/>
                    <a:pt x="484" y="333"/>
                    <a:pt x="499" y="318"/>
                  </a:cubicBezTo>
                  <a:cubicBezTo>
                    <a:pt x="514" y="303"/>
                    <a:pt x="529" y="242"/>
                    <a:pt x="544" y="227"/>
                  </a:cubicBezTo>
                  <a:cubicBezTo>
                    <a:pt x="559" y="212"/>
                    <a:pt x="582" y="242"/>
                    <a:pt x="589" y="227"/>
                  </a:cubicBezTo>
                  <a:cubicBezTo>
                    <a:pt x="596" y="212"/>
                    <a:pt x="581" y="159"/>
                    <a:pt x="589" y="136"/>
                  </a:cubicBezTo>
                  <a:cubicBezTo>
                    <a:pt x="597" y="113"/>
                    <a:pt x="635" y="114"/>
                    <a:pt x="635" y="91"/>
                  </a:cubicBezTo>
                  <a:cubicBezTo>
                    <a:pt x="635" y="68"/>
                    <a:pt x="612" y="0"/>
                    <a:pt x="589" y="0"/>
                  </a:cubicBezTo>
                  <a:cubicBezTo>
                    <a:pt x="566" y="0"/>
                    <a:pt x="547" y="75"/>
                    <a:pt x="499" y="91"/>
                  </a:cubicBezTo>
                  <a:cubicBezTo>
                    <a:pt x="451" y="107"/>
                    <a:pt x="340" y="94"/>
                    <a:pt x="298" y="95"/>
                  </a:cubicBezTo>
                </a:path>
              </a:pathLst>
            </a:custGeom>
            <a:solidFill>
              <a:srgbClr val="FFFF00"/>
            </a:solidFill>
            <a:ln w="22225" cmpd="sng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830" name="Freeform 10"/>
            <p:cNvSpPr/>
            <p:nvPr/>
          </p:nvSpPr>
          <p:spPr bwMode="auto">
            <a:xfrm>
              <a:off x="403225" y="2087562"/>
              <a:ext cx="173037" cy="1079500"/>
            </a:xfrm>
            <a:custGeom>
              <a:avLst/>
              <a:gdLst>
                <a:gd name="T0" fmla="*/ 2147483647 w 109"/>
                <a:gd name="T1" fmla="*/ 0 h 680"/>
                <a:gd name="T2" fmla="*/ 0 w 109"/>
                <a:gd name="T3" fmla="*/ 2147483647 h 680"/>
                <a:gd name="T4" fmla="*/ 2147483647 w 109"/>
                <a:gd name="T5" fmla="*/ 2147483647 h 680"/>
                <a:gd name="T6" fmla="*/ 0 60000 65536"/>
                <a:gd name="T7" fmla="*/ 0 60000 65536"/>
                <a:gd name="T8" fmla="*/ 0 60000 65536"/>
                <a:gd name="T9" fmla="*/ 0 w 109"/>
                <a:gd name="T10" fmla="*/ 0 h 680"/>
                <a:gd name="T11" fmla="*/ 109 w 109"/>
                <a:gd name="T12" fmla="*/ 680 h 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9" h="680">
                  <a:moveTo>
                    <a:pt x="18" y="0"/>
                  </a:moveTo>
                  <a:lnTo>
                    <a:pt x="0" y="242"/>
                  </a:lnTo>
                  <a:lnTo>
                    <a:pt x="109" y="680"/>
                  </a:lnTo>
                </a:path>
              </a:pathLst>
            </a:custGeom>
            <a:noFill/>
            <a:ln w="22225" cmpd="sng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831" name="Freeform 11"/>
            <p:cNvSpPr/>
            <p:nvPr/>
          </p:nvSpPr>
          <p:spPr bwMode="auto">
            <a:xfrm>
              <a:off x="935037" y="1295400"/>
              <a:ext cx="576263" cy="484187"/>
            </a:xfrm>
            <a:custGeom>
              <a:avLst/>
              <a:gdLst>
                <a:gd name="T0" fmla="*/ 0 w 363"/>
                <a:gd name="T1" fmla="*/ 2147483647 h 305"/>
                <a:gd name="T2" fmla="*/ 2147483647 w 363"/>
                <a:gd name="T3" fmla="*/ 2147483647 h 305"/>
                <a:gd name="T4" fmla="*/ 2147483647 w 363"/>
                <a:gd name="T5" fmla="*/ 2147483647 h 305"/>
                <a:gd name="T6" fmla="*/ 2147483647 w 363"/>
                <a:gd name="T7" fmla="*/ 2147483647 h 305"/>
                <a:gd name="T8" fmla="*/ 2147483647 w 363"/>
                <a:gd name="T9" fmla="*/ 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305"/>
                <a:gd name="T17" fmla="*/ 363 w 363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305">
                  <a:moveTo>
                    <a:pt x="0" y="272"/>
                  </a:moveTo>
                  <a:lnTo>
                    <a:pt x="38" y="292"/>
                  </a:lnTo>
                  <a:lnTo>
                    <a:pt x="140" y="305"/>
                  </a:lnTo>
                  <a:lnTo>
                    <a:pt x="311" y="96"/>
                  </a:lnTo>
                  <a:lnTo>
                    <a:pt x="363" y="0"/>
                  </a:lnTo>
                </a:path>
              </a:pathLst>
            </a:custGeom>
            <a:noFill/>
            <a:ln w="22225" cmpd="sng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832" name="Freeform 12"/>
            <p:cNvSpPr/>
            <p:nvPr/>
          </p:nvSpPr>
          <p:spPr bwMode="auto">
            <a:xfrm>
              <a:off x="1511300" y="1152525"/>
              <a:ext cx="144462" cy="144462"/>
            </a:xfrm>
            <a:custGeom>
              <a:avLst/>
              <a:gdLst>
                <a:gd name="T0" fmla="*/ 0 w 91"/>
                <a:gd name="T1" fmla="*/ 2147483647 h 91"/>
                <a:gd name="T2" fmla="*/ 2147483647 w 91"/>
                <a:gd name="T3" fmla="*/ 2147483647 h 91"/>
                <a:gd name="T4" fmla="*/ 2147483647 w 91"/>
                <a:gd name="T5" fmla="*/ 0 h 91"/>
                <a:gd name="T6" fmla="*/ 0 60000 65536"/>
                <a:gd name="T7" fmla="*/ 0 60000 65536"/>
                <a:gd name="T8" fmla="*/ 0 60000 65536"/>
                <a:gd name="T9" fmla="*/ 0 w 91"/>
                <a:gd name="T10" fmla="*/ 0 h 91"/>
                <a:gd name="T11" fmla="*/ 91 w 91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" h="91">
                  <a:moveTo>
                    <a:pt x="0" y="91"/>
                  </a:moveTo>
                  <a:lnTo>
                    <a:pt x="68" y="37"/>
                  </a:lnTo>
                  <a:lnTo>
                    <a:pt x="91" y="0"/>
                  </a:lnTo>
                </a:path>
              </a:pathLst>
            </a:custGeom>
            <a:noFill/>
            <a:ln w="22225" cmpd="sng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833" name="Freeform 13"/>
            <p:cNvSpPr/>
            <p:nvPr/>
          </p:nvSpPr>
          <p:spPr bwMode="auto">
            <a:xfrm>
              <a:off x="433387" y="3167062"/>
              <a:ext cx="144463" cy="144463"/>
            </a:xfrm>
            <a:custGeom>
              <a:avLst/>
              <a:gdLst>
                <a:gd name="T0" fmla="*/ 2147483647 w 91"/>
                <a:gd name="T1" fmla="*/ 0 h 91"/>
                <a:gd name="T2" fmla="*/ 2147483647 w 91"/>
                <a:gd name="T3" fmla="*/ 2147483647 h 91"/>
                <a:gd name="T4" fmla="*/ 0 w 91"/>
                <a:gd name="T5" fmla="*/ 2147483647 h 91"/>
                <a:gd name="T6" fmla="*/ 0 60000 65536"/>
                <a:gd name="T7" fmla="*/ 0 60000 65536"/>
                <a:gd name="T8" fmla="*/ 0 60000 65536"/>
                <a:gd name="T9" fmla="*/ 0 w 91"/>
                <a:gd name="T10" fmla="*/ 0 h 91"/>
                <a:gd name="T11" fmla="*/ 91 w 91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" h="91">
                  <a:moveTo>
                    <a:pt x="91" y="0"/>
                  </a:moveTo>
                  <a:lnTo>
                    <a:pt x="60" y="45"/>
                  </a:lnTo>
                  <a:lnTo>
                    <a:pt x="0" y="91"/>
                  </a:lnTo>
                </a:path>
              </a:pathLst>
            </a:custGeom>
            <a:noFill/>
            <a:ln w="22225" cmpd="sng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834" name="Freeform 14"/>
            <p:cNvSpPr/>
            <p:nvPr/>
          </p:nvSpPr>
          <p:spPr bwMode="auto">
            <a:xfrm>
              <a:off x="576262" y="3167062"/>
              <a:ext cx="114300" cy="119063"/>
            </a:xfrm>
            <a:custGeom>
              <a:avLst/>
              <a:gdLst>
                <a:gd name="T0" fmla="*/ 0 w 72"/>
                <a:gd name="T1" fmla="*/ 0 h 75"/>
                <a:gd name="T2" fmla="*/ 2147483647 w 72"/>
                <a:gd name="T3" fmla="*/ 2147483647 h 75"/>
                <a:gd name="T4" fmla="*/ 2147483647 w 72"/>
                <a:gd name="T5" fmla="*/ 2147483647 h 75"/>
                <a:gd name="T6" fmla="*/ 0 60000 65536"/>
                <a:gd name="T7" fmla="*/ 0 60000 65536"/>
                <a:gd name="T8" fmla="*/ 0 60000 65536"/>
                <a:gd name="T9" fmla="*/ 0 w 72"/>
                <a:gd name="T10" fmla="*/ 0 h 75"/>
                <a:gd name="T11" fmla="*/ 72 w 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75">
                  <a:moveTo>
                    <a:pt x="0" y="0"/>
                  </a:moveTo>
                  <a:cubicBezTo>
                    <a:pt x="10" y="1"/>
                    <a:pt x="49" y="18"/>
                    <a:pt x="62" y="6"/>
                  </a:cubicBezTo>
                  <a:cubicBezTo>
                    <a:pt x="72" y="18"/>
                    <a:pt x="62" y="61"/>
                    <a:pt x="62" y="75"/>
                  </a:cubicBezTo>
                </a:path>
              </a:pathLst>
            </a:custGeom>
            <a:noFill/>
            <a:ln w="22225" cmpd="sng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 noChangeAspect="1"/>
          </p:cNvGrpSpPr>
          <p:nvPr/>
        </p:nvGrpSpPr>
        <p:grpSpPr bwMode="auto">
          <a:xfrm>
            <a:off x="4643438" y="1290638"/>
            <a:ext cx="3857625" cy="3990975"/>
            <a:chOff x="0" y="0"/>
            <a:chExt cx="3857625" cy="3990975"/>
          </a:xfrm>
        </p:grpSpPr>
        <p:pic>
          <p:nvPicPr>
            <p:cNvPr id="6147" name="图片 1" descr="QQ截图20130911155355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857625" cy="386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图片 9" descr="2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14312" y="2138362"/>
              <a:ext cx="2643188" cy="185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9" name="TextBox 10"/>
          <p:cNvSpPr txBox="1">
            <a:spLocks noChangeArrowheads="1"/>
          </p:cNvSpPr>
          <p:nvPr/>
        </p:nvSpPr>
        <p:spPr bwMode="auto">
          <a:xfrm>
            <a:off x="214313" y="1643063"/>
            <a:ext cx="4143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What do you call a table, chairs, cupboard, </a:t>
            </a:r>
            <a:r>
              <a:rPr lang="en-US" sz="2800" dirty="0" err="1">
                <a:solidFill>
                  <a:schemeClr val="tx1"/>
                </a:solidFill>
              </a:rPr>
              <a:t>etc</a:t>
            </a:r>
            <a:r>
              <a:rPr lang="en-US" sz="2800" dirty="0">
                <a:solidFill>
                  <a:schemeClr val="tx1"/>
                </a:solidFill>
              </a:rPr>
              <a:t> ?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6150" name="TextBox 11"/>
          <p:cNvSpPr txBox="1">
            <a:spLocks noChangeArrowheads="1"/>
          </p:cNvSpPr>
          <p:nvPr/>
        </p:nvSpPr>
        <p:spPr bwMode="auto">
          <a:xfrm>
            <a:off x="785813" y="3357563"/>
            <a:ext cx="37861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5400" b="1" dirty="0"/>
              <a:t>furniture</a:t>
            </a:r>
            <a:endParaRPr lang="zh-CN" altLang="en-US" sz="54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428625" y="1714500"/>
            <a:ext cx="4429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In which room do we cook and eat foods?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7171" name="图片 2" descr="QQ截图201309111620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1714500"/>
            <a:ext cx="3509962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571500" y="3429000"/>
            <a:ext cx="4929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5400" b="1" dirty="0"/>
              <a:t>The kitchen</a:t>
            </a:r>
            <a:endParaRPr lang="zh-CN" altLang="en-US" sz="54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/>
          <p:cNvSpPr>
            <a:spLocks noChangeArrowheads="1"/>
          </p:cNvSpPr>
          <p:nvPr/>
        </p:nvSpPr>
        <p:spPr bwMode="auto">
          <a:xfrm>
            <a:off x="323850" y="1000125"/>
            <a:ext cx="8820150" cy="572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0" tIns="59255" rIns="118510" bIns="59255">
            <a:spAutoFit/>
          </a:bodyPr>
          <a:lstStyle/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words :</a:t>
            </a:r>
          </a:p>
          <a:p>
            <a:pPr marL="342900" indent="-342900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broken, glass, medical, imagine, bottom,</a:t>
            </a:r>
          </a:p>
          <a:p>
            <a:pPr marL="342900" indent="-342900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at the bottom of…, wrong, What’s wrong with…?,</a:t>
            </a:r>
          </a:p>
          <a:p>
            <a:pPr marL="342900" indent="-342900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trouble, lift, lift up, drop, make sure</a:t>
            </a:r>
          </a:p>
          <a:p>
            <a:pPr marL="342900" indent="-34290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key structure:</a:t>
            </a:r>
          </a:p>
          <a:p>
            <a:pPr marL="342900" indent="-342900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But he could have trouble hearing you or speaking to you.</a:t>
            </a:r>
          </a:p>
          <a:p>
            <a:pPr marL="342900" indent="-342900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No, that could be harmful.</a:t>
            </a:r>
          </a:p>
          <a:p>
            <a:pPr marL="342900" indent="-342900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Betty, you must know!</a:t>
            </a:r>
          </a:p>
          <a:p>
            <a:pPr marL="342900" indent="-34290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Ability:</a:t>
            </a:r>
          </a:p>
          <a:p>
            <a:pPr marL="342900" indent="-342900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To listen and understand conversation about first aid.</a:t>
            </a:r>
          </a:p>
          <a:p>
            <a:pPr marL="342900" indent="-342900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To listen for specific information.</a:t>
            </a:r>
          </a:p>
          <a:p>
            <a:pPr marL="342900" indent="-342900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To talk about safety and first aid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286000" y="285750"/>
            <a:ext cx="438308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0" tIns="59255" rIns="118510" bIns="59255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4700" b="1" dirty="0">
                <a:solidFill>
                  <a:srgbClr val="000099"/>
                </a:solidFill>
              </a:rPr>
              <a:t>Teaching aims</a:t>
            </a: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539750" y="1466850"/>
            <a:ext cx="2952750" cy="440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800"/>
              </a:lnSpc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3200" b="1" dirty="0">
                <a:solidFill>
                  <a:schemeClr val="tx1"/>
                </a:solidFill>
              </a:rPr>
              <a:t>'br</a:t>
            </a:r>
            <a:r>
              <a:rPr lang="zh-CN" altLang="en-US" sz="3200" b="1" dirty="0"/>
              <a:t>əʊ</a:t>
            </a:r>
            <a:r>
              <a:rPr lang="zh-CN" altLang="en-US" sz="3200" b="1" dirty="0">
                <a:solidFill>
                  <a:schemeClr val="tx1"/>
                </a:solidFill>
              </a:rPr>
              <a:t>k</a:t>
            </a:r>
            <a:r>
              <a:rPr lang="zh-CN" altLang="en-US" sz="3200" b="1" dirty="0"/>
              <a:t>ə</a:t>
            </a:r>
            <a:r>
              <a:rPr lang="zh-CN" altLang="en-US" sz="3200" b="1" dirty="0">
                <a:solidFill>
                  <a:schemeClr val="tx1"/>
                </a:solidFill>
              </a:rPr>
              <a:t>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eaLnBrk="1" hangingPunct="1">
              <a:lnSpc>
                <a:spcPts val="4800"/>
              </a:lnSpc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gl</a:t>
            </a:r>
            <a:r>
              <a:rPr lang="zh-CN" altLang="en-US" sz="3200" b="1" dirty="0">
                <a:latin typeface="Times New Roman" panose="02020603050405020304" pitchFamily="18" charset="0"/>
              </a:rPr>
              <a:t>a</a:t>
            </a:r>
            <a:r>
              <a:rPr lang="en-US" sz="3200" b="1" dirty="0"/>
              <a:t>: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eaLnBrk="1" hangingPunct="1">
              <a:lnSpc>
                <a:spcPts val="4800"/>
              </a:lnSpc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eə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z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eaLnBrk="1" hangingPunct="1">
              <a:lnSpc>
                <a:spcPts val="4800"/>
              </a:lnSpc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just" eaLnBrk="1" hangingPunct="1">
              <a:lnSpc>
                <a:spcPts val="48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aid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ts val="4800"/>
              </a:lnSpc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 dirty="0">
                <a:solidFill>
                  <a:schemeClr val="tx1"/>
                </a:solidFill>
              </a:rPr>
              <a:t>'</a:t>
            </a:r>
            <a:r>
              <a:rPr lang="en-US" sz="3200" b="1" dirty="0" err="1">
                <a:solidFill>
                  <a:schemeClr val="tx1"/>
                </a:solidFill>
              </a:rPr>
              <a:t>m</a:t>
            </a:r>
            <a:r>
              <a:rPr lang="en-US" sz="3200" b="1" dirty="0" err="1"/>
              <a:t>e</a:t>
            </a:r>
            <a:r>
              <a:rPr lang="en-US" sz="3200" b="1" dirty="0" err="1">
                <a:solidFill>
                  <a:schemeClr val="tx1"/>
                </a:solidFill>
              </a:rPr>
              <a:t>d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err="1">
                <a:solidFill>
                  <a:schemeClr val="tx1"/>
                </a:solidFill>
              </a:rPr>
              <a:t>kl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just" eaLnBrk="1" hangingPunct="1">
              <a:lnSpc>
                <a:spcPts val="4800"/>
              </a:lnSpc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err="1">
                <a:solidFill>
                  <a:schemeClr val="tx1"/>
                </a:solidFill>
              </a:rPr>
              <a:t>'m</a:t>
            </a:r>
            <a:r>
              <a:rPr lang="en-US" sz="3200" b="1" dirty="0" err="1"/>
              <a:t>æ</a:t>
            </a:r>
            <a:r>
              <a:rPr lang="en-US" sz="3200" b="1" dirty="0" err="1">
                <a:solidFill>
                  <a:schemeClr val="tx1"/>
                </a:solidFill>
              </a:rPr>
              <a:t>dʒ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err="1">
                <a:solidFill>
                  <a:schemeClr val="tx1"/>
                </a:solidFill>
              </a:rPr>
              <a:t>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3059113" y="1584325"/>
            <a:ext cx="1970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破碎的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adj. </a:t>
            </a: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6804025" y="1522413"/>
            <a:ext cx="15795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broken</a:t>
            </a:r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3059113" y="2233613"/>
            <a:ext cx="13589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玻璃 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n.</a:t>
            </a:r>
          </a:p>
        </p:txBody>
      </p:sp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6877050" y="2185988"/>
            <a:ext cx="1122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glass</a:t>
            </a:r>
          </a:p>
        </p:txBody>
      </p:sp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3059113" y="2881313"/>
            <a:ext cx="26781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楼梯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zh-CN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zh-CN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pl.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en-US" sz="2800" b="1" i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24" name="Text Box 12"/>
          <p:cNvSpPr txBox="1">
            <a:spLocks noChangeArrowheads="1"/>
          </p:cNvSpPr>
          <p:nvPr/>
        </p:nvSpPr>
        <p:spPr bwMode="auto">
          <a:xfrm>
            <a:off x="6804025" y="3395663"/>
            <a:ext cx="1082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</a:t>
            </a:r>
          </a:p>
        </p:txBody>
      </p:sp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3059113" y="3457575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救助；帮助  </a:t>
            </a:r>
            <a:r>
              <a:rPr lang="zh-CN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</a:p>
        </p:txBody>
      </p:sp>
      <p:sp>
        <p:nvSpPr>
          <p:cNvPr id="9226" name="Text Box 4"/>
          <p:cNvSpPr txBox="1">
            <a:spLocks noChangeArrowheads="1"/>
          </p:cNvSpPr>
          <p:nvPr/>
        </p:nvSpPr>
        <p:spPr bwMode="auto">
          <a:xfrm>
            <a:off x="3059113" y="4105275"/>
            <a:ext cx="8937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急救</a:t>
            </a:r>
          </a:p>
        </p:txBody>
      </p:sp>
      <p:sp>
        <p:nvSpPr>
          <p:cNvPr id="9227" name="Text Box 5"/>
          <p:cNvSpPr txBox="1">
            <a:spLocks noChangeArrowheads="1"/>
          </p:cNvSpPr>
          <p:nvPr/>
        </p:nvSpPr>
        <p:spPr bwMode="auto">
          <a:xfrm>
            <a:off x="6804025" y="2819400"/>
            <a:ext cx="12493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stairs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8" name="TextBox 1"/>
          <p:cNvSpPr txBox="1">
            <a:spLocks noChangeArrowheads="1"/>
          </p:cNvSpPr>
          <p:nvPr/>
        </p:nvSpPr>
        <p:spPr bwMode="auto">
          <a:xfrm>
            <a:off x="1906588" y="681038"/>
            <a:ext cx="5340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99"/>
                </a:solidFill>
              </a:rPr>
              <a:t>Words and expressions</a:t>
            </a:r>
          </a:p>
        </p:txBody>
      </p:sp>
      <p:sp>
        <p:nvSpPr>
          <p:cNvPr id="9229" name="Text Box 14"/>
          <p:cNvSpPr txBox="1">
            <a:spLocks noChangeArrowheads="1"/>
          </p:cNvSpPr>
          <p:nvPr/>
        </p:nvSpPr>
        <p:spPr bwMode="auto">
          <a:xfrm>
            <a:off x="6802438" y="5140325"/>
            <a:ext cx="17319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imagine</a:t>
            </a:r>
          </a:p>
        </p:txBody>
      </p:sp>
      <p:sp>
        <p:nvSpPr>
          <p:cNvPr id="9230" name="Text Box 4"/>
          <p:cNvSpPr txBox="1">
            <a:spLocks noChangeArrowheads="1"/>
          </p:cNvSpPr>
          <p:nvPr/>
        </p:nvSpPr>
        <p:spPr bwMode="auto">
          <a:xfrm>
            <a:off x="3636963" y="5930900"/>
            <a:ext cx="38877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231" name="Text Box 4"/>
          <p:cNvSpPr txBox="1">
            <a:spLocks noChangeArrowheads="1"/>
          </p:cNvSpPr>
          <p:nvPr/>
        </p:nvSpPr>
        <p:spPr bwMode="auto">
          <a:xfrm>
            <a:off x="3059113" y="5283200"/>
            <a:ext cx="3960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000375" y="5268913"/>
            <a:ext cx="3743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想象;设想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6880225" y="4564063"/>
            <a:ext cx="23018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medical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3060700" y="4706938"/>
            <a:ext cx="382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医学的；医疗的 </a:t>
            </a:r>
            <a:r>
              <a:rPr lang="zh-CN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adj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autoUpdateAnimBg="0"/>
      <p:bldP spid="9220" grpId="0" autoUpdateAnimBg="0"/>
      <p:bldP spid="9221" grpId="0" autoUpdateAnimBg="0"/>
      <p:bldP spid="9222" grpId="0" autoUpdateAnimBg="0"/>
      <p:bldP spid="9223" grpId="0" autoUpdateAnimBg="0"/>
      <p:bldP spid="9224" grpId="0" autoUpdateAnimBg="0"/>
      <p:bldP spid="9225" grpId="0" autoUpdateAnimBg="0"/>
      <p:bldP spid="9226" grpId="0" autoUpdateAnimBg="0"/>
      <p:bldP spid="9227" grpId="0" autoUpdateAnimBg="0"/>
      <p:bldP spid="9229" grpId="0" autoUpdateAnimBg="0"/>
      <p:bldP spid="9230" grpId="0" autoUpdateAnimBg="0"/>
      <p:bldP spid="923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179388" y="836613"/>
            <a:ext cx="4537075" cy="552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5300"/>
              </a:lnSpc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 dirty="0">
                <a:solidFill>
                  <a:schemeClr val="tx1"/>
                </a:solidFill>
              </a:rPr>
              <a:t>'</a:t>
            </a:r>
            <a:r>
              <a:rPr lang="en-US" sz="3200" b="1" dirty="0" err="1">
                <a:solidFill>
                  <a:schemeClr val="tx1"/>
                </a:solidFill>
              </a:rPr>
              <a:t>b</a:t>
            </a:r>
            <a:r>
              <a:rPr lang="en-US" sz="3200" b="1" dirty="0" err="1"/>
              <a:t>ɒ</a:t>
            </a:r>
            <a:r>
              <a:rPr lang="en-US" sz="3200" b="1" dirty="0" err="1">
                <a:solidFill>
                  <a:schemeClr val="tx1"/>
                </a:solidFill>
              </a:rPr>
              <a:t>t</a:t>
            </a:r>
            <a:r>
              <a:rPr lang="en-US" sz="3200" b="1" dirty="0" err="1"/>
              <a:t>ə</a:t>
            </a:r>
            <a:r>
              <a:rPr lang="en-US" sz="3200" b="1" dirty="0" err="1">
                <a:solidFill>
                  <a:schemeClr val="tx1"/>
                </a:solidFill>
              </a:rPr>
              <a:t>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eaLnBrk="1" hangingPunct="1">
              <a:lnSpc>
                <a:spcPts val="53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at the bottom of...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5300"/>
              </a:lnSpc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ɒ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ŋ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eaLnBrk="1" hangingPunct="1">
              <a:lnSpc>
                <a:spcPts val="5300"/>
              </a:lnSpc>
            </a:pP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53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what's wrong with...?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5300"/>
              </a:lnSpc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 dirty="0">
                <a:solidFill>
                  <a:schemeClr val="tx1"/>
                </a:solidFill>
              </a:rPr>
              <a:t>'</a:t>
            </a:r>
            <a:r>
              <a:rPr lang="en-US" sz="3200" b="1" dirty="0" err="1">
                <a:solidFill>
                  <a:schemeClr val="tx1"/>
                </a:solidFill>
              </a:rPr>
              <a:t>tr</a:t>
            </a:r>
            <a:r>
              <a:rPr lang="en-US" sz="3200" b="1" dirty="0" err="1"/>
              <a:t>ʌ</a:t>
            </a:r>
            <a:r>
              <a:rPr lang="en-US" sz="3200" b="1" dirty="0" err="1">
                <a:solidFill>
                  <a:schemeClr val="tx1"/>
                </a:solidFill>
              </a:rPr>
              <a:t>bl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eaLnBrk="1" hangingPunct="1">
              <a:lnSpc>
                <a:spcPts val="5300"/>
              </a:lnSpc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 dirty="0" err="1">
                <a:solidFill>
                  <a:schemeClr val="tx1"/>
                </a:solidFill>
              </a:rPr>
              <a:t>l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err="1">
                <a:solidFill>
                  <a:schemeClr val="tx1"/>
                </a:solidFill>
              </a:rPr>
              <a:t>ft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eaLnBrk="1" hangingPunct="1">
              <a:lnSpc>
                <a:spcPts val="5300"/>
              </a:lnSpc>
            </a:pP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2844800" y="911225"/>
            <a:ext cx="27066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底部；下端 </a:t>
            </a:r>
            <a:r>
              <a:rPr lang="en-US" sz="28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n.</a:t>
            </a: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6405563" y="804863"/>
            <a:ext cx="17192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buttom </a:t>
            </a: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4284663" y="1701800"/>
            <a:ext cx="23764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在......的底部</a:t>
            </a:r>
            <a:endParaRPr lang="zh-CN" altLang="en-US" sz="2800" b="1" i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2773363" y="2403475"/>
            <a:ext cx="401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有毛病的;有错误的</a:t>
            </a:r>
            <a:r>
              <a:rPr lang="zh-CN" altLang="en-US" sz="28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adj.</a:t>
            </a:r>
            <a:endParaRPr lang="en-US" sz="2800" b="1" i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不正确的；错误的 </a:t>
            </a:r>
            <a:r>
              <a:rPr lang="en-US" sz="28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ad</a:t>
            </a:r>
            <a:r>
              <a:rPr lang="zh-CN" altLang="en-US" sz="28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en-US" sz="28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6516688" y="2360613"/>
            <a:ext cx="187483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wrong</a:t>
            </a:r>
            <a:endParaRPr 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5003800" y="3644900"/>
            <a:ext cx="1801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怎么了？</a:t>
            </a:r>
            <a:endParaRPr lang="en-US" sz="2800" b="1" i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9" name="Text Box 6"/>
          <p:cNvSpPr txBox="1">
            <a:spLocks noChangeArrowheads="1"/>
          </p:cNvSpPr>
          <p:nvPr/>
        </p:nvSpPr>
        <p:spPr bwMode="auto">
          <a:xfrm>
            <a:off x="2916238" y="4365625"/>
            <a:ext cx="4464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问题；烦恼；困难 n.</a:t>
            </a:r>
            <a:endParaRPr lang="en-US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50" name="Text Box 4"/>
          <p:cNvSpPr txBox="1">
            <a:spLocks noChangeArrowheads="1"/>
          </p:cNvSpPr>
          <p:nvPr/>
        </p:nvSpPr>
        <p:spPr bwMode="auto">
          <a:xfrm>
            <a:off x="2928938" y="5072063"/>
            <a:ext cx="3455987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举起；抬起；提起 </a:t>
            </a:r>
            <a:r>
              <a:rPr lang="zh-CN" altLang="en-US" sz="28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en-US" sz="28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电梯 </a:t>
            </a:r>
            <a:r>
              <a:rPr lang="zh-CN" altLang="en-US" sz="28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n.</a:t>
            </a: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6429375" y="5000625"/>
            <a:ext cx="7413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lift</a:t>
            </a:r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6953250" y="4365625"/>
            <a:ext cx="1003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6445250" y="4294188"/>
            <a:ext cx="20939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trouble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autoUpdateAnimBg="0"/>
      <p:bldP spid="10244" grpId="0" autoUpdateAnimBg="0"/>
      <p:bldP spid="10245" grpId="0" autoUpdateAnimBg="0"/>
      <p:bldP spid="10246" grpId="0" autoUpdateAnimBg="0"/>
      <p:bldP spid="10247" grpId="0" autoUpdateAnimBg="0"/>
      <p:bldP spid="10248" grpId="0" autoUpdateAnimBg="0"/>
      <p:bldP spid="10249" grpId="0" autoUpdateAnimBg="0"/>
      <p:bldP spid="10250" grpId="0" autoUpdateAnimBg="0"/>
      <p:bldP spid="10251" grpId="0" autoUpdateAnimBg="0"/>
      <p:bldP spid="1025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500063" y="896938"/>
            <a:ext cx="2994025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5300"/>
              </a:lnSpc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>
                <a:solidFill>
                  <a:schemeClr val="tx1"/>
                </a:solidFill>
              </a:rPr>
              <a:t>'h</a:t>
            </a:r>
            <a:r>
              <a:rPr lang="en-US" sz="3200" b="1"/>
              <a:t>a</a:t>
            </a:r>
            <a:r>
              <a:rPr lang="en-US" sz="3200" b="1">
                <a:solidFill>
                  <a:schemeClr val="tx1"/>
                </a:solidFill>
              </a:rPr>
              <a:t>rm</a:t>
            </a:r>
            <a:r>
              <a:rPr lang="en-US" sz="3200" b="1"/>
              <a:t>:</a:t>
            </a:r>
            <a:r>
              <a:rPr lang="en-US" sz="3200" b="1">
                <a:solidFill>
                  <a:schemeClr val="tx1"/>
                </a:solidFill>
              </a:rPr>
              <a:t>ful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eaLnBrk="1" hangingPunct="1">
              <a:lnSpc>
                <a:spcPts val="5300"/>
              </a:lnSpc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>
                <a:solidFill>
                  <a:schemeClr val="tx1"/>
                </a:solidFill>
              </a:rPr>
              <a:t>dr</a:t>
            </a:r>
            <a:r>
              <a:rPr lang="en-US" sz="3200" b="1"/>
              <a:t>ɒ</a:t>
            </a:r>
            <a:r>
              <a:rPr lang="en-US" sz="3200" b="1">
                <a:solidFill>
                  <a:schemeClr val="tx1"/>
                </a:solidFill>
              </a:rPr>
              <a:t>p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eaLnBrk="1" hangingPunct="1">
              <a:lnSpc>
                <a:spcPts val="5300"/>
              </a:lnSpc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>
                <a:solidFill>
                  <a:schemeClr val="tx1"/>
                </a:solidFill>
              </a:rPr>
              <a:t>'tr</a:t>
            </a:r>
            <a:r>
              <a:rPr lang="en-US" sz="3200" b="1"/>
              <a:t>e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>
                <a:solidFill>
                  <a:schemeClr val="tx1"/>
                </a:solidFill>
              </a:rPr>
              <a:t>n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>
                <a:solidFill>
                  <a:schemeClr val="tx1"/>
                </a:solidFill>
              </a:rPr>
              <a:t>ŋ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eaLnBrk="1" hangingPunct="1">
              <a:lnSpc>
                <a:spcPts val="5300"/>
              </a:lnSpc>
            </a:pP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sure</a:t>
            </a:r>
          </a:p>
          <a:p>
            <a:pPr eaLnBrk="1" hangingPunct="1">
              <a:lnSpc>
                <a:spcPts val="5300"/>
              </a:lnSpc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>
                <a:solidFill>
                  <a:schemeClr val="tx1"/>
                </a:solidFill>
              </a:rPr>
              <a:t>'k</a:t>
            </a:r>
            <a:r>
              <a:rPr lang="en-US" sz="3200" b="1"/>
              <a:t>ʌ</a:t>
            </a:r>
            <a:r>
              <a:rPr lang="en-US" sz="3200" b="1">
                <a:solidFill>
                  <a:schemeClr val="tx1"/>
                </a:solidFill>
              </a:rPr>
              <a:t>v</a:t>
            </a:r>
            <a:r>
              <a:rPr lang="en-US" sz="3200" b="1"/>
              <a:t>ə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eaLnBrk="1" hangingPunct="1">
              <a:lnSpc>
                <a:spcPts val="5300"/>
              </a:lnSpc>
            </a:pP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lift up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3019425" y="1062038"/>
            <a:ext cx="19700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有害的 </a:t>
            </a:r>
            <a:r>
              <a:rPr lang="zh-CN" altLang="en-US" sz="28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adj</a:t>
            </a:r>
            <a:r>
              <a:rPr lang="en-US" sz="28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6789738" y="969963"/>
            <a:ext cx="17827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harmful</a:t>
            </a:r>
          </a:p>
        </p:txBody>
      </p:sp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3021013" y="1690688"/>
            <a:ext cx="30241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使落下；投下 </a:t>
            </a:r>
            <a:r>
              <a:rPr lang="zh-CN" altLang="en-US" sz="28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en-US" sz="28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6789738" y="2339975"/>
            <a:ext cx="17573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training</a:t>
            </a:r>
          </a:p>
        </p:txBody>
      </p:sp>
      <p:sp>
        <p:nvSpPr>
          <p:cNvPr id="11271" name="Text Box 13"/>
          <p:cNvSpPr txBox="1">
            <a:spLocks noChangeArrowheads="1"/>
          </p:cNvSpPr>
          <p:nvPr/>
        </p:nvSpPr>
        <p:spPr bwMode="auto">
          <a:xfrm>
            <a:off x="3019425" y="2428875"/>
            <a:ext cx="233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训练；培训 </a:t>
            </a:r>
            <a:r>
              <a:rPr lang="zh-CN" altLang="en-US" sz="28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en-US" sz="28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1272" name="Text Box 14"/>
          <p:cNvSpPr txBox="1">
            <a:spLocks noChangeArrowheads="1"/>
          </p:cNvSpPr>
          <p:nvPr/>
        </p:nvSpPr>
        <p:spPr bwMode="auto">
          <a:xfrm>
            <a:off x="6748463" y="3705225"/>
            <a:ext cx="12493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cover</a:t>
            </a:r>
          </a:p>
        </p:txBody>
      </p:sp>
      <p:sp>
        <p:nvSpPr>
          <p:cNvPr id="11273" name="Text Box 4"/>
          <p:cNvSpPr txBox="1">
            <a:spLocks noChangeArrowheads="1"/>
          </p:cNvSpPr>
          <p:nvPr/>
        </p:nvSpPr>
        <p:spPr bwMode="auto">
          <a:xfrm>
            <a:off x="3019425" y="3043238"/>
            <a:ext cx="1960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确保；确认</a:t>
            </a:r>
            <a:endParaRPr lang="en-US" sz="2800" b="1" i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74" name="Text Box 5"/>
          <p:cNvSpPr txBox="1">
            <a:spLocks noChangeArrowheads="1"/>
          </p:cNvSpPr>
          <p:nvPr/>
        </p:nvSpPr>
        <p:spPr bwMode="auto">
          <a:xfrm>
            <a:off x="6789738" y="1658938"/>
            <a:ext cx="11223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drop</a:t>
            </a:r>
          </a:p>
        </p:txBody>
      </p:sp>
      <p:sp>
        <p:nvSpPr>
          <p:cNvPr id="11275" name="Text Box 6"/>
          <p:cNvSpPr txBox="1">
            <a:spLocks noChangeArrowheads="1"/>
          </p:cNvSpPr>
          <p:nvPr/>
        </p:nvSpPr>
        <p:spPr bwMode="auto">
          <a:xfrm>
            <a:off x="3019425" y="3762375"/>
            <a:ext cx="2089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盖；盖上 </a:t>
            </a:r>
            <a:r>
              <a:rPr lang="en-US" sz="28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v.</a:t>
            </a:r>
            <a:endParaRPr lang="en-US" sz="2800" b="1" i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76" name="Text Box 7"/>
          <p:cNvSpPr txBox="1">
            <a:spLocks noChangeArrowheads="1"/>
          </p:cNvSpPr>
          <p:nvPr/>
        </p:nvSpPr>
        <p:spPr bwMode="auto">
          <a:xfrm>
            <a:off x="6789738" y="3043238"/>
            <a:ext cx="3095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7" name="Text Box 7"/>
          <p:cNvSpPr txBox="1">
            <a:spLocks noChangeArrowheads="1"/>
          </p:cNvSpPr>
          <p:nvPr/>
        </p:nvSpPr>
        <p:spPr bwMode="auto">
          <a:xfrm>
            <a:off x="3033713" y="4419600"/>
            <a:ext cx="21605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抬起；提起</a:t>
            </a:r>
            <a:endParaRPr lang="zh-CN" altLang="en-US" sz="2800" b="1" i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  <p:bldP spid="11268" grpId="0" autoUpdateAnimBg="0"/>
      <p:bldP spid="11269" grpId="0" autoUpdateAnimBg="0"/>
      <p:bldP spid="11270" grpId="0" autoUpdateAnimBg="0"/>
      <p:bldP spid="11271" grpId="0" autoUpdateAnimBg="0"/>
      <p:bldP spid="11272" grpId="0" autoUpdateAnimBg="0"/>
      <p:bldP spid="11273" grpId="0" autoUpdateAnimBg="0"/>
      <p:bldP spid="11274" grpId="0" autoUpdateAnimBg="0"/>
      <p:bldP spid="11275" grpId="0" autoUpdateAnimBg="0"/>
      <p:bldP spid="11277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演示文稿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演示文稿1">
      <a:majorFont>
        <a:latin typeface="微软雅黑"/>
        <a:ea typeface="微软雅黑"/>
        <a:cs typeface=""/>
      </a:majorFont>
      <a:minorFont>
        <a:latin typeface="Franklin Gothic Medium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演示文稿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演示文稿1</Template>
  <TotalTime>0</TotalTime>
  <Words>1802</Words>
  <Application>Microsoft Office PowerPoint</Application>
  <PresentationFormat>全屏显示(4:3)</PresentationFormat>
  <Paragraphs>249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1" baseType="lpstr">
      <vt:lpstr>Arial Unicode MS</vt:lpstr>
      <vt:lpstr>黑体</vt:lpstr>
      <vt:lpstr>宋体</vt:lpstr>
      <vt:lpstr>微软雅黑</vt:lpstr>
      <vt:lpstr>Arial</vt:lpstr>
      <vt:lpstr>Arial Black</vt:lpstr>
      <vt:lpstr>Franklin Gothic Medium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2013-08-13T09:07:00Z</dcterms:created>
  <dcterms:modified xsi:type="dcterms:W3CDTF">2023-01-16T21:23:23Z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87329BCF8A1D4A3B8FB2B4FC261463AE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