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1" r:id="rId26"/>
    <p:sldId id="372" r:id="rId27"/>
    <p:sldId id="373" r:id="rId28"/>
    <p:sldId id="374" r:id="rId29"/>
    <p:sldId id="375" r:id="rId30"/>
    <p:sldId id="376" r:id="rId3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新课标第一网" initials="新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80"/>
    <a:srgbClr val="9900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/>
    <p:restoredTop sz="94660"/>
  </p:normalViewPr>
  <p:slideViewPr>
    <p:cSldViewPr showGuides="1">
      <p:cViewPr varScale="1">
        <p:scale>
          <a:sx n="108" d="100"/>
          <a:sy n="108" d="100"/>
        </p:scale>
        <p:origin x="-126" y="-84"/>
      </p:cViewPr>
      <p:guideLst>
        <p:guide orient="horz" pos="2160"/>
        <p:guide pos="291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E275A-55A4-4FDD-A480-353A67A2138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D5595-8B63-460C-9147-1AA87A86F3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D5595-8B63-460C-9147-1AA87A86F34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42875"/>
            <a:ext cx="2051050" cy="62388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42875"/>
            <a:ext cx="6003925" cy="62388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441450"/>
            <a:ext cx="4027487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027488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gradFill rotWithShape="1">
            <a:gsLst>
              <a:gs pos="0">
                <a:srgbClr val="B7D9FF"/>
              </a:gs>
              <a:gs pos="35001">
                <a:srgbClr val="CBE3FF"/>
              </a:gs>
              <a:gs pos="100000">
                <a:srgbClr val="E8F3FF"/>
              </a:gs>
            </a:gsLst>
            <a:lin ang="5400000" scaled="1"/>
          </a:gradFill>
          <a:ln w="9525">
            <a:noFill/>
            <a:miter lim="800000"/>
          </a:ln>
          <a:effectLst>
            <a:outerShdw dist="20000" dir="5400000" algn="ctr" rotWithShape="0">
              <a:srgbClr val="000000">
                <a:alpha val="25000"/>
              </a:srgbClr>
            </a:outerShdw>
          </a:effectLst>
        </p:spPr>
        <p:txBody>
          <a:bodyPr lIns="92199" tIns="46099" rIns="92199" bIns="46099" anchor="ctr"/>
          <a:lstStyle/>
          <a:p>
            <a:pPr algn="ctr">
              <a:defRPr/>
            </a:pPr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42875"/>
            <a:ext cx="82073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9" tIns="46099" rIns="92199" bIns="46099" numCol="1" anchor="ctr" anchorCtr="0" compatLnSpc="1"/>
          <a:lstStyle/>
          <a:p>
            <a:pPr lvl="0"/>
            <a:r>
              <a:rPr lang="zh-CN" smtClean="0"/>
              <a:t>标题文本样式：微软雅黑</a:t>
            </a:r>
            <a:r>
              <a:rPr lang="zh-CN" altLang="zh-CN" smtClean="0"/>
              <a:t>/26</a:t>
            </a:r>
            <a:r>
              <a:rPr lang="zh-CN" smtClean="0"/>
              <a:t>号  </a:t>
            </a:r>
            <a:r>
              <a:rPr lang="zh-CN" altLang="zh-CN" smtClean="0"/>
              <a:t>Arial/26pt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41450"/>
            <a:ext cx="8207375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9" tIns="46099" rIns="92199" bIns="46099" numCol="1" anchor="t" anchorCtr="0" compatLnSpc="1"/>
          <a:lstStyle/>
          <a:p>
            <a:pPr lvl="0"/>
            <a:r>
              <a:rPr lang="zh-CN" smtClean="0"/>
              <a:t>第一级内容文本样式：微软雅黑</a:t>
            </a:r>
            <a:r>
              <a:rPr lang="zh-CN" altLang="zh-CN" smtClean="0"/>
              <a:t>/20</a:t>
            </a:r>
            <a:r>
              <a:rPr lang="zh-CN" smtClean="0"/>
              <a:t>号  </a:t>
            </a:r>
            <a:r>
              <a:rPr lang="zh-CN" altLang="zh-CN" smtClean="0"/>
              <a:t>Arial/20pt</a:t>
            </a:r>
          </a:p>
          <a:p>
            <a:pPr lvl="1"/>
            <a:r>
              <a:rPr lang="zh-CN" smtClean="0"/>
              <a:t>第二级内容文本样式：微软雅黑</a:t>
            </a:r>
            <a:r>
              <a:rPr lang="zh-CN" altLang="zh-CN" smtClean="0"/>
              <a:t>/18</a:t>
            </a:r>
            <a:r>
              <a:rPr lang="zh-CN" smtClean="0"/>
              <a:t>号  </a:t>
            </a:r>
            <a:r>
              <a:rPr lang="zh-CN" altLang="zh-CN" smtClean="0"/>
              <a:t>Arial/18pt</a:t>
            </a:r>
          </a:p>
          <a:p>
            <a:pPr lvl="2"/>
            <a:r>
              <a:rPr lang="zh-CN" smtClean="0"/>
              <a:t>第三级内容文本样式：微软雅黑</a:t>
            </a:r>
            <a:r>
              <a:rPr lang="zh-CN" altLang="zh-CN" smtClean="0"/>
              <a:t>/16</a:t>
            </a:r>
            <a:r>
              <a:rPr lang="zh-CN" smtClean="0"/>
              <a:t>号  </a:t>
            </a:r>
            <a:r>
              <a:rPr lang="zh-CN" altLang="zh-CN" smtClean="0"/>
              <a:t>Arial/16pt</a:t>
            </a:r>
          </a:p>
          <a:p>
            <a:pPr lvl="3"/>
            <a:r>
              <a:rPr lang="zh-CN" smtClean="0"/>
              <a:t>第四级内容文本样式：微软雅黑</a:t>
            </a:r>
            <a:r>
              <a:rPr lang="zh-CN" altLang="zh-CN" smtClean="0"/>
              <a:t>/14</a:t>
            </a:r>
            <a:r>
              <a:rPr lang="zh-CN" smtClean="0"/>
              <a:t>号  </a:t>
            </a:r>
            <a:r>
              <a:rPr lang="zh-CN" altLang="zh-CN" smtClean="0"/>
              <a:t>Arial/14pt</a:t>
            </a:r>
          </a:p>
          <a:p>
            <a:pPr lvl="4"/>
            <a:r>
              <a:rPr lang="zh-CN" smtClean="0"/>
              <a:t>第五级内容文本样式：微软雅黑</a:t>
            </a:r>
            <a:r>
              <a:rPr lang="zh-CN" altLang="zh-CN" smtClean="0"/>
              <a:t>/12</a:t>
            </a:r>
            <a:r>
              <a:rPr lang="zh-CN" smtClean="0"/>
              <a:t>号  </a:t>
            </a:r>
            <a:r>
              <a:rPr lang="zh-CN" altLang="zh-CN" smtClean="0"/>
              <a:t>Arial/12pt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ransition>
    <p:fade/>
  </p:transition>
  <p:hf sldNum="0" hdr="0" ftr="0" dt="0"/>
  <p:txStyles>
    <p:titleStyle>
      <a:lvl1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+mj-lt"/>
          <a:ea typeface="+mj-ea"/>
          <a:cs typeface="+mj-cs"/>
        </a:defRPr>
      </a:lvl1pPr>
      <a:lvl2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82880" indent="-18288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46100" indent="-18288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</a:defRPr>
      </a:lvl2pPr>
      <a:lvl3pPr marL="903605" indent="-17653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  <a:ea typeface="+mn-ea"/>
        </a:defRPr>
      </a:lvl3pPr>
      <a:lvl4pPr marL="1266825" indent="-18415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400">
          <a:solidFill>
            <a:schemeClr val="tx1"/>
          </a:solidFill>
          <a:latin typeface="+mn-lt"/>
          <a:ea typeface="+mn-ea"/>
        </a:defRPr>
      </a:lvl4pPr>
      <a:lvl5pPr marL="16319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5pPr>
      <a:lvl6pPr marL="20891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6pPr>
      <a:lvl7pPr marL="25463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7pPr>
      <a:lvl8pPr marL="30035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8pPr>
      <a:lvl9pPr marL="34607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audio" Target="file:///C:\Documents%20and%20Settings\Administrator\&#26700;&#38754;\&#20864;&#25945;7&#19979;Unit%207&#35838;&#20214;&#65288;&#35201;&#36716;&#25104;1+1&#26684;&#24335;&#65289;\Lesson%2038\L38-No.1.mp3" TargetMode="External"/><Relationship Id="rId1" Type="http://schemas.microsoft.com/office/2007/relationships/media" Target="file:///C:\Documents%20and%20Settings\Administrator\&#26700;&#38754;\&#20864;&#25945;7&#19979;Unit%207&#35838;&#20214;&#65288;&#35201;&#36716;&#25104;1+1&#26684;&#24335;&#65289;\Lesson%2038\L38-No.1.mp3" TargetMode="Externa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1"/>
          <p:cNvSpPr txBox="1"/>
          <p:nvPr/>
        </p:nvSpPr>
        <p:spPr>
          <a:xfrm>
            <a:off x="0" y="2323514"/>
            <a:ext cx="9144000" cy="1218813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7200" b="1" dirty="0" smtClean="0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Stay </a:t>
            </a:r>
            <a:r>
              <a:rPr lang="en-US" altLang="zh-CN" sz="7200" b="1" dirty="0">
                <a:solidFill>
                  <a:srgbClr val="0000FF"/>
                </a:solidFill>
                <a:latin typeface="Times New Roman" panose="02020603050405020304" pitchFamily="18" charset="0"/>
                <a:sym typeface="+mn-ea"/>
              </a:rPr>
              <a:t>Healthy!</a:t>
            </a:r>
            <a:endParaRPr lang="en-US" sz="7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43415" y="55626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5"/>
          <p:cNvSpPr txBox="1"/>
          <p:nvPr/>
        </p:nvSpPr>
        <p:spPr>
          <a:xfrm>
            <a:off x="492584" y="1246232"/>
            <a:ext cx="8158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7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Sports and Good Health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t01a09f15ae86001e3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964" y="304817"/>
            <a:ext cx="2598702" cy="289576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Picture 15" descr="t01883a23beb110f9ab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587" y="3709685"/>
            <a:ext cx="2334492" cy="247185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0" name="Picture 17" descr="t01c7526be4f0b6c24a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57296" y="705809"/>
            <a:ext cx="2057066" cy="212580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Picture 19" descr="t01b4f6c745598a028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7944" y="3650165"/>
            <a:ext cx="2133570" cy="259094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Picture 21" descr="t01d7b5a4beb357e0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9765" y="3886416"/>
            <a:ext cx="2343117" cy="228612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3" name="Picture 23" descr="t01aafc433e3b20d36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55086" y="625607"/>
            <a:ext cx="2285968" cy="228612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16" name="Text Box 24"/>
          <p:cNvSpPr txBox="1"/>
          <p:nvPr/>
        </p:nvSpPr>
        <p:spPr>
          <a:xfrm>
            <a:off x="387397" y="2911734"/>
            <a:ext cx="1656324" cy="603260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>
            <a:spAutoFit/>
          </a:bodyPr>
          <a:lstStyle/>
          <a:p>
            <a:r>
              <a:rPr lang="en-US" altLang="zh-CN" sz="3200" dirty="0"/>
              <a:t> football</a:t>
            </a:r>
          </a:p>
        </p:txBody>
      </p:sp>
      <p:sp>
        <p:nvSpPr>
          <p:cNvPr id="8217" name="Text Box 25"/>
          <p:cNvSpPr txBox="1"/>
          <p:nvPr/>
        </p:nvSpPr>
        <p:spPr>
          <a:xfrm>
            <a:off x="3733985" y="2911734"/>
            <a:ext cx="1656324" cy="603260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>
            <a:spAutoFit/>
          </a:bodyPr>
          <a:lstStyle/>
          <a:p>
            <a:r>
              <a:rPr lang="en-US" altLang="zh-CN" sz="3200" dirty="0"/>
              <a:t>dancing</a:t>
            </a:r>
          </a:p>
        </p:txBody>
      </p:sp>
      <p:sp>
        <p:nvSpPr>
          <p:cNvPr id="8218" name="Text Box 26"/>
          <p:cNvSpPr txBox="1"/>
          <p:nvPr/>
        </p:nvSpPr>
        <p:spPr>
          <a:xfrm>
            <a:off x="6994682" y="2911637"/>
            <a:ext cx="1588997" cy="603260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>
            <a:spAutoFit/>
          </a:bodyPr>
          <a:lstStyle/>
          <a:p>
            <a:r>
              <a:rPr lang="en-US" altLang="zh-CN" sz="3200" dirty="0"/>
              <a:t>walking</a:t>
            </a:r>
          </a:p>
        </p:txBody>
      </p:sp>
      <p:sp>
        <p:nvSpPr>
          <p:cNvPr id="8219" name="Text Box 27"/>
          <p:cNvSpPr txBox="1"/>
          <p:nvPr/>
        </p:nvSpPr>
        <p:spPr>
          <a:xfrm>
            <a:off x="255" y="6096338"/>
            <a:ext cx="2294319" cy="603260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>
            <a:spAutoFit/>
          </a:bodyPr>
          <a:lstStyle/>
          <a:p>
            <a:r>
              <a:rPr lang="en-US" altLang="zh-CN" sz="3200" dirty="0"/>
              <a:t>  basketball</a:t>
            </a:r>
          </a:p>
        </p:txBody>
      </p:sp>
      <p:sp>
        <p:nvSpPr>
          <p:cNvPr id="8220" name="Text Box 28"/>
          <p:cNvSpPr txBox="1"/>
          <p:nvPr/>
        </p:nvSpPr>
        <p:spPr>
          <a:xfrm>
            <a:off x="3505406" y="6096338"/>
            <a:ext cx="2021808" cy="603260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>
            <a:spAutoFit/>
          </a:bodyPr>
          <a:lstStyle/>
          <a:p>
            <a:r>
              <a:rPr lang="en-US" altLang="zh-CN" sz="3200" dirty="0"/>
              <a:t> volleyball</a:t>
            </a:r>
          </a:p>
        </p:txBody>
      </p:sp>
      <p:sp>
        <p:nvSpPr>
          <p:cNvPr id="8221" name="Text Box 29"/>
          <p:cNvSpPr txBox="1"/>
          <p:nvPr/>
        </p:nvSpPr>
        <p:spPr>
          <a:xfrm>
            <a:off x="6279426" y="6019948"/>
            <a:ext cx="2815414" cy="602147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>
            <a:spAutoFit/>
          </a:bodyPr>
          <a:lstStyle/>
          <a:p>
            <a:r>
              <a:rPr lang="en-US" altLang="zh-CN" sz="3200" dirty="0"/>
              <a:t> ping-pong</a:t>
            </a:r>
          </a:p>
        </p:txBody>
      </p:sp>
      <p:sp>
        <p:nvSpPr>
          <p:cNvPr id="4110" name="WordArt 32"/>
          <p:cNvSpPr>
            <a:spLocks noTextEdit="1"/>
          </p:cNvSpPr>
          <p:nvPr/>
        </p:nvSpPr>
        <p:spPr>
          <a:xfrm>
            <a:off x="368765" y="2504153"/>
            <a:ext cx="8458082" cy="1676494"/>
          </a:xfrm>
          <a:prstGeom prst="rect">
            <a:avLst/>
          </a:prstGeom>
        </p:spPr>
        <p:txBody>
          <a:bodyPr wrap="none" lIns="109746" tIns="54873" rIns="109746" bIns="54873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solidFill>
                  <a:srgbClr val="FF0000">
                    <a:alpha val="85097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one hour of exercise every day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>
          <a:xfrm>
            <a:off x="2941700" y="2181893"/>
            <a:ext cx="3260861" cy="3259500"/>
            <a:chOff x="4068604" y="1966684"/>
            <a:chExt cx="4000528" cy="4000528"/>
          </a:xfrm>
        </p:grpSpPr>
        <p:cxnSp>
          <p:nvCxnSpPr>
            <p:cNvPr id="7" name="直接连接符 6"/>
            <p:cNvCxnSpPr>
              <a:stCxn id="10" idx="1"/>
              <a:endCxn id="10" idx="5"/>
            </p:cNvCxnSpPr>
            <p:nvPr/>
          </p:nvCxnSpPr>
          <p:spPr>
            <a:xfrm rot="16200000" flipH="1">
              <a:off x="4655138" y="2552933"/>
              <a:ext cx="2827454" cy="282802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>
              <a:stCxn id="10" idx="6"/>
              <a:endCxn id="10" idx="2"/>
            </p:cNvCxnSpPr>
            <p:nvPr/>
          </p:nvCxnSpPr>
          <p:spPr>
            <a:xfrm flipH="1">
              <a:off x="4068604" y="3967923"/>
              <a:ext cx="400052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>
              <a:stCxn id="10" idx="7"/>
              <a:endCxn id="10" idx="3"/>
            </p:cNvCxnSpPr>
            <p:nvPr/>
          </p:nvCxnSpPr>
          <p:spPr>
            <a:xfrm rot="16200000" flipH="1" flipV="1">
              <a:off x="4655138" y="2552933"/>
              <a:ext cx="2827454" cy="282802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椭圆 9"/>
            <p:cNvSpPr/>
            <p:nvPr/>
          </p:nvSpPr>
          <p:spPr>
            <a:xfrm>
              <a:off x="4068604" y="1966684"/>
              <a:ext cx="4000528" cy="4000528"/>
            </a:xfrm>
            <a:prstGeom prst="ellipse">
              <a:avLst/>
            </a:prstGeom>
            <a:noFill/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22960" eaLnBrk="1" fontAlgn="auto" hangingPunct="1">
                <a:defRPr/>
              </a:pPr>
              <a:endParaRPr lang="zh-CN" altLang="en-US" sz="1300" noProof="1"/>
            </a:p>
          </p:txBody>
        </p:sp>
      </p:grpSp>
      <p:sp>
        <p:nvSpPr>
          <p:cNvPr id="11" name="六边形 10"/>
          <p:cNvSpPr/>
          <p:nvPr/>
        </p:nvSpPr>
        <p:spPr>
          <a:xfrm>
            <a:off x="3671319" y="2770640"/>
            <a:ext cx="1915305" cy="1552625"/>
          </a:xfrm>
          <a:prstGeom prst="hexagon">
            <a:avLst/>
          </a:prstGeom>
          <a:solidFill>
            <a:srgbClr val="68BE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90" rIns="68579" bIns="34290" anchor="ctr"/>
          <a:lstStyle/>
          <a:p>
            <a:pPr algn="ctr" defTabSz="822960" eaLnBrk="1" fontAlgn="auto" hangingPunct="1">
              <a:defRPr/>
            </a:pPr>
            <a:r>
              <a:rPr lang="en-US" altLang="zh-CN" sz="29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words</a:t>
            </a:r>
            <a:endParaRPr lang="zh-CN" altLang="en-US" sz="2900" b="1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275663" y="1746989"/>
            <a:ext cx="1563950" cy="913130"/>
          </a:xfrm>
          <a:prstGeom prst="ellipse">
            <a:avLst/>
          </a:prstGeom>
          <a:solidFill>
            <a:srgbClr val="E99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90" rIns="68579" bIns="34290" anchor="ctr"/>
          <a:lstStyle/>
          <a:p>
            <a:pPr algn="ctr" defTabSz="822960" eaLnBrk="1" fontAlgn="auto" hangingPunct="1">
              <a:defRPr/>
            </a:pPr>
            <a:r>
              <a:rPr lang="en-US" altLang="zh-CN" sz="3400" b="1" noProof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keep</a:t>
            </a:r>
          </a:p>
        </p:txBody>
      </p:sp>
      <p:sp>
        <p:nvSpPr>
          <p:cNvPr id="14" name="椭圆 13"/>
          <p:cNvSpPr/>
          <p:nvPr/>
        </p:nvSpPr>
        <p:spPr>
          <a:xfrm>
            <a:off x="1307865" y="1865894"/>
            <a:ext cx="3007478" cy="759163"/>
          </a:xfrm>
          <a:prstGeom prst="ellipse">
            <a:avLst/>
          </a:prstGeom>
          <a:solidFill>
            <a:srgbClr val="E58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90" rIns="68579" bIns="34290" anchor="ctr"/>
          <a:lstStyle/>
          <a:p>
            <a:pPr algn="ctr" defTabSz="822960" eaLnBrk="1" fontAlgn="auto" hangingPunct="1">
              <a:defRPr/>
            </a:pPr>
            <a:r>
              <a:rPr lang="en-US" altLang="zh-CN" sz="3400" b="1" noProof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remember</a:t>
            </a:r>
          </a:p>
        </p:txBody>
      </p:sp>
      <p:sp>
        <p:nvSpPr>
          <p:cNvPr id="15" name="椭圆 14"/>
          <p:cNvSpPr/>
          <p:nvPr/>
        </p:nvSpPr>
        <p:spPr>
          <a:xfrm>
            <a:off x="336112" y="3521419"/>
            <a:ext cx="3335207" cy="883403"/>
          </a:xfrm>
          <a:prstGeom prst="ellipse">
            <a:avLst/>
          </a:prstGeom>
          <a:solidFill>
            <a:srgbClr val="C8D6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90" rIns="68579" bIns="34290" anchor="ctr"/>
          <a:lstStyle/>
          <a:p>
            <a:pPr algn="ctr" defTabSz="822960" eaLnBrk="1" fontAlgn="auto" hangingPunct="1">
              <a:defRPr/>
            </a:pPr>
            <a:r>
              <a:rPr lang="en-US" altLang="zh-CN" sz="3400" b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</a:p>
        </p:txBody>
      </p:sp>
      <p:sp>
        <p:nvSpPr>
          <p:cNvPr id="16" name="椭圆 15"/>
          <p:cNvSpPr/>
          <p:nvPr/>
        </p:nvSpPr>
        <p:spPr>
          <a:xfrm>
            <a:off x="3723908" y="4963523"/>
            <a:ext cx="1695803" cy="846817"/>
          </a:xfrm>
          <a:prstGeom prst="ellipse">
            <a:avLst/>
          </a:prstGeom>
          <a:solidFill>
            <a:srgbClr val="E99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90" rIns="68579" bIns="34290" anchor="ctr"/>
          <a:lstStyle/>
          <a:p>
            <a:pPr algn="ctr" defTabSz="822960" eaLnBrk="1" fontAlgn="auto" hangingPunct="1">
              <a:defRPr/>
            </a:pPr>
            <a:r>
              <a:rPr lang="en-US" altLang="zh-CN" sz="3400" b="1" noProof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brain</a:t>
            </a:r>
          </a:p>
        </p:txBody>
      </p:sp>
      <p:sp>
        <p:nvSpPr>
          <p:cNvPr id="17" name="椭圆 16"/>
          <p:cNvSpPr/>
          <p:nvPr/>
        </p:nvSpPr>
        <p:spPr>
          <a:xfrm>
            <a:off x="5474587" y="4020667"/>
            <a:ext cx="3229267" cy="803371"/>
          </a:xfrm>
          <a:prstGeom prst="ellipse">
            <a:avLst/>
          </a:prstGeom>
          <a:solidFill>
            <a:srgbClr val="E58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90" rIns="68579" bIns="34290" anchor="ctr"/>
          <a:lstStyle/>
          <a:p>
            <a:pPr algn="ctr" defTabSz="822960" eaLnBrk="1" fontAlgn="auto" hangingPunct="1">
              <a:defRPr/>
            </a:pPr>
            <a:r>
              <a:rPr lang="en-US" altLang="zh-CN" sz="3400" b="1" noProof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ping-pong</a:t>
            </a:r>
          </a:p>
        </p:txBody>
      </p:sp>
      <p:sp>
        <p:nvSpPr>
          <p:cNvPr id="18" name="矩形 17"/>
          <p:cNvSpPr/>
          <p:nvPr/>
        </p:nvSpPr>
        <p:spPr>
          <a:xfrm>
            <a:off x="6477811" y="2770843"/>
            <a:ext cx="2258950" cy="604781"/>
          </a:xfrm>
          <a:prstGeom prst="rect">
            <a:avLst/>
          </a:prstGeom>
          <a:noFill/>
          <a:ln w="9525">
            <a:noFill/>
          </a:ln>
        </p:spPr>
        <p:txBody>
          <a:bodyPr wrap="none" lIns="68579" tIns="34290" rIns="68579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9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v.</a:t>
            </a:r>
            <a:r>
              <a:rPr lang="zh-CN" altLang="en-US" sz="2900" dirty="0">
                <a:ea typeface="+mn-ea"/>
                <a:cs typeface="Times New Roman" panose="02020603050405020304" pitchFamily="18" charset="0"/>
              </a:rPr>
              <a:t>保持；保留</a:t>
            </a:r>
          </a:p>
        </p:txBody>
      </p:sp>
      <p:sp>
        <p:nvSpPr>
          <p:cNvPr id="20" name="矩形 19"/>
          <p:cNvSpPr/>
          <p:nvPr/>
        </p:nvSpPr>
        <p:spPr>
          <a:xfrm>
            <a:off x="6384604" y="4963523"/>
            <a:ext cx="1945029" cy="604781"/>
          </a:xfrm>
          <a:prstGeom prst="rect">
            <a:avLst/>
          </a:prstGeom>
          <a:noFill/>
          <a:ln w="9525">
            <a:noFill/>
          </a:ln>
        </p:spPr>
        <p:txBody>
          <a:bodyPr wrap="square" lIns="68579" tIns="34290" rIns="68579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9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n.</a:t>
            </a:r>
            <a:r>
              <a:rPr lang="en-US" sz="2900" dirty="0">
                <a:ea typeface="+mn-ea"/>
                <a:cs typeface="Times New Roman" panose="02020603050405020304" pitchFamily="18" charset="0"/>
              </a:rPr>
              <a:t> </a:t>
            </a:r>
            <a:r>
              <a:rPr lang="zh-CN" altLang="en-US" sz="2900" dirty="0">
                <a:ea typeface="+mn-ea"/>
                <a:cs typeface="Times New Roman" panose="02020603050405020304" pitchFamily="18" charset="0"/>
              </a:rPr>
              <a:t>乒乓球</a:t>
            </a:r>
          </a:p>
        </p:txBody>
      </p:sp>
      <p:sp>
        <p:nvSpPr>
          <p:cNvPr id="21" name="矩形 20"/>
          <p:cNvSpPr/>
          <p:nvPr/>
        </p:nvSpPr>
        <p:spPr>
          <a:xfrm>
            <a:off x="3387796" y="6029095"/>
            <a:ext cx="2031915" cy="604781"/>
          </a:xfrm>
          <a:prstGeom prst="rect">
            <a:avLst/>
          </a:prstGeom>
          <a:noFill/>
          <a:ln w="9525">
            <a:noFill/>
          </a:ln>
        </p:spPr>
        <p:txBody>
          <a:bodyPr wrap="square" lIns="68579" tIns="34290" rIns="68579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9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n.</a:t>
            </a:r>
            <a:r>
              <a:rPr lang="en-US" altLang="zh-CN" sz="2900" dirty="0">
                <a:ea typeface="+mn-ea"/>
                <a:cs typeface="Times New Roman" panose="02020603050405020304" pitchFamily="18" charset="0"/>
              </a:rPr>
              <a:t> </a:t>
            </a:r>
            <a:r>
              <a:rPr lang="zh-CN" altLang="en-US" sz="2900" dirty="0">
                <a:ea typeface="+mn-ea"/>
                <a:cs typeface="Times New Roman" panose="02020603050405020304" pitchFamily="18" charset="0"/>
              </a:rPr>
              <a:t>脑；头脑</a:t>
            </a:r>
          </a:p>
        </p:txBody>
      </p:sp>
      <p:sp>
        <p:nvSpPr>
          <p:cNvPr id="22" name="矩形 21"/>
          <p:cNvSpPr/>
          <p:nvPr/>
        </p:nvSpPr>
        <p:spPr>
          <a:xfrm>
            <a:off x="336335" y="2923218"/>
            <a:ext cx="1294263" cy="604781"/>
          </a:xfrm>
          <a:prstGeom prst="rect">
            <a:avLst/>
          </a:prstGeom>
          <a:noFill/>
          <a:ln w="9525">
            <a:noFill/>
          </a:ln>
        </p:spPr>
        <p:txBody>
          <a:bodyPr wrap="none" lIns="68579" tIns="34290" rIns="68579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9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n. </a:t>
            </a:r>
            <a:r>
              <a:rPr lang="zh-CN" altLang="en-US" sz="2900" dirty="0">
                <a:ea typeface="+mn-ea"/>
                <a:cs typeface="Times New Roman" panose="02020603050405020304" pitchFamily="18" charset="0"/>
              </a:rPr>
              <a:t>消息</a:t>
            </a:r>
          </a:p>
        </p:txBody>
      </p:sp>
      <p:sp>
        <p:nvSpPr>
          <p:cNvPr id="23" name="矩形 22"/>
          <p:cNvSpPr/>
          <p:nvPr/>
        </p:nvSpPr>
        <p:spPr>
          <a:xfrm>
            <a:off x="158530" y="1427623"/>
            <a:ext cx="3261277" cy="604781"/>
          </a:xfrm>
          <a:prstGeom prst="rect">
            <a:avLst/>
          </a:prstGeom>
          <a:noFill/>
          <a:ln w="9525">
            <a:noFill/>
          </a:ln>
        </p:spPr>
        <p:txBody>
          <a:bodyPr wrap="square" lIns="68579" tIns="34290" rIns="68579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9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v. </a:t>
            </a:r>
            <a:r>
              <a:rPr lang="zh-CN" altLang="en-US" sz="2900" dirty="0">
                <a:ea typeface="+mn-ea"/>
                <a:cs typeface="Times New Roman" panose="02020603050405020304" pitchFamily="18" charset="0"/>
              </a:rPr>
              <a:t>记得；想起</a:t>
            </a:r>
          </a:p>
        </p:txBody>
      </p:sp>
      <p:sp>
        <p:nvSpPr>
          <p:cNvPr id="3" name="矩形 2"/>
          <p:cNvSpPr/>
          <p:nvPr/>
        </p:nvSpPr>
        <p:spPr>
          <a:xfrm>
            <a:off x="1141553" y="647118"/>
            <a:ext cx="6894809" cy="926426"/>
          </a:xfrm>
          <a:prstGeom prst="rect">
            <a:avLst/>
          </a:prstGeom>
          <a:noFill/>
          <a:ln>
            <a:noFill/>
          </a:ln>
        </p:spPr>
        <p:txBody>
          <a:bodyPr wrap="none" lIns="109746" tIns="54873" rIns="109746" bIns="54873" rtlCol="0" anchor="t">
            <a:spAutoFit/>
          </a:bodyPr>
          <a:lstStyle/>
          <a:p>
            <a:pPr algn="ctr"/>
            <a:r>
              <a:rPr lang="en-US" altLang="zh-CN" sz="53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Words and expressions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6" name="Text Box 4"/>
          <p:cNvSpPr txBox="1">
            <a:spLocks noChangeArrowheads="1"/>
          </p:cNvSpPr>
          <p:nvPr/>
        </p:nvSpPr>
        <p:spPr bwMode="auto">
          <a:xfrm>
            <a:off x="5236792" y="979442"/>
            <a:ext cx="3281856" cy="403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46" tIns="54873" rIns="109746" bIns="54873">
            <a:spAutoFit/>
          </a:bodyPr>
          <a:lstStyle/>
          <a:p>
            <a:pPr defTabSz="1097280" eaLnBrk="1" hangingPunct="1">
              <a:lnSpc>
                <a:spcPct val="150000"/>
              </a:lnSpc>
              <a:defRPr/>
            </a:pPr>
            <a:r>
              <a:rPr lang="zh-CN" altLang="en-US" sz="3400" dirty="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看电视</a:t>
            </a:r>
          </a:p>
          <a:p>
            <a:pPr defTabSz="1097280" eaLnBrk="1" hangingPunct="1">
              <a:lnSpc>
                <a:spcPct val="150000"/>
              </a:lnSpc>
              <a:defRPr/>
            </a:pPr>
            <a:r>
              <a:rPr lang="zh-CN" altLang="en-US" sz="3400" dirty="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听音乐                                   </a:t>
            </a:r>
            <a:endParaRPr lang="en-US" altLang="zh-CN" sz="3400" dirty="0">
              <a:solidFill>
                <a:srgbClr val="FF0000"/>
              </a:solidFill>
              <a:latin typeface="+mn-ea"/>
              <a:ea typeface="+mn-ea"/>
              <a:cs typeface="+mn-ea"/>
            </a:endParaRPr>
          </a:p>
          <a:p>
            <a:pPr defTabSz="1097280" eaLnBrk="1" hangingPunct="1">
              <a:lnSpc>
                <a:spcPct val="150000"/>
              </a:lnSpc>
              <a:defRPr/>
            </a:pPr>
            <a:r>
              <a:rPr lang="zh-CN" altLang="en-US" sz="3400" dirty="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保持健康                              </a:t>
            </a:r>
            <a:endParaRPr lang="en-US" altLang="zh-CN" sz="3400" dirty="0">
              <a:solidFill>
                <a:srgbClr val="FF0000"/>
              </a:solidFill>
              <a:latin typeface="+mn-ea"/>
              <a:ea typeface="+mn-ea"/>
              <a:cs typeface="+mn-ea"/>
            </a:endParaRPr>
          </a:p>
          <a:p>
            <a:pPr defTabSz="1097280" eaLnBrk="1" hangingPunct="1">
              <a:lnSpc>
                <a:spcPct val="150000"/>
              </a:lnSpc>
              <a:defRPr/>
            </a:pPr>
            <a:r>
              <a:rPr lang="zh-CN" altLang="en-US" sz="3400" dirty="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做运动</a:t>
            </a:r>
            <a:r>
              <a:rPr lang="en-US" altLang="zh-CN" sz="3400" dirty="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           </a:t>
            </a:r>
          </a:p>
          <a:p>
            <a:pPr defTabSz="1097280" eaLnBrk="1" hangingPunct="1">
              <a:lnSpc>
                <a:spcPct val="150000"/>
              </a:lnSpc>
              <a:defRPr/>
            </a:pPr>
            <a:r>
              <a:rPr kumimoji="1" lang="zh-CN" altLang="en-US" sz="3400" dirty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思维技能</a:t>
            </a:r>
            <a:r>
              <a:rPr lang="en-US" altLang="zh-CN" sz="2900" dirty="0">
                <a:solidFill>
                  <a:srgbClr val="000000"/>
                </a:solidFill>
                <a:latin typeface="+mn-ea"/>
                <a:ea typeface="+mn-ea"/>
                <a:cs typeface="+mn-ea"/>
              </a:rPr>
              <a:t>    </a:t>
            </a:r>
            <a:endParaRPr lang="en-US" altLang="zh-CN" sz="2900" dirty="0">
              <a:solidFill>
                <a:srgbClr val="FF0000"/>
              </a:solidFill>
              <a:latin typeface="+mn-ea"/>
              <a:ea typeface="+mn-ea"/>
              <a:cs typeface="+mn-ea"/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2393" y="979442"/>
            <a:ext cx="4522650" cy="403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46" tIns="54873" rIns="109746" bIns="54873">
            <a:spAutoFit/>
          </a:bodyPr>
          <a:lstStyle/>
          <a:p>
            <a:pPr algn="r" defTabSz="1097280" eaLnBrk="1" hangingPunct="1">
              <a:lnSpc>
                <a:spcPct val="150000"/>
              </a:lnSpc>
              <a:defRPr/>
            </a:pPr>
            <a:r>
              <a:rPr kumimoji="1" lang="en-US" altLang="zh-CN" sz="3400" dirty="0"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watch TV</a:t>
            </a:r>
          </a:p>
          <a:p>
            <a:pPr algn="r" defTabSz="1097280" eaLnBrk="1" hangingPunct="1">
              <a:lnSpc>
                <a:spcPct val="150000"/>
              </a:lnSpc>
              <a:defRPr/>
            </a:pPr>
            <a:r>
              <a:rPr kumimoji="1" lang="en-US" altLang="zh-CN" sz="3400" dirty="0"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listen to music</a:t>
            </a:r>
            <a:r>
              <a:rPr lang="zh-CN" altLang="en-US" sz="3400" dirty="0">
                <a:ea typeface="黑体" panose="02010609060101010101" pitchFamily="49" charset="-122"/>
                <a:cs typeface="Times New Roman" panose="02020603050405020304" pitchFamily="18" charset="0"/>
              </a:rPr>
              <a:t>                           </a:t>
            </a:r>
            <a:endParaRPr lang="en-US" altLang="zh-CN" sz="3400" dirty="0"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r" defTabSz="1097280" eaLnBrk="1" hangingPunct="1">
              <a:lnSpc>
                <a:spcPct val="150000"/>
              </a:lnSpc>
              <a:defRPr/>
            </a:pPr>
            <a:r>
              <a:rPr lang="en-US" altLang="zh-CN" sz="3400" dirty="0"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3400" dirty="0"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stay healthy</a:t>
            </a:r>
            <a:r>
              <a:rPr lang="zh-CN" altLang="en-US" sz="3400" dirty="0">
                <a:ea typeface="黑体" panose="02010609060101010101" pitchFamily="49" charset="-122"/>
                <a:cs typeface="Times New Roman" panose="02020603050405020304" pitchFamily="18" charset="0"/>
              </a:rPr>
              <a:t>                             </a:t>
            </a:r>
            <a:endParaRPr lang="en-US" altLang="zh-CN" sz="3400" dirty="0"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r" defTabSz="1097280" eaLnBrk="1" hangingPunct="1">
              <a:lnSpc>
                <a:spcPct val="150000"/>
              </a:lnSpc>
              <a:defRPr/>
            </a:pPr>
            <a:r>
              <a:rPr lang="en-US" altLang="zh-CN" sz="3400" dirty="0">
                <a:ea typeface="黑体" panose="02010609060101010101" pitchFamily="49" charset="-122"/>
                <a:cs typeface="Times New Roman" panose="02020603050405020304" pitchFamily="18" charset="0"/>
              </a:rPr>
              <a:t>play sports    </a:t>
            </a:r>
          </a:p>
          <a:p>
            <a:pPr algn="r" defTabSz="1097280" eaLnBrk="1" hangingPunct="1">
              <a:lnSpc>
                <a:spcPct val="150000"/>
              </a:lnSpc>
              <a:defRPr/>
            </a:pPr>
            <a:r>
              <a:rPr lang="en-US" altLang="zh-CN" sz="3400" dirty="0">
                <a:ea typeface="黑体" panose="02010609060101010101" pitchFamily="49" charset="-122"/>
                <a:cs typeface="Times New Roman" panose="02020603050405020304" pitchFamily="18" charset="0"/>
              </a:rPr>
              <a:t>thinking skills</a:t>
            </a:r>
            <a:r>
              <a:rPr lang="en-US" altLang="zh-CN" sz="2900" dirty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endParaRPr lang="en-US" altLang="zh-CN" sz="2900" dirty="0">
              <a:solidFill>
                <a:srgbClr val="FF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6" grpId="0" bldLvl="0" animBg="1"/>
      <p:bldP spid="2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123"/>
          <p:cNvSpPr txBox="1">
            <a:spLocks noChangeArrowheads="1"/>
          </p:cNvSpPr>
          <p:nvPr/>
        </p:nvSpPr>
        <p:spPr bwMode="auto">
          <a:xfrm>
            <a:off x="897062" y="1378841"/>
            <a:ext cx="7993140" cy="1157258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spcBef>
                <a:spcPts val="0"/>
              </a:spcBef>
              <a:defRPr/>
            </a:pPr>
            <a:r>
              <a:rPr kumimoji="1" lang="en-US" altLang="zh-CN" sz="3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to the statements and fill in the blanks. The first letter is given.</a:t>
            </a:r>
          </a:p>
        </p:txBody>
      </p:sp>
      <p:sp useBgFill="1">
        <p:nvSpPr>
          <p:cNvPr id="59396" name="Rectangle 4"/>
          <p:cNvSpPr>
            <a:spLocks noChangeArrowheads="1"/>
          </p:cNvSpPr>
          <p:nvPr/>
        </p:nvSpPr>
        <p:spPr bwMode="auto">
          <a:xfrm>
            <a:off x="645549" y="2447462"/>
            <a:ext cx="8496165" cy="575470"/>
          </a:xfrm>
          <a:prstGeom prst="rect">
            <a:avLst/>
          </a:prstGeom>
          <a:ln w="12700" cmpd="sng">
            <a:solidFill>
              <a:srgbClr val="FFFFFF"/>
            </a:solidFill>
            <a:prstDash val="solid"/>
          </a:ln>
        </p:spPr>
        <p:txBody>
          <a:bodyPr lIns="109746" tIns="54873" rIns="109746" bIns="54873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 helps us remember information.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45549" y="3236732"/>
            <a:ext cx="8063639" cy="649786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 can improve our thinking skills.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45549" y="4011520"/>
            <a:ext cx="8063639" cy="703141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 can keep our brains young.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45548" y="4714661"/>
            <a:ext cx="9071595" cy="703141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 help our brains stay strong.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83052" y="5529846"/>
            <a:ext cx="8539226" cy="1008406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</a:t>
            </a:r>
            <a:r>
              <a:rPr lang="en-US" altLang="zh-C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 and fish help our brains work faster.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208785" y="2447462"/>
            <a:ext cx="2320773" cy="774407"/>
          </a:xfrm>
          <a:prstGeom prst="rect">
            <a:avLst/>
          </a:prstGeom>
          <a:noFill/>
          <a:ln>
            <a:noFill/>
          </a:ln>
        </p:spPr>
        <p:txBody>
          <a:bodyPr wrap="square"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unning</a:t>
            </a:r>
            <a:endParaRPr kumimoji="1" lang="en-US" altLang="zh-CN" sz="2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297956" y="3236732"/>
            <a:ext cx="1899681" cy="774407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alking</a:t>
            </a:r>
            <a:endParaRPr kumimoji="1" lang="en-US" altLang="zh-CN" sz="2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208785" y="4011520"/>
            <a:ext cx="1764397" cy="774407"/>
          </a:xfrm>
          <a:prstGeom prst="rect">
            <a:avLst/>
          </a:prstGeom>
          <a:noFill/>
          <a:ln>
            <a:noFill/>
          </a:ln>
        </p:spPr>
        <p:txBody>
          <a:bodyPr wrap="square"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xercise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243081" y="4666260"/>
            <a:ext cx="1730100" cy="801847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pples</a:t>
            </a:r>
            <a:endParaRPr kumimoji="1" lang="en-US" altLang="zh-CN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88363" y="5467726"/>
            <a:ext cx="1080361" cy="801847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ggs</a:t>
            </a:r>
          </a:p>
        </p:txBody>
      </p:sp>
      <p:sp>
        <p:nvSpPr>
          <p:cNvPr id="10" name="矩形 9"/>
          <p:cNvSpPr/>
          <p:nvPr/>
        </p:nvSpPr>
        <p:spPr>
          <a:xfrm>
            <a:off x="2569830" y="518304"/>
            <a:ext cx="3870583" cy="926426"/>
          </a:xfrm>
          <a:prstGeom prst="rect">
            <a:avLst/>
          </a:prstGeom>
          <a:noFill/>
          <a:ln>
            <a:noFill/>
          </a:ln>
        </p:spPr>
        <p:txBody>
          <a:bodyPr wrap="none" lIns="109746" tIns="54873" rIns="109746" bIns="54873" rtlCol="0" anchor="t">
            <a:spAutoFit/>
          </a:bodyPr>
          <a:lstStyle/>
          <a:p>
            <a:pPr algn="ctr"/>
            <a:r>
              <a:rPr lang="en-US" altLang="zh-CN" sz="53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</a:p>
        </p:txBody>
      </p:sp>
      <p:grpSp>
        <p:nvGrpSpPr>
          <p:cNvPr id="15368" name="组合 13"/>
          <p:cNvGrpSpPr/>
          <p:nvPr/>
        </p:nvGrpSpPr>
        <p:grpSpPr>
          <a:xfrm>
            <a:off x="124994" y="1378842"/>
            <a:ext cx="1084171" cy="737440"/>
            <a:chOff x="3132610" y="5588000"/>
            <a:chExt cx="902097" cy="612834"/>
          </a:xfrm>
        </p:grpSpPr>
        <p:sp>
          <p:nvSpPr>
            <p:cNvPr id="15371" name="椭圆 9"/>
            <p:cNvSpPr/>
            <p:nvPr/>
          </p:nvSpPr>
          <p:spPr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zh-CN" alt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15372" name="文本框 10"/>
            <p:cNvSpPr txBox="1"/>
            <p:nvPr/>
          </p:nvSpPr>
          <p:spPr>
            <a:xfrm>
              <a:off x="3242545" y="5588000"/>
              <a:ext cx="792162" cy="4859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r>
                <a:rPr lang="en-US" altLang="zh-CN" b="1" dirty="0">
                  <a:solidFill>
                    <a:srgbClr val="7030A0"/>
                  </a:solidFill>
                </a:rPr>
                <a:t>1</a:t>
              </a:r>
              <a:endParaRPr lang="zh-CN" altLang="en-US" b="1" dirty="0">
                <a:solidFill>
                  <a:srgbClr val="7030A0"/>
                </a:solidFill>
              </a:endParaRPr>
            </a:p>
          </p:txBody>
        </p:sp>
      </p:grpSp>
      <p:pic>
        <p:nvPicPr>
          <p:cNvPr id="11" name="L38-No.1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147477" y="191316"/>
            <a:ext cx="743105" cy="74315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4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59396" grpId="0" build="p"/>
      <p:bldP spid="2" grpId="0" build="p"/>
      <p:bldP spid="3" grpId="0" build="p"/>
      <p:bldP spid="4" grpId="0" build="p"/>
      <p:bldP spid="52232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 bwMode="auto">
          <a:xfrm>
            <a:off x="4342780" y="1829309"/>
            <a:ext cx="3437336" cy="42432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9746" tIns="54873" rIns="109746" bIns="54873" anchor="ctr"/>
          <a:lstStyle/>
          <a:p>
            <a:pPr algn="ctr" defTabSz="1097280" eaLnBrk="1" hangingPunct="1">
              <a:defRPr/>
            </a:pPr>
            <a:endParaRPr kumimoji="1" lang="zh-CN" altLang="en-US" sz="2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圆角矩形 1"/>
          <p:cNvSpPr/>
          <p:nvPr/>
        </p:nvSpPr>
        <p:spPr bwMode="auto">
          <a:xfrm>
            <a:off x="636402" y="1829309"/>
            <a:ext cx="3435812" cy="42432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9746" tIns="54873" rIns="109746" bIns="54873" anchor="ctr"/>
          <a:lstStyle/>
          <a:p>
            <a:pPr algn="ctr" defTabSz="1097280" eaLnBrk="1" hangingPunct="1">
              <a:defRPr/>
            </a:pPr>
            <a:endParaRPr kumimoji="1" lang="zh-CN" altLang="en-US" sz="2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44" name="Rectangle 74"/>
          <p:cNvSpPr/>
          <p:nvPr/>
        </p:nvSpPr>
        <p:spPr>
          <a:xfrm>
            <a:off x="832659" y="1829308"/>
            <a:ext cx="4952126" cy="774407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>
            <a:spAutoFit/>
          </a:bodyPr>
          <a:lstStyle/>
          <a:p>
            <a:pPr marL="411480" indent="-411480" algn="just" eaLnBrk="1" hangingPunct="1">
              <a:lnSpc>
                <a:spcPct val="150000"/>
              </a:lnSpc>
            </a:pPr>
            <a:r>
              <a:rPr lang="en-US" altLang="zh-CN" sz="2900" dirty="0">
                <a:latin typeface="Times New Roman" panose="02020603050405020304" pitchFamily="18" charset="0"/>
              </a:rPr>
              <a:t>Good for the Mind</a:t>
            </a:r>
            <a:endParaRPr lang="zh-CN" altLang="en-US" sz="2900" dirty="0">
              <a:latin typeface="Times New Roman" panose="02020603050405020304" pitchFamily="18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83028" y="685229"/>
            <a:ext cx="8020196" cy="1157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46" tIns="54873" rIns="109746" bIns="54873">
            <a:spAutoFit/>
          </a:bodyPr>
          <a:lstStyle/>
          <a:p>
            <a:pPr algn="just" defTabSz="1097280" eaLnBrk="1" hangingPunct="1">
              <a:spcBef>
                <a:spcPct val="50000"/>
              </a:spcBef>
              <a:defRPr/>
            </a:pPr>
            <a:r>
              <a:rPr lang="en-US" altLang="zh-CN" sz="3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lesson and add some activities to the lists below.</a:t>
            </a:r>
          </a:p>
        </p:txBody>
      </p:sp>
      <p:sp>
        <p:nvSpPr>
          <p:cNvPr id="14404" name="Rectangle 68"/>
          <p:cNvSpPr/>
          <p:nvPr/>
        </p:nvSpPr>
        <p:spPr>
          <a:xfrm>
            <a:off x="853618" y="2591520"/>
            <a:ext cx="2741867" cy="774407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solidFill>
                  <a:srgbClr val="FF0000"/>
                </a:solidFill>
                <a:latin typeface="Times New Roman" panose="02020603050405020304" pitchFamily="18" charset="0"/>
              </a:rPr>
              <a:t>· reading </a:t>
            </a:r>
          </a:p>
        </p:txBody>
      </p:sp>
      <p:sp>
        <p:nvSpPr>
          <p:cNvPr id="14411" name="Rectangle 75"/>
          <p:cNvSpPr/>
          <p:nvPr/>
        </p:nvSpPr>
        <p:spPr>
          <a:xfrm>
            <a:off x="853618" y="3216533"/>
            <a:ext cx="3144667" cy="774407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900" dirty="0">
                <a:solidFill>
                  <a:srgbClr val="FF0000"/>
                </a:solidFill>
                <a:latin typeface="Times New Roman" panose="02020603050405020304" pitchFamily="18" charset="0"/>
              </a:rPr>
              <a:t>listening to music </a:t>
            </a:r>
          </a:p>
        </p:txBody>
      </p:sp>
      <p:sp>
        <p:nvSpPr>
          <p:cNvPr id="14416" name="Rectangle 80"/>
          <p:cNvSpPr/>
          <p:nvPr/>
        </p:nvSpPr>
        <p:spPr>
          <a:xfrm>
            <a:off x="891726" y="3967694"/>
            <a:ext cx="2665651" cy="2104466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solidFill>
                  <a:srgbClr val="7030A0"/>
                </a:solidFill>
                <a:sym typeface="+mn-ea"/>
              </a:rPr>
              <a:t>· walking</a:t>
            </a:r>
            <a:endParaRPr lang="en-US" altLang="zh-CN" sz="2900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solidFill>
                  <a:srgbClr val="7030A0"/>
                </a:solidFill>
                <a:latin typeface="Times New Roman" panose="02020603050405020304" pitchFamily="18" charset="0"/>
              </a:rPr>
              <a:t>·</a:t>
            </a:r>
            <a:r>
              <a:rPr lang="en-US" altLang="zh-CN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900" dirty="0">
                <a:solidFill>
                  <a:srgbClr val="7030A0"/>
                </a:solidFill>
                <a:latin typeface="Times New Roman" panose="02020603050405020304" pitchFamily="18" charset="0"/>
              </a:rPr>
              <a:t>watching TV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solidFill>
                  <a:srgbClr val="7030A0"/>
                </a:solidFill>
                <a:sym typeface="+mn-ea"/>
              </a:rPr>
              <a:t>·</a:t>
            </a:r>
            <a:r>
              <a:rPr lang="en-US" altLang="zh-CN" sz="2900" dirty="0">
                <a:solidFill>
                  <a:srgbClr val="7030A0"/>
                </a:solidFill>
                <a:latin typeface="Times New Roman" panose="02020603050405020304" pitchFamily="18" charset="0"/>
              </a:rPr>
              <a:t> exercise</a:t>
            </a:r>
          </a:p>
        </p:txBody>
      </p:sp>
      <p:sp>
        <p:nvSpPr>
          <p:cNvPr id="61450" name="Rectangle 81"/>
          <p:cNvSpPr/>
          <p:nvPr/>
        </p:nvSpPr>
        <p:spPr>
          <a:xfrm>
            <a:off x="4641547" y="1829308"/>
            <a:ext cx="4954032" cy="774407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>
            <a:spAutoFit/>
          </a:bodyPr>
          <a:lstStyle/>
          <a:p>
            <a:pPr marL="411480" indent="-411480" algn="just" eaLnBrk="1" hangingPunct="1">
              <a:lnSpc>
                <a:spcPct val="150000"/>
              </a:lnSpc>
            </a:pPr>
            <a:r>
              <a:rPr lang="en-US" altLang="zh-CN" sz="2900" dirty="0">
                <a:latin typeface="Times New Roman" panose="02020603050405020304" pitchFamily="18" charset="0"/>
              </a:rPr>
              <a:t>Good for the Body</a:t>
            </a:r>
            <a:endParaRPr lang="zh-CN" altLang="en-US" sz="2900" dirty="0">
              <a:latin typeface="Times New Roman" panose="02020603050405020304" pitchFamily="18" charset="0"/>
            </a:endParaRPr>
          </a:p>
        </p:txBody>
      </p:sp>
      <p:sp>
        <p:nvSpPr>
          <p:cNvPr id="14420" name="Rectangle 84"/>
          <p:cNvSpPr/>
          <p:nvPr/>
        </p:nvSpPr>
        <p:spPr>
          <a:xfrm>
            <a:off x="4547040" y="2528638"/>
            <a:ext cx="3654551" cy="1439056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en-US" altLang="zh-CN" sz="2900" dirty="0">
                <a:solidFill>
                  <a:srgbClr val="FF0000"/>
                </a:solidFill>
                <a:latin typeface="Times New Roman" panose="02020603050405020304" pitchFamily="18" charset="0"/>
              </a:rPr>
              <a:t>playing ping-pong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en-US" altLang="zh-CN" sz="2900" dirty="0">
                <a:solidFill>
                  <a:srgbClr val="FF0000"/>
                </a:solidFill>
                <a:sym typeface="+mn-ea"/>
              </a:rPr>
              <a:t>eating vegetables</a:t>
            </a:r>
            <a:endParaRPr lang="en-US" altLang="zh-CN" sz="29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6389" name="组合 13"/>
          <p:cNvGrpSpPr/>
          <p:nvPr/>
        </p:nvGrpSpPr>
        <p:grpSpPr>
          <a:xfrm>
            <a:off x="263707" y="639496"/>
            <a:ext cx="1084171" cy="737440"/>
            <a:chOff x="3132610" y="5588000"/>
            <a:chExt cx="902097" cy="612834"/>
          </a:xfrm>
        </p:grpSpPr>
        <p:sp>
          <p:nvSpPr>
            <p:cNvPr id="16391" name="椭圆 7"/>
            <p:cNvSpPr/>
            <p:nvPr/>
          </p:nvSpPr>
          <p:spPr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zh-CN" alt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16392" name="文本框 8"/>
            <p:cNvSpPr txBox="1"/>
            <p:nvPr/>
          </p:nvSpPr>
          <p:spPr>
            <a:xfrm>
              <a:off x="3242545" y="5588000"/>
              <a:ext cx="792162" cy="4859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r>
                <a:rPr lang="en-US" altLang="zh-CN" b="1" dirty="0">
                  <a:solidFill>
                    <a:srgbClr val="7030A0"/>
                  </a:solidFill>
                </a:rPr>
                <a:t>2</a:t>
              </a:r>
              <a:endParaRPr lang="zh-CN" altLang="en-US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3" name="Rectangle 80"/>
          <p:cNvSpPr/>
          <p:nvPr/>
        </p:nvSpPr>
        <p:spPr>
          <a:xfrm>
            <a:off x="4641547" y="3904049"/>
            <a:ext cx="3138570" cy="2104466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solidFill>
                  <a:srgbClr val="7030A0"/>
                </a:solidFill>
                <a:sym typeface="+mn-ea"/>
              </a:rPr>
              <a:t>· climbing </a:t>
            </a:r>
            <a:endParaRPr lang="en-US" altLang="zh-CN" sz="2900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solidFill>
                  <a:srgbClr val="7030A0"/>
                </a:solidFill>
                <a:sym typeface="+mn-ea"/>
              </a:rPr>
              <a:t>· playing football </a:t>
            </a:r>
            <a:endParaRPr lang="en-US" altLang="zh-CN" sz="2900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solidFill>
                  <a:srgbClr val="7030A0"/>
                </a:solidFill>
                <a:sym typeface="+mn-ea"/>
              </a:rPr>
              <a:t>· dancing</a:t>
            </a:r>
            <a:endParaRPr lang="en-US" altLang="zh-CN" sz="2900" dirty="0">
              <a:solidFill>
                <a:srgbClr val="7030A0"/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16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23"/>
          <p:cNvSpPr txBox="1">
            <a:spLocks noChangeArrowheads="1"/>
          </p:cNvSpPr>
          <p:nvPr/>
        </p:nvSpPr>
        <p:spPr bwMode="auto">
          <a:xfrm>
            <a:off x="800267" y="504204"/>
            <a:ext cx="8459962" cy="552603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spcBef>
                <a:spcPct val="50000"/>
              </a:spcBef>
              <a:defRPr/>
            </a:pPr>
            <a:r>
              <a:rPr kumimoji="1" lang="en-US" altLang="zh-CN" sz="2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Circle the correct words to complete the sentences.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24232" y="966484"/>
            <a:ext cx="8896679" cy="4320216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731520" indent="-731520" algn="just" defTabSz="1097280" eaLnBrk="1" hangingPunct="1">
              <a:lnSpc>
                <a:spcPct val="110000"/>
              </a:lnSpc>
              <a:spcBef>
                <a:spcPts val="25"/>
              </a:spcBef>
              <a:spcAft>
                <a:spcPts val="0"/>
              </a:spcAft>
              <a:defRPr/>
            </a:pPr>
            <a:r>
              <a:rPr lang="en-US" altLang="zh-CN" sz="3400" dirty="0">
                <a:latin typeface="+mn-lt"/>
                <a:cs typeface="Times New Roman" panose="02020603050405020304" pitchFamily="18" charset="0"/>
              </a:rPr>
              <a:t>1.Cookies and donuts are not (health/ healthy) foods.</a:t>
            </a:r>
          </a:p>
          <a:p>
            <a:pPr marL="731520" indent="-731520" algn="just" defTabSz="1097280" eaLnBrk="1" hangingPunct="1">
              <a:lnSpc>
                <a:spcPct val="110000"/>
              </a:lnSpc>
              <a:spcBef>
                <a:spcPts val="25"/>
              </a:spcBef>
              <a:spcAft>
                <a:spcPts val="0"/>
              </a:spcAft>
              <a:defRPr/>
            </a:pPr>
            <a:r>
              <a:rPr lang="en-US" altLang="zh-CN" sz="3400" dirty="0">
                <a:latin typeface="+mn-lt"/>
                <a:cs typeface="Times New Roman" panose="02020603050405020304" pitchFamily="18" charset="0"/>
              </a:rPr>
              <a:t>2.To tell you the (true/ truth), I really want to improve my social skills.</a:t>
            </a:r>
          </a:p>
          <a:p>
            <a:pPr marL="731520" indent="-731520" algn="just" defTabSz="1097280" eaLnBrk="1" hangingPunct="1">
              <a:lnSpc>
                <a:spcPct val="110000"/>
              </a:lnSpc>
              <a:spcBef>
                <a:spcPts val="25"/>
              </a:spcBef>
              <a:spcAft>
                <a:spcPts val="0"/>
              </a:spcAft>
              <a:defRPr/>
            </a:pPr>
            <a:r>
              <a:rPr lang="en-US" altLang="zh-CN" sz="3400" dirty="0">
                <a:latin typeface="+mn-lt"/>
                <a:cs typeface="Times New Roman" panose="02020603050405020304" pitchFamily="18" charset="0"/>
              </a:rPr>
              <a:t>3.It is a (true/truth) story! I read it in the newspaper.</a:t>
            </a:r>
          </a:p>
          <a:p>
            <a:pPr marL="731520" indent="-731520" algn="just" defTabSz="1097280" eaLnBrk="1" hangingPunct="1">
              <a:lnSpc>
                <a:spcPct val="110000"/>
              </a:lnSpc>
              <a:spcBef>
                <a:spcPts val="25"/>
              </a:spcBef>
              <a:spcAft>
                <a:spcPts val="0"/>
              </a:spcAft>
              <a:defRPr/>
            </a:pPr>
            <a:r>
              <a:rPr lang="en-US" altLang="zh-CN" sz="3400" dirty="0">
                <a:latin typeface="+mn-lt"/>
                <a:cs typeface="Times New Roman" panose="02020603050405020304" pitchFamily="18" charset="0"/>
              </a:rPr>
              <a:t>4.You can find (a lot of / many) information on the Internet.</a:t>
            </a:r>
          </a:p>
          <a:p>
            <a:pPr marL="731520" indent="-731520" algn="just" defTabSz="1097280" eaLnBrk="1" hangingPunct="1">
              <a:lnSpc>
                <a:spcPct val="110000"/>
              </a:lnSpc>
              <a:spcBef>
                <a:spcPts val="25"/>
              </a:spcBef>
              <a:spcAft>
                <a:spcPts val="0"/>
              </a:spcAft>
              <a:defRPr/>
            </a:pPr>
            <a:r>
              <a:rPr lang="en-US" altLang="zh-CN" sz="3400" dirty="0">
                <a:latin typeface="+mn-lt"/>
                <a:cs typeface="Times New Roman" panose="02020603050405020304" pitchFamily="18" charset="0"/>
              </a:rPr>
              <a:t>5.Eating (vegetable/vegetables) is good for us.</a:t>
            </a:r>
          </a:p>
        </p:txBody>
      </p:sp>
      <p:sp>
        <p:nvSpPr>
          <p:cNvPr id="81930" name="Oval 10"/>
          <p:cNvSpPr>
            <a:spLocks noChangeArrowheads="1"/>
          </p:cNvSpPr>
          <p:nvPr/>
        </p:nvSpPr>
        <p:spPr bwMode="auto">
          <a:xfrm>
            <a:off x="7349497" y="1131123"/>
            <a:ext cx="1494593" cy="566323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</a:ln>
        </p:spPr>
        <p:txBody>
          <a:bodyPr wrap="none" lIns="109746" tIns="54873" rIns="109746" bIns="54873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defRPr/>
            </a:pPr>
            <a:endParaRPr lang="zh-CN" altLang="en-US" sz="220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1931" name="Oval 11"/>
          <p:cNvSpPr>
            <a:spLocks noChangeArrowheads="1"/>
          </p:cNvSpPr>
          <p:nvPr/>
        </p:nvSpPr>
        <p:spPr bwMode="auto">
          <a:xfrm>
            <a:off x="4504359" y="2128095"/>
            <a:ext cx="1244605" cy="64788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</a:ln>
        </p:spPr>
        <p:txBody>
          <a:bodyPr wrap="none" lIns="109746" tIns="54873" rIns="109746" bIns="54873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defRPr/>
            </a:pPr>
            <a:endParaRPr lang="zh-CN" altLang="en-US" sz="220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1932" name="Oval 12"/>
          <p:cNvSpPr>
            <a:spLocks noChangeArrowheads="1"/>
          </p:cNvSpPr>
          <p:nvPr/>
        </p:nvSpPr>
        <p:spPr bwMode="auto">
          <a:xfrm>
            <a:off x="2076883" y="3316383"/>
            <a:ext cx="950412" cy="64788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</a:ln>
        </p:spPr>
        <p:txBody>
          <a:bodyPr wrap="none" lIns="109746" tIns="54873" rIns="109746" bIns="54873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defRPr/>
            </a:pPr>
            <a:endParaRPr lang="zh-CN" altLang="en-US" sz="220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1933" name="Oval 13"/>
          <p:cNvSpPr>
            <a:spLocks noChangeArrowheads="1"/>
          </p:cNvSpPr>
          <p:nvPr/>
        </p:nvSpPr>
        <p:spPr bwMode="auto">
          <a:xfrm>
            <a:off x="3062354" y="4426925"/>
            <a:ext cx="1442004" cy="64788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</a:ln>
        </p:spPr>
        <p:txBody>
          <a:bodyPr wrap="none" lIns="109746" tIns="54873" rIns="109746" bIns="54873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defRPr/>
            </a:pPr>
            <a:endParaRPr lang="zh-CN" altLang="en-US" sz="220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1934" name="Oval 14"/>
          <p:cNvSpPr>
            <a:spLocks noChangeArrowheads="1"/>
          </p:cNvSpPr>
          <p:nvPr/>
        </p:nvSpPr>
        <p:spPr bwMode="auto">
          <a:xfrm>
            <a:off x="3844329" y="5574054"/>
            <a:ext cx="1982375" cy="64788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</a:ln>
        </p:spPr>
        <p:txBody>
          <a:bodyPr wrap="none" lIns="109746" tIns="54873" rIns="109746" bIns="54873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defRPr/>
            </a:pPr>
            <a:endParaRPr lang="zh-CN" altLang="en-US" sz="220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8440" name="组合 13"/>
          <p:cNvGrpSpPr/>
          <p:nvPr/>
        </p:nvGrpSpPr>
        <p:grpSpPr>
          <a:xfrm>
            <a:off x="115849" y="430649"/>
            <a:ext cx="1092173" cy="719528"/>
            <a:chOff x="3132610" y="5603194"/>
            <a:chExt cx="891521" cy="597640"/>
          </a:xfrm>
        </p:grpSpPr>
        <p:sp>
          <p:nvSpPr>
            <p:cNvPr id="18442" name="椭圆 9"/>
            <p:cNvSpPr/>
            <p:nvPr/>
          </p:nvSpPr>
          <p:spPr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zh-CN" alt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18443" name="文本框 10"/>
            <p:cNvSpPr txBox="1"/>
            <p:nvPr/>
          </p:nvSpPr>
          <p:spPr>
            <a:xfrm>
              <a:off x="3231969" y="5603194"/>
              <a:ext cx="792162" cy="48571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r>
                <a:rPr lang="en-US" altLang="zh-CN" b="1" dirty="0">
                  <a:solidFill>
                    <a:srgbClr val="7030A0"/>
                  </a:solidFill>
                </a:rPr>
                <a:t>3</a:t>
              </a:r>
              <a:endParaRPr lang="zh-CN" altLang="en-US" b="1" dirty="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81930" grpId="0" bldLvl="0" animBg="1"/>
      <p:bldP spid="81931" grpId="0" bldLvl="0" animBg="1"/>
      <p:bldP spid="81932" grpId="0" bldLvl="0" animBg="1"/>
      <p:bldP spid="81933" grpId="0" bldLvl="0" animBg="1"/>
      <p:bldP spid="81934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23"/>
          <p:cNvSpPr txBox="1">
            <a:spLocks noChangeArrowheads="1"/>
          </p:cNvSpPr>
          <p:nvPr/>
        </p:nvSpPr>
        <p:spPr bwMode="auto">
          <a:xfrm>
            <a:off x="807889" y="540408"/>
            <a:ext cx="8212260" cy="1439056"/>
          </a:xfrm>
          <a:prstGeom prst="rect">
            <a:avLst/>
          </a:prstGeom>
          <a:noFill/>
          <a:ln>
            <a:noFill/>
          </a:ln>
        </p:spPr>
        <p:txBody>
          <a:bodyPr wrap="square" lIns="109746" tIns="54873" rIns="109746" bIns="5487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spcBef>
                <a:spcPct val="50000"/>
              </a:spcBef>
              <a:defRPr/>
            </a:pPr>
            <a:r>
              <a:rPr kumimoji="1" lang="en-US" altLang="zh-CN" sz="2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stay healthy, teenagers need about one hour of physical exercise every day.Use the table below to make an exercise schedule for the week.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87492" y="1904767"/>
            <a:ext cx="8896679" cy="4320216"/>
          </a:xfrm>
          <a:prstGeom prst="rect">
            <a:avLst/>
          </a:prstGeom>
          <a:noFill/>
          <a:ln>
            <a:noFill/>
          </a:ln>
        </p:spPr>
        <p:txBody>
          <a:bodyPr lIns="109746" tIns="54873" rIns="109746" bIns="54873"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731520" indent="-731520" algn="just" defTabSz="1097280" eaLnBrk="1" hangingPunct="1">
              <a:spcBef>
                <a:spcPct val="20000"/>
              </a:spcBef>
              <a:defRPr/>
            </a:pPr>
            <a:r>
              <a:rPr lang="en-US" altLang="zh-CN" sz="280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Task tips:</a:t>
            </a:r>
            <a:r>
              <a:rPr lang="en-US" altLang="zh-CN" sz="2800">
                <a:latin typeface="+mn-lt"/>
                <a:cs typeface="Times New Roman" panose="02020603050405020304" pitchFamily="18" charset="0"/>
              </a:rPr>
              <a:t>You can do one hour all at once or do a few things throughout the day.</a:t>
            </a:r>
          </a:p>
          <a:p>
            <a:pPr marL="731520" indent="-731520" algn="just" defTabSz="1097280" eaLnBrk="1" hangingPunct="1">
              <a:lnSpc>
                <a:spcPct val="120000"/>
              </a:lnSpc>
              <a:spcBef>
                <a:spcPct val="20000"/>
              </a:spcBef>
              <a:defRPr/>
            </a:pPr>
            <a:endParaRPr lang="en-US" altLang="zh-CN" sz="280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8440" name="组合 13"/>
          <p:cNvGrpSpPr/>
          <p:nvPr/>
        </p:nvGrpSpPr>
        <p:grpSpPr>
          <a:xfrm>
            <a:off x="123470" y="540408"/>
            <a:ext cx="1105130" cy="737821"/>
            <a:chOff x="3132610" y="5588000"/>
            <a:chExt cx="902097" cy="612834"/>
          </a:xfrm>
        </p:grpSpPr>
        <p:sp>
          <p:nvSpPr>
            <p:cNvPr id="18442" name="椭圆 9"/>
            <p:cNvSpPr/>
            <p:nvPr/>
          </p:nvSpPr>
          <p:spPr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zh-CN" alt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18443" name="文本框 10"/>
            <p:cNvSpPr txBox="1"/>
            <p:nvPr/>
          </p:nvSpPr>
          <p:spPr>
            <a:xfrm>
              <a:off x="3242545" y="5588000"/>
              <a:ext cx="792162" cy="48571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r>
                <a:rPr lang="en-US" altLang="zh-CN" b="1" dirty="0">
                  <a:solidFill>
                    <a:srgbClr val="7030A0"/>
                  </a:solidFill>
                </a:rPr>
                <a:t>4</a:t>
              </a:r>
              <a:endParaRPr lang="zh-CN" altLang="en-US" b="1" dirty="0">
                <a:solidFill>
                  <a:srgbClr val="7030A0"/>
                </a:solidFill>
              </a:endParaRPr>
            </a:p>
          </p:txBody>
        </p:sp>
      </p:grpSp>
      <p:graphicFrame>
        <p:nvGraphicFramePr>
          <p:cNvPr id="2" name="表格 1"/>
          <p:cNvGraphicFramePr/>
          <p:nvPr/>
        </p:nvGraphicFramePr>
        <p:xfrm>
          <a:off x="463393" y="2961955"/>
          <a:ext cx="8344877" cy="4313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64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03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327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900" b="1"/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900" b="1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900" b="1">
                          <a:solidFill>
                            <a:schemeClr val="tx1"/>
                          </a:solidFill>
                        </a:rPr>
                        <a:t>Tuesday</a:t>
                      </a:r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200" b="1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200" b="1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200" b="1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82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900" b="1"/>
                        <a:t>before school</a:t>
                      </a:r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900" b="1"/>
                        <a:t>walk to school (15 min.)</a:t>
                      </a:r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900" b="1"/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200" b="1"/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200" b="1"/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200" b="1"/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051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900" b="1"/>
                        <a:t>during school</a:t>
                      </a:r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900" b="1"/>
                        <a:t>play basketball in P.E. class(25 min.)</a:t>
                      </a:r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900" b="1"/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200" b="1"/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200" b="1"/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200" b="1"/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782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900" b="1"/>
                        <a:t>after school</a:t>
                      </a:r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900" b="1"/>
                        <a:t>do some housework(20 min.)</a:t>
                      </a:r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900" b="1"/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200" b="1"/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200" b="1"/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200" b="1"/>
                    </a:p>
                  </a:txBody>
                  <a:tcPr marL="109751" marR="109751" marT="54879" marB="54879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7"/>
          <p:cNvSpPr/>
          <p:nvPr/>
        </p:nvSpPr>
        <p:spPr>
          <a:xfrm>
            <a:off x="1634831" y="293053"/>
            <a:ext cx="5985233" cy="654776"/>
          </a:xfrm>
          <a:prstGeom prst="ellipse">
            <a:avLst/>
          </a:prstGeom>
          <a:solidFill>
            <a:srgbClr val="F6A8D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square" lIns="109746" tIns="54873" rIns="109746" bIns="54873" anchor="ctr">
            <a:spAutoFit/>
          </a:bodyPr>
          <a:lstStyle/>
          <a:p>
            <a:endParaRPr lang="zh-CN" altLang="en-US" sz="2200" dirty="0"/>
          </a:p>
        </p:txBody>
      </p:sp>
      <p:sp>
        <p:nvSpPr>
          <p:cNvPr id="7171" name="Rectangle 2"/>
          <p:cNvSpPr>
            <a:spLocks noGrp="1"/>
          </p:cNvSpPr>
          <p:nvPr>
            <p:ph type="title"/>
          </p:nvPr>
        </p:nvSpPr>
        <p:spPr>
          <a:xfrm>
            <a:off x="533512" y="269061"/>
            <a:ext cx="8382984" cy="702759"/>
          </a:xfrm>
        </p:spPr>
        <p:txBody>
          <a:bodyPr vert="horz" wrap="square" lIns="91435" tIns="45717" rIns="91435" bIns="45717" anchor="ctr"/>
          <a:lstStyle/>
          <a:p>
            <a:pPr eaLnBrk="1" hangingPunct="1"/>
            <a:r>
              <a:rPr lang="en-US" altLang="zh-CN" sz="4000" b="1" dirty="0">
                <a:solidFill>
                  <a:srgbClr val="FF0000"/>
                </a:solidFill>
              </a:rPr>
              <a:t>proverbs &amp; sayings</a:t>
            </a: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229410" y="971820"/>
            <a:ext cx="8686323" cy="3090006"/>
          </a:xfrm>
        </p:spPr>
        <p:txBody>
          <a:bodyPr vert="horz" wrap="square" lIns="91435" tIns="45717" rIns="91435" bIns="45717" anchor="t"/>
          <a:lstStyle/>
          <a:p>
            <a:pPr eaLnBrk="1" hangingPunct="1">
              <a:lnSpc>
                <a:spcPct val="13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en-US" altLang="zh-CN" sz="3400" dirty="0"/>
              <a:t>  </a:t>
            </a:r>
            <a:r>
              <a:rPr lang="en-US" altLang="zh-CN" sz="3400" b="1" dirty="0"/>
              <a:t>All work and no play makes Jack a dull boy.</a:t>
            </a:r>
          </a:p>
          <a:p>
            <a:pPr eaLnBrk="1" hangingPunct="1">
              <a:lnSpc>
                <a:spcPct val="13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en-US" altLang="zh-CN" sz="3400" b="1" dirty="0"/>
              <a:t>   </a:t>
            </a:r>
            <a:r>
              <a:rPr lang="zh-CN" altLang="en-US" sz="3400" b="1" dirty="0">
                <a:solidFill>
                  <a:srgbClr val="0000CC"/>
                </a:solidFill>
              </a:rPr>
              <a:t>只工作，不玩耍，聪明小孩也变傻。</a:t>
            </a:r>
          </a:p>
          <a:p>
            <a:pPr eaLnBrk="1" hangingPunct="1">
              <a:lnSpc>
                <a:spcPct val="13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zh-CN" altLang="en-US" sz="3400" b="1" dirty="0"/>
              <a:t>  </a:t>
            </a:r>
            <a:r>
              <a:rPr lang="en-US" altLang="zh-CN" sz="3400" b="1" dirty="0"/>
              <a:t>Early to bed and early to rise make a man healthy, wealthy and wise.</a:t>
            </a:r>
          </a:p>
          <a:p>
            <a:pPr eaLnBrk="1" hangingPunct="1">
              <a:lnSpc>
                <a:spcPct val="13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en-US" altLang="zh-CN" sz="3400" b="1" dirty="0"/>
              <a:t>   </a:t>
            </a:r>
            <a:r>
              <a:rPr lang="zh-CN" altLang="en-US" sz="3400" b="1" dirty="0">
                <a:solidFill>
                  <a:srgbClr val="0000CC"/>
                </a:solidFill>
              </a:rPr>
              <a:t>早睡早起，令人健康、富有而且聪明。</a:t>
            </a:r>
          </a:p>
          <a:p>
            <a:pPr eaLnBrk="1" hangingPunct="1">
              <a:lnSpc>
                <a:spcPct val="13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zh-CN" altLang="en-US" sz="3400" b="1" dirty="0"/>
              <a:t>   </a:t>
            </a:r>
            <a:r>
              <a:rPr lang="en-US" altLang="zh-CN" sz="3400" b="1" dirty="0"/>
              <a:t>An apple a day keeps the doctor away. </a:t>
            </a:r>
          </a:p>
          <a:p>
            <a:pPr eaLnBrk="1" hangingPunct="1">
              <a:lnSpc>
                <a:spcPct val="13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rPr lang="en-US" altLang="zh-CN" sz="3400" b="1" dirty="0"/>
              <a:t>    </a:t>
            </a:r>
            <a:r>
              <a:rPr lang="zh-CN" altLang="en-US" sz="3400" b="1" dirty="0">
                <a:solidFill>
                  <a:srgbClr val="0000CC"/>
                </a:solidFill>
              </a:rPr>
              <a:t>一天一个苹果，医生不来找我。</a:t>
            </a:r>
          </a:p>
        </p:txBody>
      </p:sp>
      <p:sp>
        <p:nvSpPr>
          <p:cNvPr id="7173" name="Oval 4"/>
          <p:cNvSpPr/>
          <p:nvPr/>
        </p:nvSpPr>
        <p:spPr>
          <a:xfrm>
            <a:off x="2286222" y="141275"/>
            <a:ext cx="4267141" cy="631902"/>
          </a:xfrm>
          <a:prstGeom prst="ellipse">
            <a:avLst/>
          </a:prstGeom>
          <a:noFill/>
          <a:ln w="9525">
            <a:noFill/>
          </a:ln>
        </p:spPr>
        <p:txBody>
          <a:bodyPr lIns="109746" tIns="54873" rIns="109746" bIns="54873" anchor="ctr">
            <a:spAutoFit/>
          </a:bodyPr>
          <a:lstStyle/>
          <a:p>
            <a:endParaRPr lang="zh-CN" altLang="en-US" sz="2200" dirty="0"/>
          </a:p>
        </p:txBody>
      </p:sp>
      <p:sp>
        <p:nvSpPr>
          <p:cNvPr id="7174" name="Oval 5"/>
          <p:cNvSpPr/>
          <p:nvPr/>
        </p:nvSpPr>
        <p:spPr>
          <a:xfrm>
            <a:off x="3353008" y="1131931"/>
            <a:ext cx="311752" cy="631902"/>
          </a:xfrm>
          <a:prstGeom prst="ellipse">
            <a:avLst/>
          </a:prstGeom>
          <a:noFill/>
          <a:ln w="9525">
            <a:noFill/>
          </a:ln>
        </p:spPr>
        <p:txBody>
          <a:bodyPr wrap="none" lIns="109746" tIns="54873" rIns="109746" bIns="54873" anchor="ctr">
            <a:spAutoFit/>
          </a:bodyPr>
          <a:lstStyle/>
          <a:p>
            <a:endParaRPr lang="zh-CN" altLang="en-US" sz="2200" dirty="0"/>
          </a:p>
        </p:txBody>
      </p:sp>
      <p:sp>
        <p:nvSpPr>
          <p:cNvPr id="7175" name="Rectangle 6"/>
          <p:cNvSpPr/>
          <p:nvPr/>
        </p:nvSpPr>
        <p:spPr>
          <a:xfrm>
            <a:off x="1524232" y="3471220"/>
            <a:ext cx="221700" cy="449372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 anchor="ctr">
            <a:spAutoFit/>
          </a:bodyPr>
          <a:lstStyle/>
          <a:p>
            <a:endParaRPr lang="zh-CN" altLang="en-US" sz="2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39003" y="565562"/>
            <a:ext cx="8496546" cy="4819799"/>
          </a:xfrm>
          <a:prstGeom prst="rect">
            <a:avLst/>
          </a:prstGeom>
          <a:noFill/>
        </p:spPr>
        <p:txBody>
          <a:bodyPr wrap="square" lIns="109746" tIns="54873" rIns="109746" bIns="54873" rtlCol="0" anchor="t">
            <a:spAutoFit/>
          </a:bodyPr>
          <a:lstStyle/>
          <a:p>
            <a:pPr eaLnBrk="1" hangingPunct="1">
              <a:lnSpc>
                <a:spcPct val="150000"/>
              </a:lnSpc>
              <a:buNone/>
            </a:pPr>
            <a:r>
              <a:rPr lang="en-US" altLang="zh-CN" sz="3400" dirty="0">
                <a:sym typeface="+mn-ea"/>
              </a:rPr>
              <a:t>Happiness lies first of all in health. </a:t>
            </a:r>
            <a:endParaRPr lang="en-US" altLang="zh-CN" sz="34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3400" dirty="0">
                <a:sym typeface="+mn-ea"/>
              </a:rPr>
              <a:t>    </a:t>
            </a:r>
            <a:r>
              <a:rPr lang="zh-CN" altLang="en-US" sz="3400" dirty="0">
                <a:solidFill>
                  <a:srgbClr val="0000CC"/>
                </a:solidFill>
                <a:sym typeface="+mn-ea"/>
              </a:rPr>
              <a:t>幸福首先在于健康。</a:t>
            </a:r>
            <a:r>
              <a:rPr lang="zh-CN" altLang="en-US" sz="3400" dirty="0">
                <a:sym typeface="+mn-ea"/>
              </a:rPr>
              <a:t> </a:t>
            </a:r>
            <a:endParaRPr lang="zh-CN" altLang="en-US" sz="34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3400" dirty="0">
                <a:sym typeface="+mn-ea"/>
              </a:rPr>
              <a:t>Walking is man’s best medicine.</a:t>
            </a:r>
            <a:endParaRPr lang="en-US" altLang="zh-CN" sz="34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3400" dirty="0">
                <a:sym typeface="+mn-ea"/>
              </a:rPr>
              <a:t>   </a:t>
            </a:r>
            <a:r>
              <a:rPr lang="zh-CN" altLang="en-US" sz="3400" dirty="0">
                <a:solidFill>
                  <a:srgbClr val="0000CC"/>
                </a:solidFill>
                <a:sym typeface="+mn-ea"/>
              </a:rPr>
              <a:t>步行是人的最佳良药。</a:t>
            </a:r>
            <a:endParaRPr lang="zh-CN" altLang="en-US" sz="3400" b="1" dirty="0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3400" dirty="0">
                <a:sym typeface="+mn-ea"/>
              </a:rPr>
              <a:t>A smile can make you ten years younger.</a:t>
            </a:r>
            <a:endParaRPr lang="en-US" altLang="zh-CN" sz="34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3400" dirty="0">
                <a:sym typeface="+mn-ea"/>
              </a:rPr>
              <a:t>    </a:t>
            </a:r>
            <a:r>
              <a:rPr lang="zh-CN" altLang="en-US" sz="3400" dirty="0">
                <a:solidFill>
                  <a:srgbClr val="0000CC"/>
                </a:solidFill>
                <a:sym typeface="+mn-ea"/>
              </a:rPr>
              <a:t>笑一笑 ，十年少 。</a:t>
            </a:r>
            <a:endParaRPr lang="zh-CN" altLang="en-US" sz="3400"/>
          </a:p>
        </p:txBody>
      </p:sp>
      <p:pic>
        <p:nvPicPr>
          <p:cNvPr id="5" name="图片 4" descr="图片13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14376" y="4479519"/>
            <a:ext cx="2916019" cy="2223371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783" name="Text Box 15"/>
          <p:cNvSpPr txBox="1">
            <a:spLocks noChangeArrowheads="1"/>
          </p:cNvSpPr>
          <p:nvPr/>
        </p:nvSpPr>
        <p:spPr bwMode="auto">
          <a:xfrm>
            <a:off x="285810" y="1046517"/>
            <a:ext cx="8573524" cy="542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46" tIns="54873" rIns="109746" bIns="54873">
            <a:spAutoFit/>
          </a:bodyPr>
          <a:lstStyle/>
          <a:p>
            <a:pPr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latin typeface="Times New Roman" panose="02020603050405020304" pitchFamily="18" charset="0"/>
              </a:rPr>
              <a:t>1．</a:t>
            </a:r>
            <a:r>
              <a:rPr lang="en-US" altLang="zh-CN" sz="2900" dirty="0">
                <a:solidFill>
                  <a:srgbClr val="FF0000"/>
                </a:solidFill>
                <a:latin typeface="Times New Roman" panose="02020603050405020304" pitchFamily="18" charset="0"/>
              </a:rPr>
              <a:t>Running</a:t>
            </a:r>
            <a:r>
              <a:rPr lang="en-US" altLang="zh-CN" sz="2900" dirty="0">
                <a:latin typeface="Times New Roman" panose="02020603050405020304" pitchFamily="18" charset="0"/>
              </a:rPr>
              <a:t> helps us </a:t>
            </a:r>
            <a:r>
              <a:rPr lang="en-US" altLang="zh-CN" sz="2900" dirty="0">
                <a:solidFill>
                  <a:srgbClr val="FF0000"/>
                </a:solidFill>
                <a:latin typeface="Times New Roman" panose="02020603050405020304" pitchFamily="18" charset="0"/>
              </a:rPr>
              <a:t>remember</a:t>
            </a:r>
            <a:r>
              <a:rPr lang="en-US" altLang="zh-CN" sz="2900" dirty="0">
                <a:latin typeface="Times New Roman" panose="02020603050405020304" pitchFamily="18" charset="0"/>
              </a:rPr>
              <a:t> </a:t>
            </a:r>
            <a:r>
              <a:rPr lang="en-US" altLang="zh-CN" sz="2900" dirty="0">
                <a:solidFill>
                  <a:srgbClr val="FF0000"/>
                </a:solidFill>
                <a:latin typeface="Times New Roman" panose="02020603050405020304" pitchFamily="18" charset="0"/>
              </a:rPr>
              <a:t>information</a:t>
            </a:r>
            <a:r>
              <a:rPr lang="en-US" altLang="zh-CN" sz="2900" dirty="0">
                <a:latin typeface="Times New Roman" panose="02020603050405020304" pitchFamily="18" charset="0"/>
              </a:rPr>
              <a:t>.　</a:t>
            </a:r>
          </a:p>
          <a:p>
            <a:pPr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latin typeface="Times New Roman" panose="02020603050405020304" pitchFamily="18" charset="0"/>
              </a:rPr>
              <a:t>(1)</a:t>
            </a:r>
            <a:r>
              <a:rPr lang="en-US" altLang="zh-CN" sz="2900" dirty="0">
                <a:solidFill>
                  <a:srgbClr val="FF0000"/>
                </a:solidFill>
                <a:latin typeface="Times New Roman" panose="02020603050405020304" pitchFamily="18" charset="0"/>
              </a:rPr>
              <a:t>动名词running</a:t>
            </a:r>
            <a:r>
              <a:rPr lang="en-US" altLang="zh-CN" sz="2900" dirty="0">
                <a:latin typeface="Times New Roman" panose="02020603050405020304" pitchFamily="18" charset="0"/>
              </a:rPr>
              <a:t>在这里</a:t>
            </a:r>
            <a:r>
              <a:rPr lang="en-US" altLang="zh-CN" sz="2900" dirty="0">
                <a:solidFill>
                  <a:srgbClr val="FF0000"/>
                </a:solidFill>
                <a:latin typeface="Times New Roman" panose="02020603050405020304" pitchFamily="18" charset="0"/>
              </a:rPr>
              <a:t>作主语</a:t>
            </a:r>
            <a:r>
              <a:rPr lang="en-US" altLang="zh-CN" sz="2900" dirty="0">
                <a:latin typeface="Times New Roman" panose="02020603050405020304" pitchFamily="18" charset="0"/>
              </a:rPr>
              <a:t>。英语中单个动名词或动名词短语在句子中作主语时，谓语动词要用第三人称单数形式。如：Doing more exercise makes them healthy.多做运动使他们健康。</a:t>
            </a:r>
          </a:p>
          <a:p>
            <a:pPr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latin typeface="Times New Roman" panose="02020603050405020304" pitchFamily="18" charset="0"/>
              </a:rPr>
              <a:t>(2)</a:t>
            </a:r>
            <a:r>
              <a:rPr lang="en-US" altLang="zh-CN" sz="2900" dirty="0">
                <a:solidFill>
                  <a:srgbClr val="FF0000"/>
                </a:solidFill>
                <a:latin typeface="Times New Roman" panose="02020603050405020304" pitchFamily="18" charset="0"/>
              </a:rPr>
              <a:t>remember</a:t>
            </a:r>
            <a:r>
              <a:rPr lang="en-US" altLang="zh-CN" sz="2900" dirty="0">
                <a:latin typeface="Times New Roman" panose="02020603050405020304" pitchFamily="18" charset="0"/>
              </a:rPr>
              <a:t>作及物动词，意为“记住，记得，记起”。如：I remember what you told me.</a:t>
            </a:r>
          </a:p>
          <a:p>
            <a:pPr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latin typeface="Times New Roman" panose="02020603050405020304" pitchFamily="18" charset="0"/>
              </a:rPr>
              <a:t>我记得你对我说过的话。</a:t>
            </a:r>
          </a:p>
        </p:txBody>
      </p:sp>
      <p:sp>
        <p:nvSpPr>
          <p:cNvPr id="5" name="矩形 4"/>
          <p:cNvSpPr/>
          <p:nvPr/>
        </p:nvSpPr>
        <p:spPr>
          <a:xfrm>
            <a:off x="2480574" y="246720"/>
            <a:ext cx="4183489" cy="786602"/>
          </a:xfrm>
          <a:prstGeom prst="rect">
            <a:avLst/>
          </a:prstGeom>
          <a:noFill/>
          <a:ln>
            <a:noFill/>
          </a:ln>
        </p:spPr>
        <p:txBody>
          <a:bodyPr wrap="none" lIns="109746" tIns="54873" rIns="109746" bIns="54873" rtlCol="0" anchor="t">
            <a:spAutoFit/>
          </a:bodyPr>
          <a:lstStyle/>
          <a:p>
            <a:pPr algn="ctr"/>
            <a:r>
              <a:rPr lang="en-US" altLang="zh-CN" sz="44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261" y="1219200"/>
            <a:ext cx="8435857" cy="5076109"/>
          </a:xfrm>
        </p:spPr>
        <p:txBody>
          <a:bodyPr lIns="109746" tIns="54873" rIns="109746" bIns="54873">
            <a:noAutofit/>
          </a:bodyPr>
          <a:lstStyle/>
          <a:p>
            <a:pPr marL="0" indent="0" defTabSz="1097280" eaLnBrk="1" hangingPunct="1">
              <a:lnSpc>
                <a:spcPct val="160000"/>
              </a:lnSpc>
              <a:spcBef>
                <a:spcPct val="0"/>
              </a:spcBef>
              <a:buNone/>
              <a:defRPr/>
            </a:pPr>
            <a:r>
              <a:rPr kumimoji="1" lang="en-US" altLang="zh-CN" sz="2800" b="1" dirty="0">
                <a:solidFill>
                  <a:srgbClr val="66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Key words &amp; phrases:</a:t>
            </a:r>
          </a:p>
          <a:p>
            <a:pPr marL="0" indent="0" defTabSz="1097280" eaLnBrk="1" hangingPunct="1">
              <a:lnSpc>
                <a:spcPct val="160000"/>
              </a:lnSpc>
              <a:spcBef>
                <a:spcPct val="0"/>
              </a:spcBef>
              <a:buNone/>
              <a:defRPr/>
            </a:pPr>
            <a:r>
              <a:rPr kumimoji="1"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remember, information, keep, brain, ping-pong, watch TV, listen to music, stay healthy, play sports, thinking skills</a:t>
            </a:r>
          </a:p>
          <a:p>
            <a:pPr marL="0" indent="0" defTabSz="1097280" eaLnBrk="1" hangingPunct="1">
              <a:lnSpc>
                <a:spcPct val="160000"/>
              </a:lnSpc>
              <a:spcBef>
                <a:spcPct val="0"/>
              </a:spcBef>
              <a:buNone/>
              <a:defRPr/>
            </a:pPr>
            <a:r>
              <a:rPr kumimoji="1" lang="en-US" altLang="zh-CN" sz="2800" b="1" dirty="0">
                <a:solidFill>
                  <a:srgbClr val="66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Key sentences:</a:t>
            </a:r>
            <a:endParaRPr lang="zh-CN" altLang="en-US" sz="28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60000"/>
              </a:lnSpc>
              <a:spcBef>
                <a:spcPct val="0"/>
              </a:spcBef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1.Running helps us remember information.　</a:t>
            </a:r>
          </a:p>
          <a:p>
            <a:pPr marL="0" indent="0" eaLnBrk="1" hangingPunct="1">
              <a:lnSpc>
                <a:spcPct val="160000"/>
              </a:lnSpc>
              <a:spcBef>
                <a:spcPct val="0"/>
              </a:spcBef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2.Exercise can keep our brains young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zh-CN" altLang="en-US" sz="2800" b="1" dirty="0"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03086" y="233693"/>
            <a:ext cx="4338208" cy="786602"/>
          </a:xfrm>
          <a:prstGeom prst="rect">
            <a:avLst/>
          </a:prstGeom>
          <a:noFill/>
          <a:ln>
            <a:noFill/>
          </a:ln>
        </p:spPr>
        <p:txBody>
          <a:bodyPr wrap="none" lIns="109746" tIns="54873" rIns="109746" bIns="54873" rtlCol="0" anchor="t">
            <a:spAutoFit/>
          </a:bodyPr>
          <a:lstStyle/>
          <a:p>
            <a:pPr algn="ctr"/>
            <a:r>
              <a:rPr lang="en-US" altLang="zh-CN" sz="44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Learning Targets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783" name="Text Box 15"/>
          <p:cNvSpPr txBox="1">
            <a:spLocks noChangeArrowheads="1"/>
          </p:cNvSpPr>
          <p:nvPr/>
        </p:nvSpPr>
        <p:spPr bwMode="auto">
          <a:xfrm>
            <a:off x="260744" y="914400"/>
            <a:ext cx="8624588" cy="5372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46" tIns="54873" rIns="109746" bIns="54873">
            <a:spAutoFit/>
          </a:bodyPr>
          <a:lstStyle/>
          <a:p>
            <a:pPr defTabSz="1097280" eaLnBrk="1" hangingPunct="1">
              <a:lnSpc>
                <a:spcPct val="120000"/>
              </a:lnSpc>
              <a:defRPr/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【辨析】remember to do sth.与remember doing sth.</a:t>
            </a:r>
            <a:endParaRPr lang="en-US" altLang="zh-CN" sz="3200" dirty="0">
              <a:latin typeface="Times New Roman" panose="02020603050405020304" pitchFamily="18" charset="0"/>
            </a:endParaRPr>
          </a:p>
          <a:p>
            <a:pPr defTabSz="1097280" eaLnBrk="1" hangingPunct="1">
              <a:lnSpc>
                <a:spcPct val="120000"/>
              </a:lnSpc>
              <a:defRPr/>
            </a:pPr>
            <a:r>
              <a:rPr lang="en-US" altLang="zh-CN" sz="3200" dirty="0">
                <a:latin typeface="Times New Roman" panose="02020603050405020304" pitchFamily="18" charset="0"/>
              </a:rPr>
              <a:t>①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remember to do sth.</a:t>
            </a:r>
            <a:r>
              <a:rPr lang="en-US" altLang="zh-CN" sz="3200" dirty="0">
                <a:latin typeface="Times New Roman" panose="02020603050405020304" pitchFamily="18" charset="0"/>
              </a:rPr>
              <a:t>意为“记得去做某事”，强调事情还未发生。如：Remember to come to the meeting on time tomorrow.记住明天按时来参加会议。</a:t>
            </a:r>
          </a:p>
          <a:p>
            <a:pPr defTabSz="1097280" eaLnBrk="1" hangingPunct="1">
              <a:lnSpc>
                <a:spcPct val="120000"/>
              </a:lnSpc>
              <a:defRPr/>
            </a:pPr>
            <a:r>
              <a:rPr lang="en-US" altLang="zh-CN" sz="3200" dirty="0">
                <a:latin typeface="Times New Roman" panose="02020603050405020304" pitchFamily="18" charset="0"/>
              </a:rPr>
              <a:t>②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remember doing sth.</a:t>
            </a:r>
            <a:r>
              <a:rPr lang="en-US" altLang="zh-CN" sz="3200" dirty="0">
                <a:latin typeface="Times New Roman" panose="02020603050405020304" pitchFamily="18" charset="0"/>
              </a:rPr>
              <a:t>意为“记得做过某事”，强调事情已经完成。如：I remember telling you about it once.我记得这事我曾经告诉过你。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8312" y="974382"/>
            <a:ext cx="8498070" cy="603260"/>
          </a:xfrm>
          <a:prstGeom prst="rect">
            <a:avLst/>
          </a:prstGeom>
          <a:noFill/>
        </p:spPr>
        <p:txBody>
          <a:bodyPr wrap="square" lIns="109746" tIns="54873" rIns="109746" bIns="54873" rtlCol="0">
            <a:spAutoFit/>
          </a:bodyPr>
          <a:lstStyle/>
          <a:p>
            <a:r>
              <a:rPr lang="en-US" sz="3200" dirty="0">
                <a:sym typeface="+mn-ea"/>
              </a:rPr>
              <a:t>(3)</a:t>
            </a:r>
            <a:r>
              <a:rPr lang="zh-CN" altLang="en-US" sz="3200" dirty="0">
                <a:solidFill>
                  <a:srgbClr val="FF0000"/>
                </a:solidFill>
                <a:sym typeface="+mn-ea"/>
              </a:rPr>
              <a:t>【辨析】</a:t>
            </a:r>
            <a:r>
              <a:rPr lang="en-US" sz="3200" dirty="0">
                <a:solidFill>
                  <a:srgbClr val="FF0000"/>
                </a:solidFill>
                <a:sym typeface="+mn-ea"/>
              </a:rPr>
              <a:t>information</a:t>
            </a:r>
            <a:r>
              <a:rPr lang="zh-CN" altLang="en-US" sz="3200" dirty="0">
                <a:solidFill>
                  <a:srgbClr val="FF0000"/>
                </a:solidFill>
                <a:sym typeface="+mn-ea"/>
              </a:rPr>
              <a:t>、</a:t>
            </a:r>
            <a:r>
              <a:rPr lang="en-US" sz="3200" dirty="0">
                <a:solidFill>
                  <a:srgbClr val="FF0000"/>
                </a:solidFill>
                <a:sym typeface="+mn-ea"/>
              </a:rPr>
              <a:t>message</a:t>
            </a:r>
            <a:r>
              <a:rPr lang="zh-CN" altLang="en-US" sz="3200" dirty="0">
                <a:solidFill>
                  <a:srgbClr val="FF0000"/>
                </a:solidFill>
                <a:sym typeface="+mn-ea"/>
              </a:rPr>
              <a:t>与</a:t>
            </a:r>
            <a:r>
              <a:rPr lang="en-US" sz="3200" dirty="0">
                <a:solidFill>
                  <a:srgbClr val="FF0000"/>
                </a:solidFill>
                <a:sym typeface="+mn-ea"/>
              </a:rPr>
              <a:t>news</a:t>
            </a:r>
            <a:endParaRPr lang="en-US" altLang="en-US" sz="3200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7875" y="1828800"/>
            <a:ext cx="8718944" cy="3730270"/>
          </a:xfrm>
          <a:prstGeom prst="rect">
            <a:avLst/>
          </a:prstGeom>
          <a:noFill/>
        </p:spPr>
        <p:txBody>
          <a:bodyPr wrap="square" lIns="109746" tIns="54873" rIns="109746" bIns="54873" rtlCol="0">
            <a:sp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>
                <a:latin typeface="Calibri" panose="020F0502020204030204" charset="0"/>
              </a:rPr>
              <a:t>① </a:t>
            </a:r>
            <a:r>
              <a:rPr lang="en-US" sz="2800" dirty="0">
                <a:solidFill>
                  <a:srgbClr val="FF0000"/>
                </a:solidFill>
                <a:sym typeface="+mn-ea"/>
              </a:rPr>
              <a:t>information </a:t>
            </a:r>
            <a:r>
              <a:rPr lang="en-US" sz="2800" dirty="0">
                <a:sym typeface="+mn-ea"/>
              </a:rPr>
              <a:t>意为“</a:t>
            </a:r>
            <a:r>
              <a:rPr lang="en-US" sz="2800" dirty="0" err="1">
                <a:sym typeface="+mn-ea"/>
              </a:rPr>
              <a:t>信息</a:t>
            </a:r>
            <a:r>
              <a:rPr lang="en-US" sz="2800" dirty="0">
                <a:sym typeface="+mn-ea"/>
              </a:rPr>
              <a:t>”，</a:t>
            </a:r>
            <a:r>
              <a:rPr lang="en-US" sz="2800" dirty="0" err="1">
                <a:sym typeface="+mn-ea"/>
              </a:rPr>
              <a:t>是不可数名词，指的是情报、资料等。如：You</a:t>
            </a:r>
            <a:r>
              <a:rPr lang="en-US" sz="2800" dirty="0">
                <a:sym typeface="+mn-ea"/>
              </a:rPr>
              <a:t> can call us for more </a:t>
            </a:r>
            <a:r>
              <a:rPr lang="en-US" sz="2800" dirty="0" err="1">
                <a:sym typeface="+mn-ea"/>
              </a:rPr>
              <a:t>information.你可以打电话给我们询问更多的信息</a:t>
            </a:r>
            <a:r>
              <a:rPr lang="en-US" sz="2800" dirty="0">
                <a:sym typeface="+mn-ea"/>
              </a:rPr>
              <a:t>。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charset="0"/>
                <a:sym typeface="+mn-ea"/>
              </a:rPr>
              <a:t>② </a:t>
            </a:r>
            <a:r>
              <a:rPr lang="en-US" sz="2800" dirty="0">
                <a:solidFill>
                  <a:srgbClr val="FF0000"/>
                </a:solidFill>
                <a:sym typeface="+mn-ea"/>
              </a:rPr>
              <a:t> message</a:t>
            </a:r>
            <a:r>
              <a:rPr lang="en-US" sz="2800" dirty="0">
                <a:sym typeface="+mn-ea"/>
              </a:rPr>
              <a:t>意为“</a:t>
            </a:r>
            <a:r>
              <a:rPr lang="en-US" sz="2800" dirty="0" err="1">
                <a:sym typeface="+mn-ea"/>
              </a:rPr>
              <a:t>消息，信息</a:t>
            </a:r>
            <a:r>
              <a:rPr lang="en-US" sz="2800" dirty="0">
                <a:sym typeface="+mn-ea"/>
              </a:rPr>
              <a:t>”，</a:t>
            </a:r>
            <a:r>
              <a:rPr lang="en-US" sz="2800" dirty="0" err="1">
                <a:sym typeface="+mn-ea"/>
              </a:rPr>
              <a:t>是可数名词</a:t>
            </a:r>
            <a:r>
              <a:rPr lang="zh-CN" altLang="en-US" sz="2800" dirty="0">
                <a:sym typeface="+mn-ea"/>
              </a:rPr>
              <a:t>，</a:t>
            </a:r>
            <a:r>
              <a:rPr lang="en-US" sz="2800" dirty="0" err="1">
                <a:sym typeface="+mn-ea"/>
              </a:rPr>
              <a:t>指口信、贺词、贺电等。如：Can</a:t>
            </a:r>
            <a:r>
              <a:rPr lang="en-US" sz="2800" dirty="0">
                <a:sym typeface="+mn-ea"/>
              </a:rPr>
              <a:t> I take a message for </a:t>
            </a:r>
            <a:r>
              <a:rPr lang="en-US" sz="2800" dirty="0" err="1">
                <a:sym typeface="+mn-ea"/>
              </a:rPr>
              <a:t>you？我能为你捎个口信吗</a:t>
            </a:r>
            <a:r>
              <a:rPr lang="en-US" sz="2800" dirty="0">
                <a:sym typeface="+mn-ea"/>
              </a:rPr>
              <a:t>？</a:t>
            </a:r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31392" y="838200"/>
            <a:ext cx="8834182" cy="3054124"/>
          </a:xfrm>
          <a:prstGeom prst="rect">
            <a:avLst/>
          </a:prstGeom>
          <a:noFill/>
        </p:spPr>
        <p:txBody>
          <a:bodyPr wrap="square" lIns="109746" tIns="54873" rIns="109746" bIns="54873" rtlCol="0">
            <a:sp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>
                <a:cs typeface="Times New Roman" panose="02020603050405020304" pitchFamily="18" charset="0"/>
              </a:rPr>
              <a:t>③ </a:t>
            </a:r>
            <a:r>
              <a:rPr lang="zh-CN" alt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news   </a:t>
            </a:r>
            <a:r>
              <a:rPr lang="zh-CN" altLang="en-US" sz="2800" dirty="0">
                <a:cs typeface="Times New Roman" panose="02020603050405020304" pitchFamily="18" charset="0"/>
                <a:sym typeface="+mn-ea"/>
              </a:rPr>
              <a:t>意为“新闻，报道”，是不可数名词，指的是通过广播、电视、报纸等向大众发布的各方面的最新消息，突出点在一个“新”字上。如：Is there any interesting news in today's newspaper？今天的报纸上有什么有趣的新闻吗？</a:t>
            </a:r>
          </a:p>
        </p:txBody>
      </p:sp>
      <p:pic>
        <p:nvPicPr>
          <p:cNvPr id="2" name="图片 1" descr="timg (5)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13662" y="4185304"/>
            <a:ext cx="3499071" cy="2463468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Text Box 2"/>
          <p:cNvSpPr txBox="1">
            <a:spLocks noChangeArrowheads="1"/>
          </p:cNvSpPr>
          <p:nvPr/>
        </p:nvSpPr>
        <p:spPr bwMode="auto">
          <a:xfrm>
            <a:off x="220264" y="512969"/>
            <a:ext cx="8691658" cy="481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46" tIns="54873" rIns="109746" bIns="54873">
            <a:spAutoFit/>
          </a:bodyPr>
          <a:lstStyle/>
          <a:p>
            <a:pPr algn="just" defTabSz="1097280" eaLnBrk="1" hangingPunct="1">
              <a:lnSpc>
                <a:spcPct val="150000"/>
              </a:lnSpc>
              <a:defRPr/>
            </a:pPr>
            <a:r>
              <a:rPr lang="en-US" altLang="zh-CN" sz="34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2. Exercise can </a:t>
            </a:r>
            <a:r>
              <a:rPr lang="en-US" altLang="zh-CN"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keep our brains young</a:t>
            </a:r>
            <a:r>
              <a:rPr lang="en-US" altLang="zh-CN" sz="34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! </a:t>
            </a:r>
          </a:p>
          <a:p>
            <a:pPr algn="just" defTabSz="1097280" eaLnBrk="1" hangingPunct="1">
              <a:lnSpc>
                <a:spcPct val="150000"/>
              </a:lnSpc>
              <a:defRPr/>
            </a:pPr>
            <a:r>
              <a:rPr lang="en-US" altLang="zh-CN" sz="34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    keep</a:t>
            </a:r>
            <a:r>
              <a:rPr lang="en-US" altLang="zh-CN" sz="3400" dirty="0">
                <a:solidFill>
                  <a:srgbClr val="0000FF"/>
                </a:solidFill>
                <a:ea typeface="+mn-ea"/>
                <a:cs typeface="Times New Roman" panose="02020603050405020304" pitchFamily="18" charset="0"/>
              </a:rPr>
              <a:t> </a:t>
            </a:r>
            <a:r>
              <a:rPr lang="zh-CN" altLang="en-US" sz="3400" dirty="0">
                <a:ea typeface="+mn-ea"/>
                <a:cs typeface="Times New Roman" panose="02020603050405020304" pitchFamily="18" charset="0"/>
              </a:rPr>
              <a:t>动词，意为“保持，保留”，其过去式为</a:t>
            </a:r>
            <a:r>
              <a:rPr lang="en-US" altLang="zh-CN" sz="3400" dirty="0">
                <a:ea typeface="+mn-ea"/>
                <a:cs typeface="Times New Roman" panose="02020603050405020304" pitchFamily="18" charset="0"/>
              </a:rPr>
              <a:t>kept</a:t>
            </a:r>
            <a:r>
              <a:rPr lang="zh-CN" altLang="en-US" sz="3400" dirty="0">
                <a:ea typeface="+mn-ea"/>
                <a:cs typeface="Times New Roman" panose="02020603050405020304" pitchFamily="18" charset="0"/>
              </a:rPr>
              <a:t>。常用短语：</a:t>
            </a:r>
            <a:r>
              <a:rPr lang="en-US" altLang="zh-CN" sz="3400" dirty="0" err="1">
                <a:solidFill>
                  <a:srgbClr val="0000FF"/>
                </a:solidFill>
                <a:ea typeface="+mn-ea"/>
                <a:cs typeface="Times New Roman" panose="02020603050405020304" pitchFamily="18" charset="0"/>
              </a:rPr>
              <a:t>keep+sb</a:t>
            </a:r>
            <a:r>
              <a:rPr lang="en-US" altLang="zh-CN" sz="3400" dirty="0">
                <a:solidFill>
                  <a:srgbClr val="0000FF"/>
                </a:solidFill>
                <a:ea typeface="+mn-ea"/>
                <a:cs typeface="Times New Roman" panose="02020603050405020304" pitchFamily="18" charset="0"/>
              </a:rPr>
              <a:t>. /</a:t>
            </a:r>
            <a:r>
              <a:rPr lang="en-US" altLang="zh-CN" sz="3400" dirty="0" err="1">
                <a:solidFill>
                  <a:srgbClr val="0000FF"/>
                </a:solidFill>
                <a:ea typeface="+mn-ea"/>
                <a:cs typeface="Times New Roman" panose="02020603050405020304" pitchFamily="18" charset="0"/>
              </a:rPr>
              <a:t>sth</a:t>
            </a:r>
            <a:r>
              <a:rPr lang="en-US" altLang="zh-CN" sz="3400" dirty="0">
                <a:solidFill>
                  <a:srgbClr val="0000FF"/>
                </a:solidFill>
                <a:ea typeface="+mn-ea"/>
                <a:cs typeface="Times New Roman" panose="02020603050405020304" pitchFamily="18" charset="0"/>
              </a:rPr>
              <a:t>. +</a:t>
            </a:r>
            <a:r>
              <a:rPr lang="en-US" altLang="zh-CN" sz="3400" i="1" dirty="0">
                <a:solidFill>
                  <a:srgbClr val="0000FF"/>
                </a:solidFill>
                <a:ea typeface="+mn-ea"/>
                <a:cs typeface="Times New Roman" panose="02020603050405020304" pitchFamily="18" charset="0"/>
              </a:rPr>
              <a:t>adj</a:t>
            </a:r>
            <a:r>
              <a:rPr lang="en-US" altLang="zh-CN" sz="3400" dirty="0">
                <a:solidFill>
                  <a:srgbClr val="0000FF"/>
                </a:solidFill>
                <a:ea typeface="+mn-ea"/>
                <a:cs typeface="Times New Roman" panose="02020603050405020304" pitchFamily="18" charset="0"/>
              </a:rPr>
              <a:t>.</a:t>
            </a:r>
            <a:r>
              <a:rPr lang="en-US" altLang="zh-CN" sz="3400" dirty="0">
                <a:ea typeface="+mn-ea"/>
                <a:cs typeface="Times New Roman" panose="02020603050405020304" pitchFamily="18" charset="0"/>
              </a:rPr>
              <a:t> </a:t>
            </a:r>
            <a:r>
              <a:rPr lang="zh-CN" altLang="en-US" sz="3400" dirty="0">
                <a:ea typeface="+mn-ea"/>
                <a:cs typeface="Times New Roman" panose="02020603050405020304" pitchFamily="18" charset="0"/>
              </a:rPr>
              <a:t>意为“使某人</a:t>
            </a:r>
            <a:r>
              <a:rPr lang="en-US" altLang="zh-CN" sz="3400" dirty="0">
                <a:ea typeface="+mn-ea"/>
                <a:cs typeface="Times New Roman" panose="02020603050405020304" pitchFamily="18" charset="0"/>
              </a:rPr>
              <a:t>(</a:t>
            </a:r>
            <a:r>
              <a:rPr lang="zh-CN" altLang="en-US" sz="3400" dirty="0">
                <a:ea typeface="+mn-ea"/>
                <a:cs typeface="Times New Roman" panose="02020603050405020304" pitchFamily="18" charset="0"/>
              </a:rPr>
              <a:t>物</a:t>
            </a:r>
            <a:r>
              <a:rPr lang="en-US" altLang="zh-CN" sz="3400" dirty="0">
                <a:ea typeface="+mn-ea"/>
                <a:cs typeface="Times New Roman" panose="02020603050405020304" pitchFamily="18" charset="0"/>
              </a:rPr>
              <a:t>)</a:t>
            </a:r>
            <a:r>
              <a:rPr lang="zh-CN" altLang="en-US" sz="3400" dirty="0">
                <a:ea typeface="+mn-ea"/>
                <a:cs typeface="Times New Roman" panose="02020603050405020304" pitchFamily="18" charset="0"/>
              </a:rPr>
              <a:t>保持某种状态”。</a:t>
            </a:r>
            <a:endParaRPr lang="en-US" altLang="zh-CN" sz="3400" dirty="0">
              <a:ea typeface="+mn-ea"/>
              <a:cs typeface="Times New Roman" panose="02020603050405020304" pitchFamily="18" charset="0"/>
            </a:endParaRPr>
          </a:p>
          <a:p>
            <a:pPr algn="just" defTabSz="1097280" eaLnBrk="1" hangingPunct="1">
              <a:lnSpc>
                <a:spcPct val="150000"/>
              </a:lnSpc>
              <a:defRPr/>
            </a:pPr>
            <a:r>
              <a:rPr lang="zh-CN" altLang="en-US" sz="34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例如：</a:t>
            </a:r>
            <a:r>
              <a:rPr lang="en-US" altLang="zh-CN" sz="34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We should keep our classroom clean. </a:t>
            </a:r>
            <a:r>
              <a:rPr lang="zh-CN" altLang="en-US" sz="34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我们应该保持教室干净。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Text Box 2"/>
          <p:cNvSpPr txBox="1">
            <a:spLocks noChangeArrowheads="1"/>
          </p:cNvSpPr>
          <p:nvPr/>
        </p:nvSpPr>
        <p:spPr bwMode="auto">
          <a:xfrm>
            <a:off x="724051" y="666174"/>
            <a:ext cx="7697803" cy="1680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/>
          <a:p>
            <a:pPr algn="just" defTabSz="1097280" eaLnBrk="1" hangingPunct="1">
              <a:lnSpc>
                <a:spcPct val="150000"/>
              </a:lnSpc>
              <a:defRPr/>
            </a:pPr>
            <a:r>
              <a:rPr lang="en-US" altLang="zh-CN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       </a:t>
            </a:r>
            <a:r>
              <a:rPr lang="en-US" altLang="zh-CN" sz="34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 【</a:t>
            </a:r>
            <a:r>
              <a:rPr lang="zh-CN" altLang="en-US" sz="3400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归纳拓展</a:t>
            </a:r>
            <a:r>
              <a:rPr lang="en-US" altLang="zh-CN" sz="34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</a:p>
          <a:p>
            <a:pPr algn="just" defTabSz="1097280" eaLnBrk="1" hangingPunct="1">
              <a:lnSpc>
                <a:spcPct val="150000"/>
              </a:lnSpc>
              <a:defRPr/>
            </a:pPr>
            <a:r>
              <a:rPr lang="en-US" altLang="zh-CN" sz="34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keep</a:t>
            </a:r>
            <a:r>
              <a:rPr lang="zh-CN" altLang="en-US" sz="34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的用法小结</a:t>
            </a:r>
          </a:p>
        </p:txBody>
      </p:sp>
      <p:graphicFrame>
        <p:nvGraphicFramePr>
          <p:cNvPr id="536645" name="Group 69"/>
          <p:cNvGraphicFramePr>
            <a:graphicFrameLocks noGrp="1"/>
          </p:cNvGraphicFramePr>
          <p:nvPr/>
        </p:nvGraphicFramePr>
        <p:xfrm>
          <a:off x="850189" y="2326652"/>
          <a:ext cx="7535790" cy="3680468"/>
        </p:xfrm>
        <a:graphic>
          <a:graphicData uri="http://schemas.openxmlformats.org/drawingml/2006/table">
            <a:tbl>
              <a:tblPr/>
              <a:tblGrid>
                <a:gridCol w="991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4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01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意思</a:t>
                      </a:r>
                    </a:p>
                  </a:txBody>
                  <a:tcPr marL="91447" marR="91447" marT="45721" marB="4572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用法</a:t>
                      </a:r>
                    </a:p>
                  </a:txBody>
                  <a:tcPr marL="91447" marR="91447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992">
                <a:tc row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保持</a:t>
                      </a:r>
                    </a:p>
                  </a:txBody>
                  <a:tcPr marL="91447" marR="91447" marT="45721" marB="4572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keep+ </a:t>
                      </a:r>
                      <a:r>
                        <a:rPr kumimoji="0" lang="en-US" altLang="zh-CN" sz="2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adj</a:t>
                      </a:r>
                      <a:r>
                        <a:rPr kumimoji="0" lang="en-US" altLang="zh-CN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zh-CN" alt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保持某种状态</a:t>
                      </a:r>
                    </a:p>
                  </a:txBody>
                  <a:tcPr marL="91447" marR="91447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99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keep </a:t>
                      </a:r>
                      <a:r>
                        <a:rPr kumimoji="0" lang="en-US" altLang="zh-CN" sz="2900" b="1" i="0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doing</a:t>
                      </a:r>
                      <a:r>
                        <a:rPr kumimoji="0" lang="en-US" altLang="zh-CN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sth. </a:t>
                      </a:r>
                      <a:r>
                        <a:rPr kumimoji="0" lang="zh-CN" alt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一直做某事</a:t>
                      </a:r>
                    </a:p>
                  </a:txBody>
                  <a:tcPr marL="91447" marR="91447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854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keep sb./sth.doing sth. </a:t>
                      </a:r>
                      <a:r>
                        <a:rPr kumimoji="0" lang="zh-CN" alt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使某人一直做某事</a:t>
                      </a:r>
                    </a:p>
                  </a:txBody>
                  <a:tcPr marL="91447" marR="91447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8650" name="Group 26"/>
          <p:cNvGraphicFramePr>
            <a:graphicFrameLocks noGrp="1"/>
          </p:cNvGraphicFramePr>
          <p:nvPr/>
        </p:nvGraphicFramePr>
        <p:xfrm>
          <a:off x="198924" y="673795"/>
          <a:ext cx="8745772" cy="4481540"/>
        </p:xfrm>
        <a:graphic>
          <a:graphicData uri="http://schemas.openxmlformats.org/drawingml/2006/table">
            <a:tbl>
              <a:tblPr/>
              <a:tblGrid>
                <a:gridCol w="1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7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12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意思</a:t>
                      </a:r>
                    </a:p>
                  </a:txBody>
                  <a:tcPr marL="91433" marR="91433" marT="45741" marB="4574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用法</a:t>
                      </a:r>
                    </a:p>
                  </a:txBody>
                  <a:tcPr marL="91433" marR="91433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371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保管</a:t>
                      </a:r>
                      <a:r>
                        <a:rPr kumimoji="0" lang="en-US" altLang="zh-CN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保留</a:t>
                      </a:r>
                    </a:p>
                  </a:txBody>
                  <a:tcPr marL="91433" marR="91433" marT="45741" marB="4574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可代替</a:t>
                      </a:r>
                      <a:r>
                        <a:rPr kumimoji="0" lang="en-US" altLang="zh-CN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borrow</a:t>
                      </a:r>
                      <a:r>
                        <a:rPr kumimoji="0" lang="zh-CN" alt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表示延续意义的“借”</a:t>
                      </a:r>
                      <a:r>
                        <a:rPr kumimoji="0" lang="en-US" altLang="zh-CN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zh-CN" alt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常与一段时间连用。例</a:t>
                      </a:r>
                      <a:r>
                        <a:rPr kumimoji="0" lang="en-US" altLang="zh-CN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:You can keep the book for two weeks.</a:t>
                      </a:r>
                      <a:r>
                        <a:rPr kumimoji="0" lang="zh-CN" alt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你能保管这本书两周。</a:t>
                      </a:r>
                    </a:p>
                  </a:txBody>
                  <a:tcPr marL="91433" marR="91433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371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饲养</a:t>
                      </a:r>
                    </a:p>
                  </a:txBody>
                  <a:tcPr marL="91433" marR="91433" marT="45741" marB="4574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与</a:t>
                      </a:r>
                      <a:r>
                        <a:rPr kumimoji="0" lang="en-US" altLang="zh-CN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raise</a:t>
                      </a:r>
                      <a:r>
                        <a:rPr kumimoji="0" lang="zh-CN" alt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意思相近。例</a:t>
                      </a:r>
                      <a:r>
                        <a:rPr kumimoji="0" lang="en-US" altLang="zh-CN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My grandfather keeps lots of sheep on the farm.</a:t>
                      </a:r>
                      <a:r>
                        <a:rPr kumimoji="0" lang="zh-CN" alt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我爷爷在农场养了许多羊。</a:t>
                      </a:r>
                    </a:p>
                  </a:txBody>
                  <a:tcPr marL="91433" marR="91433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图片 1" descr="W4YTSY{S%%H$D}XT(MU)QQH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8246" y="4619765"/>
            <a:ext cx="2206450" cy="2021385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Text Box 2"/>
          <p:cNvSpPr txBox="1">
            <a:spLocks noChangeArrowheads="1"/>
          </p:cNvSpPr>
          <p:nvPr/>
        </p:nvSpPr>
        <p:spPr bwMode="auto">
          <a:xfrm>
            <a:off x="364313" y="893312"/>
            <a:ext cx="8419949" cy="427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/>
          <a:p>
            <a:pPr algn="just" defTabSz="1097280" eaLnBrk="1" hangingPunct="1">
              <a:lnSpc>
                <a:spcPct val="130000"/>
              </a:lnSpc>
              <a:defRPr/>
            </a:pPr>
            <a:r>
              <a:rPr lang="zh-CN" altLang="en-US" sz="3400" dirty="0">
                <a:solidFill>
                  <a:srgbClr val="0000FF"/>
                </a:solidFill>
                <a:latin typeface="+mn-ea"/>
                <a:ea typeface="+mn-ea"/>
                <a:cs typeface="Times New Roman" panose="02020603050405020304" pitchFamily="18" charset="0"/>
              </a:rPr>
              <a:t>一、用所给词的适当形式填空。</a:t>
            </a:r>
            <a:endParaRPr lang="zh-CN" altLang="en-US" sz="2900" dirty="0">
              <a:solidFill>
                <a:srgbClr val="0000FF"/>
              </a:solidFill>
              <a:latin typeface="+mn-lt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defTabSz="1097280" eaLnBrk="1" hangingPunct="1">
              <a:lnSpc>
                <a:spcPct val="130000"/>
              </a:lnSpc>
              <a:defRPr/>
            </a:pPr>
            <a:r>
              <a:rPr lang="en-US" altLang="zh-CN" sz="29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1. Many students like________ (listen) to music. </a:t>
            </a:r>
          </a:p>
          <a:p>
            <a:pPr algn="just" defTabSz="1097280" eaLnBrk="1" hangingPunct="1">
              <a:lnSpc>
                <a:spcPct val="130000"/>
              </a:lnSpc>
              <a:defRPr/>
            </a:pPr>
            <a:r>
              <a:rPr lang="en-US" altLang="zh-CN" sz="29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2. Mrs. Gao kept Li Ming ________ (stand) for an hour. </a:t>
            </a:r>
          </a:p>
          <a:p>
            <a:pPr algn="just" defTabSz="1097280" eaLnBrk="1" hangingPunct="1">
              <a:lnSpc>
                <a:spcPct val="130000"/>
              </a:lnSpc>
              <a:defRPr/>
            </a:pPr>
            <a:r>
              <a:rPr lang="en-US" altLang="zh-CN" sz="29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3. Please remember ________ (take) an umbrella with you when you go out. </a:t>
            </a:r>
          </a:p>
          <a:p>
            <a:pPr algn="just" defTabSz="1097280" eaLnBrk="1" hangingPunct="1">
              <a:lnSpc>
                <a:spcPct val="130000"/>
              </a:lnSpc>
              <a:defRPr/>
            </a:pPr>
            <a:r>
              <a:rPr lang="en-US" altLang="zh-CN" sz="29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4. We have many good ways to stay ________ (health). </a:t>
            </a:r>
          </a:p>
          <a:p>
            <a:pPr algn="just" defTabSz="1097280" eaLnBrk="1" hangingPunct="1">
              <a:lnSpc>
                <a:spcPct val="130000"/>
              </a:lnSpc>
              <a:defRPr/>
            </a:pPr>
            <a:r>
              <a:rPr lang="en-US" altLang="zh-CN" sz="29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5. Walking can improve our ________ (think) skills. </a:t>
            </a:r>
            <a:endParaRPr lang="en-US" altLang="zh-CN" sz="2900" dirty="0">
              <a:solidFill>
                <a:srgbClr val="FF0000"/>
              </a:solidFill>
              <a:latin typeface="+mn-lt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96313" y="1489362"/>
            <a:ext cx="1554804" cy="7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en-US" altLang="zh-CN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listening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77369" y="2093795"/>
            <a:ext cx="1988472" cy="7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en-US" altLang="zh-CN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standing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5604" y="3199765"/>
            <a:ext cx="1554804" cy="7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en-US" altLang="zh-CN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to take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946697" y="4340795"/>
            <a:ext cx="1552899" cy="7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en-US" altLang="zh-CN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healthy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893441" y="5505837"/>
            <a:ext cx="1554804" cy="7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defTabSz="1097280" eaLnBrk="1" hangingPunct="1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en-US" altLang="zh-CN" sz="29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thinking</a:t>
            </a:r>
          </a:p>
        </p:txBody>
      </p:sp>
      <p:sp>
        <p:nvSpPr>
          <p:cNvPr id="2" name="矩形 1"/>
          <p:cNvSpPr/>
          <p:nvPr/>
        </p:nvSpPr>
        <p:spPr>
          <a:xfrm>
            <a:off x="3110509" y="-28964"/>
            <a:ext cx="2926415" cy="926426"/>
          </a:xfrm>
          <a:prstGeom prst="rect">
            <a:avLst/>
          </a:prstGeom>
          <a:noFill/>
          <a:ln>
            <a:noFill/>
          </a:ln>
        </p:spPr>
        <p:txBody>
          <a:bodyPr wrap="none" lIns="109746" tIns="54873" rIns="109746" bIns="54873" rtlCol="0" anchor="t">
            <a:spAutoFit/>
          </a:bodyPr>
          <a:lstStyle/>
          <a:p>
            <a:pPr algn="ctr"/>
            <a:r>
              <a:rPr lang="en-US" altLang="zh-CN" sz="53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Text Box 2"/>
          <p:cNvSpPr txBox="1">
            <a:spLocks noChangeArrowheads="1"/>
          </p:cNvSpPr>
          <p:nvPr/>
        </p:nvSpPr>
        <p:spPr bwMode="auto">
          <a:xfrm>
            <a:off x="539990" y="387586"/>
            <a:ext cx="8477111" cy="6294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/>
          <a:p>
            <a:pPr algn="just" defTabSz="1097280" eaLnBrk="1" hangingPunct="1">
              <a:lnSpc>
                <a:spcPct val="130000"/>
              </a:lnSpc>
              <a:defRPr/>
            </a:pPr>
            <a:r>
              <a:rPr lang="zh-CN" altLang="en-US" sz="3200" dirty="0">
                <a:solidFill>
                  <a:srgbClr val="0000FF"/>
                </a:solidFill>
                <a:latin typeface="+mn-ea"/>
                <a:ea typeface="+mn-ea"/>
                <a:cs typeface="Times New Roman" panose="02020603050405020304" pitchFamily="18" charset="0"/>
              </a:rPr>
              <a:t>二、单项填空。</a:t>
            </a:r>
            <a:endParaRPr lang="zh-CN" altLang="en-US" sz="2800" dirty="0">
              <a:solidFill>
                <a:srgbClr val="0000FF"/>
              </a:solidFill>
              <a:latin typeface="+mn-lt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defTabSz="1097280" eaLnBrk="1" hangingPunct="1">
              <a:lnSpc>
                <a:spcPct val="130000"/>
              </a:lnSpc>
              <a:defRPr/>
            </a:pPr>
            <a:r>
              <a:rPr lang="en-US" altLang="zh-CN" sz="28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1. My brother likes playing  _________ </a:t>
            </a:r>
            <a:r>
              <a:rPr lang="en-US" altLang="zh-CN" sz="2800" dirty="0" err="1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ping-pong</a:t>
            </a:r>
            <a:r>
              <a:rPr lang="en-US" altLang="zh-CN" sz="28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</a:p>
          <a:p>
            <a:pPr algn="just" defTabSz="1097280" eaLnBrk="1" hangingPunct="1">
              <a:lnSpc>
                <a:spcPct val="130000"/>
              </a:lnSpc>
              <a:defRPr/>
            </a:pPr>
            <a:r>
              <a:rPr lang="en-US" altLang="zh-CN" sz="28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A. /             B. a             C. an            D. the</a:t>
            </a:r>
          </a:p>
          <a:p>
            <a:pPr algn="just" defTabSz="1097280" eaLnBrk="1" hangingPunct="1">
              <a:lnSpc>
                <a:spcPct val="130000"/>
              </a:lnSpc>
              <a:defRPr/>
            </a:pPr>
            <a:r>
              <a:rPr lang="en-US" altLang="zh-CN" sz="28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2. —What do you like doing when you are free? </a:t>
            </a:r>
          </a:p>
          <a:p>
            <a:pPr algn="just" defTabSz="1097280" eaLnBrk="1" hangingPunct="1">
              <a:lnSpc>
                <a:spcPct val="130000"/>
              </a:lnSpc>
              <a:defRPr/>
            </a:pPr>
            <a:r>
              <a:rPr lang="en-US" altLang="zh-CN" sz="28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   —I like singing songs and _________ music. </a:t>
            </a:r>
          </a:p>
          <a:p>
            <a:pPr algn="just" defTabSz="1097280" eaLnBrk="1" hangingPunct="1">
              <a:lnSpc>
                <a:spcPct val="130000"/>
              </a:lnSpc>
              <a:defRPr/>
            </a:pPr>
            <a:r>
              <a:rPr lang="en-US" altLang="zh-CN" sz="28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A. listening   B. listening to       C. listen     D. hearing</a:t>
            </a:r>
          </a:p>
          <a:p>
            <a:pPr algn="just" defTabSz="1097280" eaLnBrk="1" hangingPunct="1">
              <a:lnSpc>
                <a:spcPct val="130000"/>
              </a:lnSpc>
              <a:defRPr/>
            </a:pPr>
            <a:r>
              <a:rPr lang="en-US" altLang="zh-CN" sz="28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3. —Could you help me find some information</a:t>
            </a:r>
          </a:p>
          <a:p>
            <a:pPr algn="just" defTabSz="1097280" eaLnBrk="1" hangingPunct="1">
              <a:lnSpc>
                <a:spcPct val="130000"/>
              </a:lnSpc>
              <a:defRPr/>
            </a:pPr>
            <a:r>
              <a:rPr lang="en-US" altLang="zh-CN" sz="28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    _________ the Internet? </a:t>
            </a:r>
          </a:p>
          <a:p>
            <a:pPr algn="just" defTabSz="1097280" eaLnBrk="1" hangingPunct="1">
              <a:lnSpc>
                <a:spcPct val="130000"/>
              </a:lnSpc>
              <a:defRPr/>
            </a:pPr>
            <a:r>
              <a:rPr lang="en-US" altLang="zh-CN" sz="28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   —Of course. </a:t>
            </a:r>
          </a:p>
          <a:p>
            <a:pPr algn="just" defTabSz="1097280" eaLnBrk="1" hangingPunct="1">
              <a:lnSpc>
                <a:spcPct val="130000"/>
              </a:lnSpc>
              <a:defRPr/>
            </a:pPr>
            <a:r>
              <a:rPr lang="en-US" altLang="zh-CN" sz="2800" dirty="0">
                <a:solidFill>
                  <a:srgbClr val="000000"/>
                </a:solidFill>
                <a:latin typeface="+mn-lt"/>
                <a:ea typeface="黑体" panose="02010609060101010101" pitchFamily="49" charset="-122"/>
                <a:cs typeface="Times New Roman" panose="02020603050405020304" pitchFamily="18" charset="0"/>
              </a:rPr>
              <a:t>A. with            B. in               C. at                 D. on</a:t>
            </a:r>
          </a:p>
        </p:txBody>
      </p:sp>
      <p:pic>
        <p:nvPicPr>
          <p:cNvPr id="503811" name="Picture 3" descr="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82" y="1676400"/>
            <a:ext cx="656981" cy="528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03812" name="Picture 4" descr="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325429"/>
            <a:ext cx="629543" cy="50382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03813" name="Picture 5" descr="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6023807"/>
            <a:ext cx="665365" cy="532786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/>
          <p:nvPr/>
        </p:nvSpPr>
        <p:spPr>
          <a:xfrm>
            <a:off x="801029" y="895599"/>
            <a:ext cx="7697803" cy="5429234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latin typeface="Times New Roman" panose="02020603050405020304" pitchFamily="18" charset="0"/>
              </a:rPr>
              <a:t>4. Jenny often helps me __________ English.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latin typeface="Times New Roman" panose="02020603050405020304" pitchFamily="18" charset="0"/>
              </a:rPr>
              <a:t>A. learning                         B. learn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latin typeface="Times New Roman" panose="02020603050405020304" pitchFamily="18" charset="0"/>
              </a:rPr>
              <a:t>C. to learning                     D. learns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latin typeface="Times New Roman" panose="02020603050405020304" pitchFamily="18" charset="0"/>
              </a:rPr>
              <a:t>5. —Remember__________ your homework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latin typeface="Times New Roman" panose="02020603050405020304" pitchFamily="18" charset="0"/>
              </a:rPr>
              <a:t>    tomorrow, Danny.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latin typeface="Times New Roman" panose="02020603050405020304" pitchFamily="18" charset="0"/>
              </a:rPr>
              <a:t>   —I will.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latin typeface="Times New Roman" panose="02020603050405020304" pitchFamily="18" charset="0"/>
              </a:rPr>
              <a:t>A. bring                              B. to bring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900" dirty="0">
                <a:latin typeface="Times New Roman" panose="02020603050405020304" pitchFamily="18" charset="0"/>
              </a:rPr>
              <a:t>C. bringing                         D. brings</a:t>
            </a:r>
          </a:p>
        </p:txBody>
      </p:sp>
      <p:pic>
        <p:nvPicPr>
          <p:cNvPr id="505859" name="Picture 3" descr="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591" y="1705830"/>
            <a:ext cx="599819" cy="48019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05860" name="Picture 4" descr="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9536" y="5032121"/>
            <a:ext cx="618873" cy="4954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2"/>
          <p:cNvSpPr txBox="1"/>
          <p:nvPr/>
        </p:nvSpPr>
        <p:spPr>
          <a:xfrm>
            <a:off x="205798" y="1258757"/>
            <a:ext cx="8568730" cy="4819799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 anchor="t">
            <a:spAutoFit/>
          </a:bodyPr>
          <a:lstStyle/>
          <a:p>
            <a:pPr lvl="1" fontAlgn="t"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3400" b="1" dirty="0">
                <a:latin typeface="Times New Roman" panose="02020603050405020304" pitchFamily="18" charset="0"/>
              </a:rPr>
              <a:t>1. Learned some new words and phrases</a:t>
            </a:r>
            <a:r>
              <a:rPr lang="zh-CN" altLang="en-US" sz="3400" b="1" dirty="0">
                <a:latin typeface="Times New Roman" panose="02020603050405020304" pitchFamily="18" charset="0"/>
              </a:rPr>
              <a:t>：</a:t>
            </a:r>
            <a:r>
              <a:rPr kumimoji="1" lang="en-US" altLang="zh-CN" sz="3400" dirty="0">
                <a:cs typeface="Times New Roman" panose="02020603050405020304" pitchFamily="18" charset="0"/>
                <a:sym typeface="+mn-ea"/>
              </a:rPr>
              <a:t>remember, information, keep, brain, ping-pong, watch TV, listen to music, stay healthy, play sports, thinking skills</a:t>
            </a:r>
            <a:endParaRPr lang="en-US" altLang="zh-CN" sz="3400" b="1" dirty="0">
              <a:latin typeface="Times New Roman" panose="02020603050405020304" pitchFamily="18" charset="0"/>
            </a:endParaRPr>
          </a:p>
          <a:p>
            <a:pPr fontAlgn="t"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3400" b="1" dirty="0">
                <a:latin typeface="Times New Roman" panose="02020603050405020304" pitchFamily="18" charset="0"/>
              </a:rPr>
              <a:t>     2. Learned to talk about the ways of 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</a:pPr>
            <a:r>
              <a:rPr lang="en-US" altLang="zh-CN" sz="3400" b="1" dirty="0">
                <a:latin typeface="Times New Roman" panose="02020603050405020304" pitchFamily="18" charset="0"/>
              </a:rPr>
              <a:t>     staying healthy.</a:t>
            </a:r>
          </a:p>
        </p:txBody>
      </p:sp>
      <p:pic>
        <p:nvPicPr>
          <p:cNvPr id="31747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869338" y="30489"/>
            <a:ext cx="1601295" cy="14748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2380322" y="-69348"/>
            <a:ext cx="3524640" cy="786602"/>
          </a:xfrm>
          <a:prstGeom prst="rect">
            <a:avLst/>
          </a:prstGeom>
          <a:noFill/>
          <a:ln>
            <a:noFill/>
          </a:ln>
        </p:spPr>
        <p:txBody>
          <a:bodyPr wrap="square" lIns="109746" tIns="54873" rIns="109746" bIns="54873" rtlCol="0" anchor="t">
            <a:spAutoFit/>
          </a:bodyPr>
          <a:lstStyle/>
          <a:p>
            <a:pPr algn="ctr"/>
            <a:r>
              <a:rPr lang="en-US" altLang="zh-CN" sz="44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590800" y="2667000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58370" name="Rectangle 3"/>
          <p:cNvSpPr/>
          <p:nvPr/>
        </p:nvSpPr>
        <p:spPr>
          <a:xfrm>
            <a:off x="721201" y="2229469"/>
            <a:ext cx="6628495" cy="2704327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/>
          <a:lstStyle>
            <a:lvl1pPr marL="236855" indent="-236855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968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2pPr>
            <a:lvl3pPr marL="792480" indent="-15748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109980" indent="-15748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300">
                <a:solidFill>
                  <a:schemeClr val="tx1"/>
                </a:solidFill>
                <a:latin typeface="+mn-lt"/>
                <a:ea typeface="+mn-ea"/>
              </a:defRPr>
            </a:lvl4pPr>
            <a:lvl5pPr marL="1427480" indent="-15748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3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411480" indent="-411480" algn="just" eaLnBrk="1" hangingPunct="1">
              <a:lnSpc>
                <a:spcPct val="150000"/>
              </a:lnSpc>
              <a:spcBef>
                <a:spcPct val="0"/>
              </a:spcBef>
              <a:buClr>
                <a:schemeClr val="hlink"/>
              </a:buClr>
              <a:buSzPct val="70000"/>
              <a:buNone/>
            </a:pPr>
            <a:r>
              <a:rPr lang="en-US" altLang="zh-CN" sz="3800" b="1" dirty="0">
                <a:cs typeface="Times New Roman" panose="02020603050405020304" pitchFamily="18" charset="0"/>
              </a:rPr>
              <a:t>How to stay healthy?</a:t>
            </a:r>
          </a:p>
          <a:p>
            <a:pPr marL="411480" indent="-411480" algn="just" eaLnBrk="1" hangingPunct="1">
              <a:lnSpc>
                <a:spcPct val="150000"/>
              </a:lnSpc>
              <a:spcBef>
                <a:spcPct val="0"/>
              </a:spcBef>
              <a:buClr>
                <a:schemeClr val="hlink"/>
              </a:buClr>
              <a:buSzPct val="70000"/>
              <a:buNone/>
            </a:pPr>
            <a:r>
              <a:rPr lang="en-US" altLang="zh-CN" sz="3800" b="1" dirty="0">
                <a:cs typeface="Times New Roman" panose="02020603050405020304" pitchFamily="18" charset="0"/>
              </a:rPr>
              <a:t>Do you have any good tips?</a:t>
            </a:r>
            <a:endParaRPr lang="zh-CN" altLang="en-US" sz="3800" b="1" dirty="0">
              <a:ea typeface="Times New Roman" panose="02020603050405020304" pitchFamily="18" charset="0"/>
            </a:endParaRPr>
          </a:p>
        </p:txBody>
      </p:sp>
      <p:sp>
        <p:nvSpPr>
          <p:cNvPr id="58371" name="Text Box 8"/>
          <p:cNvSpPr txBox="1"/>
          <p:nvPr/>
        </p:nvSpPr>
        <p:spPr>
          <a:xfrm>
            <a:off x="755413" y="1232878"/>
            <a:ext cx="2059126" cy="987981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altLang="zh-CN" sz="3800" dirty="0">
                <a:solidFill>
                  <a:srgbClr val="0000FF"/>
                </a:solidFill>
                <a:latin typeface="Times New Roman" panose="02020603050405020304" pitchFamily="18" charset="0"/>
              </a:rPr>
              <a:t>Free Talk</a:t>
            </a:r>
          </a:p>
        </p:txBody>
      </p:sp>
      <p:sp>
        <p:nvSpPr>
          <p:cNvPr id="2" name="矩形 1"/>
          <p:cNvSpPr/>
          <p:nvPr/>
        </p:nvSpPr>
        <p:spPr>
          <a:xfrm>
            <a:off x="3171660" y="310982"/>
            <a:ext cx="2432177" cy="926426"/>
          </a:xfrm>
          <a:prstGeom prst="rect">
            <a:avLst/>
          </a:prstGeom>
          <a:noFill/>
          <a:ln>
            <a:noFill/>
          </a:ln>
        </p:spPr>
        <p:txBody>
          <a:bodyPr wrap="none" lIns="109746" tIns="54873" rIns="109746" bIns="54873" rtlCol="0" anchor="t">
            <a:spAutoFit/>
          </a:bodyPr>
          <a:lstStyle/>
          <a:p>
            <a:pPr algn="ctr"/>
            <a:r>
              <a:rPr lang="en-US" altLang="zh-CN" sz="53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Lead in</a:t>
            </a:r>
          </a:p>
        </p:txBody>
      </p:sp>
      <p:pic>
        <p:nvPicPr>
          <p:cNvPr id="3" name="图片 2" descr="W6{J]P_F%69$R79$[E0T1$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4056110"/>
            <a:ext cx="2103558" cy="2801890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图片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88175" y="4365814"/>
            <a:ext cx="1855658" cy="191452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3"/>
          <p:cNvSpPr txBox="1"/>
          <p:nvPr/>
        </p:nvSpPr>
        <p:spPr>
          <a:xfrm>
            <a:off x="986918" y="1924203"/>
            <a:ext cx="7170238" cy="3825681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>
            <a:spAutoFit/>
          </a:bodyPr>
          <a:lstStyle/>
          <a:p>
            <a:pPr marL="651510" indent="-651510">
              <a:lnSpc>
                <a:spcPct val="130000"/>
              </a:lnSpc>
            </a:pPr>
            <a:r>
              <a:rPr lang="zh-CN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zh-CN" sz="3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zh-CN" sz="3400" b="1" dirty="0">
                <a:latin typeface="Times New Roman" panose="02020603050405020304" pitchFamily="18" charset="0"/>
              </a:rPr>
              <a:t> Review and recite the imporant </a:t>
            </a:r>
          </a:p>
          <a:p>
            <a:pPr marL="651510" indent="-651510">
              <a:lnSpc>
                <a:spcPct val="130000"/>
              </a:lnSpc>
            </a:pPr>
            <a:r>
              <a:rPr lang="zh-CN" altLang="zh-CN" sz="3400" b="1" dirty="0">
                <a:latin typeface="Times New Roman" panose="02020603050405020304" pitchFamily="18" charset="0"/>
              </a:rPr>
              <a:t>    points of Lesson </a:t>
            </a:r>
            <a:r>
              <a:rPr lang="en-US" altLang="zh-CN" sz="3400" b="1" dirty="0">
                <a:latin typeface="Times New Roman" panose="02020603050405020304" pitchFamily="18" charset="0"/>
              </a:rPr>
              <a:t>38</a:t>
            </a:r>
            <a:r>
              <a:rPr lang="zh-CN" altLang="zh-CN" sz="3400" b="1" dirty="0">
                <a:latin typeface="Times New Roman" panose="02020603050405020304" pitchFamily="18" charset="0"/>
              </a:rPr>
              <a:t>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3400" b="1" dirty="0">
                <a:latin typeface="Times New Roman" panose="02020603050405020304" pitchFamily="18" charset="0"/>
              </a:rPr>
              <a:t>2. </a:t>
            </a:r>
            <a:r>
              <a:rPr lang="en-US" altLang="zh-CN" sz="3400" b="1" dirty="0">
                <a:latin typeface="Times New Roman" panose="02020603050405020304" pitchFamily="18" charset="0"/>
                <a:sym typeface="+mn-ea"/>
              </a:rPr>
              <a:t>Write a short passage of how to stay healthy.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3400" b="1" dirty="0">
                <a:latin typeface="Times New Roman" panose="02020603050405020304" pitchFamily="18" charset="0"/>
              </a:rPr>
              <a:t>3. Preview Lesson </a:t>
            </a:r>
            <a:r>
              <a:rPr lang="en-US" altLang="zh-CN" sz="3400" b="1" dirty="0">
                <a:latin typeface="Times New Roman" panose="02020603050405020304" pitchFamily="18" charset="0"/>
              </a:rPr>
              <a:t>39</a:t>
            </a:r>
            <a:r>
              <a:rPr lang="zh-CN" altLang="zh-CN" sz="3400" b="1" dirty="0" smtClean="0">
                <a:latin typeface="Times New Roman" panose="02020603050405020304" pitchFamily="18" charset="0"/>
              </a:rPr>
              <a:t>.</a:t>
            </a:r>
            <a:r>
              <a:rPr lang="en-US" altLang="zh-CN" sz="3400" b="1" dirty="0" smtClean="0">
                <a:latin typeface="Times New Roman" panose="02020603050405020304" pitchFamily="18" charset="0"/>
              </a:rPr>
              <a:t> </a:t>
            </a:r>
            <a:endParaRPr lang="zh-CN" altLang="zh-CN" sz="3400" b="1" dirty="0">
              <a:latin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836835" y="988871"/>
            <a:ext cx="2891630" cy="786602"/>
          </a:xfrm>
          <a:prstGeom prst="rect">
            <a:avLst/>
          </a:prstGeom>
          <a:noFill/>
          <a:ln>
            <a:noFill/>
          </a:ln>
        </p:spPr>
        <p:txBody>
          <a:bodyPr wrap="none" lIns="109746" tIns="54873" rIns="109746" bIns="54873" rtlCol="0" anchor="t">
            <a:spAutoFit/>
          </a:bodyPr>
          <a:lstStyle/>
          <a:p>
            <a:pPr algn="ctr"/>
            <a:r>
              <a:rPr lang="en-US" altLang="zh-CN" sz="44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4"/>
          <p:cNvSpPr txBox="1"/>
          <p:nvPr/>
        </p:nvSpPr>
        <p:spPr>
          <a:xfrm>
            <a:off x="2124899" y="5258499"/>
            <a:ext cx="5263468" cy="700473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play sports &amp; exercise</a:t>
            </a:r>
            <a:endParaRPr lang="zh-CN" altLang="en-US" sz="3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194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751" y="1025174"/>
            <a:ext cx="6155956" cy="4233324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4"/>
          <p:cNvSpPr txBox="1"/>
          <p:nvPr/>
        </p:nvSpPr>
        <p:spPr>
          <a:xfrm>
            <a:off x="3359358" y="5240629"/>
            <a:ext cx="3240042" cy="700473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eat good foods</a:t>
            </a:r>
            <a:endParaRPr lang="en-US" altLang="zh-CN" sz="3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170" name="图片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143238" y="933501"/>
            <a:ext cx="6857904" cy="4149956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4"/>
          <p:cNvSpPr txBox="1"/>
          <p:nvPr/>
        </p:nvSpPr>
        <p:spPr>
          <a:xfrm>
            <a:off x="848283" y="5235632"/>
            <a:ext cx="7921116" cy="700473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Exercise can keep our brains young!</a:t>
            </a:r>
            <a:endParaRPr lang="en-US" altLang="zh-CN" sz="3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46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67" y="1028758"/>
            <a:ext cx="7619894" cy="3810211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/>
          <p:nvPr/>
        </p:nvSpPr>
        <p:spPr>
          <a:xfrm>
            <a:off x="2255151" y="4692131"/>
            <a:ext cx="4770371" cy="700473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800" b="1" dirty="0">
                <a:solidFill>
                  <a:srgbClr val="0000FF"/>
                </a:solidFill>
                <a:cs typeface="Times New Roman" panose="02020603050405020304" pitchFamily="18" charset="0"/>
              </a:rPr>
              <a:t>exercise our minds</a:t>
            </a:r>
          </a:p>
        </p:txBody>
      </p:sp>
      <p:pic>
        <p:nvPicPr>
          <p:cNvPr id="4099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90315" y="1067435"/>
            <a:ext cx="6035590" cy="3352986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/>
          <p:nvPr/>
        </p:nvSpPr>
        <p:spPr>
          <a:xfrm>
            <a:off x="2110418" y="5502406"/>
            <a:ext cx="5638450" cy="700473"/>
          </a:xfrm>
          <a:prstGeom prst="rect">
            <a:avLst/>
          </a:prstGeom>
          <a:noFill/>
          <a:ln w="9525">
            <a:noFill/>
          </a:ln>
        </p:spPr>
        <p:txBody>
          <a:bodyPr wrap="square" lIns="109746" tIns="54873" rIns="109746" bIns="54873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800" b="1">
                <a:solidFill>
                  <a:srgbClr val="0000FF"/>
                </a:solidFill>
                <a:cs typeface="Times New Roman" panose="02020603050405020304" pitchFamily="18" charset="0"/>
              </a:rPr>
              <a:t>choose the right foods</a:t>
            </a:r>
          </a:p>
        </p:txBody>
      </p:sp>
      <p:pic>
        <p:nvPicPr>
          <p:cNvPr id="10259" name="Picture 19" descr="t01d9ee97dd364543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802" y="593001"/>
            <a:ext cx="5606440" cy="467159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01ede80244a80c07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48" y="685838"/>
            <a:ext cx="2362168" cy="236233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Picture 3" descr="t01d322450ff866e6d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7315" y="685838"/>
            <a:ext cx="2209769" cy="236233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6" name="Picture 4" descr="t011b03202a5266f3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680" y="3733973"/>
            <a:ext cx="2247869" cy="2248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7" name="AutoShape 5" descr="depositphotos_19643461-healthy-food"/>
          <p:cNvSpPr>
            <a:spLocks noChangeAspect="1"/>
          </p:cNvSpPr>
          <p:nvPr/>
        </p:nvSpPr>
        <p:spPr>
          <a:xfrm>
            <a:off x="4419792" y="3276782"/>
            <a:ext cx="304796" cy="304817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/>
          <a:lstStyle/>
          <a:p>
            <a:endParaRPr lang="zh-CN" altLang="en-US" sz="2200" dirty="0"/>
          </a:p>
        </p:txBody>
      </p:sp>
      <p:sp>
        <p:nvSpPr>
          <p:cNvPr id="3078" name="AutoShape 6" descr="depositphotos_19643461-healthy-food"/>
          <p:cNvSpPr>
            <a:spLocks noChangeAspect="1"/>
          </p:cNvSpPr>
          <p:nvPr/>
        </p:nvSpPr>
        <p:spPr>
          <a:xfrm>
            <a:off x="4419792" y="3276782"/>
            <a:ext cx="304796" cy="304817"/>
          </a:xfrm>
          <a:prstGeom prst="rect">
            <a:avLst/>
          </a:prstGeom>
          <a:noFill/>
          <a:ln w="9525">
            <a:noFill/>
          </a:ln>
        </p:spPr>
        <p:txBody>
          <a:bodyPr lIns="109746" tIns="54873" rIns="109746" bIns="54873"/>
          <a:lstStyle/>
          <a:p>
            <a:endParaRPr lang="zh-CN" altLang="en-US" sz="2200" dirty="0"/>
          </a:p>
        </p:txBody>
      </p:sp>
      <p:pic>
        <p:nvPicPr>
          <p:cNvPr id="3079" name="Picture 7" descr="t0165d61af970970c27"/>
          <p:cNvPicPr>
            <a:picLocks noChangeAspect="1"/>
          </p:cNvPicPr>
          <p:nvPr/>
        </p:nvPicPr>
        <p:blipFill>
          <a:blip r:embed="rId5" cstate="email"/>
          <a:srcRect t="-555" r="-1872"/>
          <a:stretch>
            <a:fillRect/>
          </a:stretch>
        </p:blipFill>
        <p:spPr>
          <a:xfrm>
            <a:off x="3276521" y="3810296"/>
            <a:ext cx="2819225" cy="193449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Picture 9" descr="t01eeb181ffa4eb3c95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6553041" y="3734075"/>
            <a:ext cx="2285714" cy="216163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Picture 10" descr="t011fc0bf60d772cf0e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620148" y="4724662"/>
            <a:ext cx="1371581" cy="1143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51" name="Text Box 11"/>
          <p:cNvSpPr txBox="1"/>
          <p:nvPr/>
        </p:nvSpPr>
        <p:spPr>
          <a:xfrm>
            <a:off x="838442" y="3124373"/>
            <a:ext cx="1266793" cy="480150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>
            <a:spAutoFit/>
          </a:bodyPr>
          <a:lstStyle/>
          <a:p>
            <a:r>
              <a:rPr lang="en-US" altLang="zh-CN" sz="2400"/>
              <a:t>cookies</a:t>
            </a:r>
          </a:p>
        </p:txBody>
      </p:sp>
      <p:sp>
        <p:nvSpPr>
          <p:cNvPr id="10252" name="Text Box 12"/>
          <p:cNvSpPr txBox="1"/>
          <p:nvPr/>
        </p:nvSpPr>
        <p:spPr>
          <a:xfrm>
            <a:off x="3767571" y="3124356"/>
            <a:ext cx="1146569" cy="480150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>
            <a:spAutoFit/>
          </a:bodyPr>
          <a:lstStyle/>
          <a:p>
            <a:r>
              <a:rPr lang="en-US" altLang="zh-CN" sz="2400"/>
              <a:t>donuts</a:t>
            </a:r>
          </a:p>
        </p:txBody>
      </p:sp>
      <p:sp>
        <p:nvSpPr>
          <p:cNvPr id="10253" name="Text Box 13"/>
          <p:cNvSpPr txBox="1"/>
          <p:nvPr/>
        </p:nvSpPr>
        <p:spPr>
          <a:xfrm>
            <a:off x="5864040" y="3048170"/>
            <a:ext cx="3063760" cy="480150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>
            <a:spAutoFit/>
          </a:bodyPr>
          <a:lstStyle/>
          <a:p>
            <a:r>
              <a:rPr lang="en-US" altLang="zh-CN" sz="2400"/>
              <a:t>fruits and vegetables</a:t>
            </a:r>
          </a:p>
        </p:txBody>
      </p:sp>
      <p:sp>
        <p:nvSpPr>
          <p:cNvPr id="10254" name="Text Box 14"/>
          <p:cNvSpPr txBox="1"/>
          <p:nvPr/>
        </p:nvSpPr>
        <p:spPr>
          <a:xfrm>
            <a:off x="1203563" y="6062999"/>
            <a:ext cx="959017" cy="480150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>
            <a:spAutoFit/>
          </a:bodyPr>
          <a:lstStyle/>
          <a:p>
            <a:r>
              <a:rPr lang="en-US" altLang="zh-CN" sz="2400" dirty="0"/>
              <a:t>salad</a:t>
            </a:r>
          </a:p>
        </p:txBody>
      </p:sp>
      <p:sp>
        <p:nvSpPr>
          <p:cNvPr id="10255" name="Text Box 15"/>
          <p:cNvSpPr txBox="1"/>
          <p:nvPr/>
        </p:nvSpPr>
        <p:spPr>
          <a:xfrm>
            <a:off x="3614478" y="5981471"/>
            <a:ext cx="2122797" cy="480150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>
            <a:spAutoFit/>
          </a:bodyPr>
          <a:lstStyle/>
          <a:p>
            <a:r>
              <a:rPr lang="en-US" altLang="zh-CN" sz="2400" dirty="0"/>
              <a:t>milk and eggs</a:t>
            </a:r>
          </a:p>
        </p:txBody>
      </p:sp>
      <p:sp>
        <p:nvSpPr>
          <p:cNvPr id="10256" name="Text Box 16"/>
          <p:cNvSpPr txBox="1"/>
          <p:nvPr/>
        </p:nvSpPr>
        <p:spPr>
          <a:xfrm>
            <a:off x="6680973" y="5982006"/>
            <a:ext cx="2069898" cy="480150"/>
          </a:xfrm>
          <a:prstGeom prst="rect">
            <a:avLst/>
          </a:prstGeom>
          <a:noFill/>
          <a:ln w="9525">
            <a:noFill/>
          </a:ln>
        </p:spPr>
        <p:txBody>
          <a:bodyPr wrap="none" lIns="109746" tIns="54873" rIns="109746" bIns="54873">
            <a:spAutoFit/>
          </a:bodyPr>
          <a:lstStyle/>
          <a:p>
            <a:r>
              <a:rPr lang="en-US" altLang="zh-CN" sz="2400" dirty="0"/>
              <a:t>meat and fish</a:t>
            </a:r>
          </a:p>
        </p:txBody>
      </p:sp>
      <p:pic>
        <p:nvPicPr>
          <p:cNvPr id="10257" name="Picture 17" descr="fruits and vegetables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5864050" y="399400"/>
            <a:ext cx="3200305" cy="2607526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2" grpId="0"/>
      <p:bldP spid="10253" grpId="0"/>
      <p:bldP spid="10254" grpId="0"/>
      <p:bldP spid="10255" grpId="0"/>
      <p:bldP spid="10256" grpId="0"/>
    </p:bldLst>
  </p:timing>
</p:sld>
</file>

<file path=ppt/theme/theme1.xml><?xml version="1.0" encoding="utf-8"?>
<a:theme xmlns:a="http://schemas.openxmlformats.org/drawingml/2006/main" name="WWW.2PPT.COM">
  <a:themeElements>
    <a:clrScheme name="让PPT飞起来丨pptshare.qzone.qq.com 4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3399FF"/>
      </a:accent1>
      <a:accent2>
        <a:srgbClr val="0875F8"/>
      </a:accent2>
      <a:accent3>
        <a:srgbClr val="FFFFFF"/>
      </a:accent3>
      <a:accent4>
        <a:srgbClr val="000000"/>
      </a:accent4>
      <a:accent5>
        <a:srgbClr val="ADCAFF"/>
      </a:accent5>
      <a:accent6>
        <a:srgbClr val="0669E1"/>
      </a:accent6>
      <a:hlink>
        <a:srgbClr val="0E58C4"/>
      </a:hlink>
      <a:folHlink>
        <a:srgbClr val="B2B2B2"/>
      </a:folHlink>
    </a:clrScheme>
    <a:fontScheme name="让PPT飞起来丨pptshare.qzone.qq.com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让PPT飞起来丨pptshare.qzone.qq.com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2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3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B2B2B2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4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0E58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主题51</Template>
  <TotalTime>0</TotalTime>
  <Words>1338</Words>
  <Application>Microsoft Office PowerPoint</Application>
  <PresentationFormat>全屏显示(4:3)</PresentationFormat>
  <Paragraphs>194</Paragraphs>
  <Slides>30</Slides>
  <Notes>4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8" baseType="lpstr"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proverbs &amp; sayings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2018-05-17T01:32:00Z</dcterms:created>
  <dcterms:modified xsi:type="dcterms:W3CDTF">2023-01-16T21:23:37Z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2052-11.1.0.11294</vt:lpwstr>
  </property>
  <property fmtid="{D5CDD505-2E9C-101B-9397-08002B2CF9AE}" pid="4" name="ICV">
    <vt:lpwstr>1CBA8C8E6E4847EB8014CDD998C62C90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