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DCA7B-2EBC-4ED3-88E4-373563DA07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18166-B194-4CC2-A2A6-42734E473C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8DA791-D7BD-4D4B-964E-26BAC6BF7A10}" type="slidenum">
              <a:rPr lang="en-US" altLang="zh-CN">
                <a:solidFill>
                  <a:prstClr val="black"/>
                </a:solidFill>
              </a:rPr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BEA028B-27AC-413B-93F7-EDC91F00EF7E}" type="slidenum">
              <a:rPr lang="en-US" altLang="zh-CN">
                <a:solidFill>
                  <a:prstClr val="black"/>
                </a:solidFill>
              </a:rPr>
              <a:t>17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889661-A08E-45A7-86B7-5E965562A199}" type="slidenum">
              <a:rPr lang="en-US" altLang="zh-CN">
                <a:solidFill>
                  <a:prstClr val="black"/>
                </a:solidFill>
              </a:rPr>
              <a:t>18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905DF27-2FFD-46C7-9516-ADE6B2AEDC31}" type="slidenum">
              <a:rPr lang="en-US" altLang="zh-CN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0983-BA5D-461A-8C4A-9E3476DEE9D7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0C08F4-3B4D-4F54-A89A-AECA564872BA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3B0B375-74FD-4F6C-8DE7-B837E7965B48}" type="slidenum">
              <a:rPr lang="en-US" altLang="zh-CN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836C5D5-B65D-42D1-AAAA-EE605DA6B400}" type="slidenum">
              <a:rPr lang="en-US" altLang="zh-CN">
                <a:solidFill>
                  <a:prstClr val="black"/>
                </a:solidFill>
              </a:rPr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F65ADF-7617-4749-BDC7-E33D5B466FBC}" type="slidenum">
              <a:rPr lang="en-US" altLang="zh-CN">
                <a:solidFill>
                  <a:prstClr val="black"/>
                </a:solidFill>
              </a:rPr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9A77DA0-45F0-40D1-AC58-A89EDF2269D3}" type="slidenum">
              <a:rPr lang="en-US" altLang="zh-CN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79C6A9-B6EF-4933-B39D-796DB21063A1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AE6ED-713D-4C28-9470-55099B7015D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AB74C-AFAB-4DF3-AB72-18E128D13D9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CD6BA-5E96-48B8-8850-FC7FAA66101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2C817-CD3B-4EBD-9E3A-D914C52C845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C73A29-1C63-42B5-B45E-FB8437B4CD30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2C8-92C3-4D05-8DFA-655CF7506D7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7E0535-1A92-41F1-A5FA-116288EF817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A9715-ABE8-4FE5-B373-47A13EA2306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DEC2D-3CE6-4B42-8245-FC482F9702CF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DC941-9651-40E0-BAAF-008CDB3130D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CDF892-FF5F-403D-99AF-14C8560F73AA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F2DC5-FDA6-4CB7-B072-7B4FBE25BDC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52F51-725E-44A6-A0A6-3B81B3CEB06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A210-3A16-4E26-B565-FC64E90AE46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2C55F-2F5A-4240-A173-84B24574F42A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E9679-703B-411F-8083-338735C3E98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662BD-DD56-4ABA-A823-77D9B2C19C0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BC2A2-9D7A-4362-B16B-27895FA03E5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76C160-DA4C-4B8C-8F76-5FD4EA3EFE3E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684A8-2E8B-47DF-975C-C4285D312AD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EC8CF-B736-49D4-B2E3-D77AFBA20DB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C2B4-6632-4D2D-8916-5AEDF0319FC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E824D7-5D9A-4181-AD55-5F7BF0E9EE7B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BFE05A-183C-4C5C-A766-949424B304E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9.GIF"/><Relationship Id="rId5" Type="http://schemas.openxmlformats.org/officeDocument/2006/relationships/image" Target="../media/image12.wmf"/><Relationship Id="rId10" Type="http://schemas.openxmlformats.org/officeDocument/2006/relationships/image" Target="../media/image3.GI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oleObject" Target="../embeddings/oleObject18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GIF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GIF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FB4C-7485-4BBA-B408-D9815541E71D}" type="slidenum">
              <a:rPr lang="en-US" altLang="zh-CN">
                <a:solidFill>
                  <a:srgbClr val="000000"/>
                </a:solidFill>
              </a:r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7522" name="WordArt 2"/>
          <p:cNvSpPr>
            <a:spLocks noChangeArrowheads="1" noChangeShapeType="1" noTextEdit="1"/>
          </p:cNvSpPr>
          <p:nvPr/>
        </p:nvSpPr>
        <p:spPr bwMode="auto">
          <a:xfrm>
            <a:off x="1692275" y="2564904"/>
            <a:ext cx="54006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18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5.2 </a:t>
            </a:r>
            <a:r>
              <a:rPr lang="zh-CN" altLang="en-US" sz="54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代数式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506353" y="1052736"/>
            <a:ext cx="784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章  代数式与函数的初步认识</a:t>
            </a:r>
          </a:p>
        </p:txBody>
      </p:sp>
      <p:sp>
        <p:nvSpPr>
          <p:cNvPr id="19" name="矩形 18"/>
          <p:cNvSpPr/>
          <p:nvPr/>
        </p:nvSpPr>
        <p:spPr>
          <a:xfrm>
            <a:off x="2747226" y="497608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752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B099-8BDE-4260-AB89-8CD8B7255BB6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74EC-1AFB-42E1-84B8-8C0FF2C20AB6}" type="slidenum">
              <a:rPr lang="en-US" altLang="zh-CN">
                <a:solidFill>
                  <a:srgbClr val="000000"/>
                </a:solidFill>
              </a:r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39750" y="0"/>
            <a:ext cx="9144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FF"/>
                </a:solidFill>
              </a:rPr>
              <a:t>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FF"/>
                </a:solidFill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选择题：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）下列结论中正确的是（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是代数式，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不是代数式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是代数式，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不是代数式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都不是代数式         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都是代数式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）代数式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2(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的意义是（  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A.2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                      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的和的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                    </a:t>
            </a:r>
            <a:r>
              <a:rPr lang="en-US" altLang="zh-CN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</a:t>
            </a:r>
            <a:r>
              <a:rPr lang="en-US" altLang="zh-CN" sz="24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倍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99CC00"/>
              </a:solidFill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356100" y="22050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716463" y="378936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1456" name="WordArt 16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基础自测</a:t>
            </a:r>
          </a:p>
        </p:txBody>
      </p:sp>
      <p:sp>
        <p:nvSpPr>
          <p:cNvPr id="61457" name="WordArt 17" descr="窄竖线"/>
          <p:cNvSpPr>
            <a:spLocks noChangeArrowheads="1" noChangeShapeType="1" noTextEdit="1"/>
          </p:cNvSpPr>
          <p:nvPr/>
        </p:nvSpPr>
        <p:spPr bwMode="auto">
          <a:xfrm>
            <a:off x="2051050" y="0"/>
            <a:ext cx="4681538" cy="13414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看谁做的又对又快！</a:t>
            </a:r>
          </a:p>
        </p:txBody>
      </p:sp>
      <p:pic>
        <p:nvPicPr>
          <p:cNvPr id="61458" name="Picture 18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9" name="Picture 19" descr="67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908050"/>
            <a:ext cx="24384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50" grpId="0"/>
      <p:bldP spid="614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C094-67C5-4F09-B3A0-9E557553D30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3F46-B440-426E-9D55-FD7487985C47}" type="slidenum">
              <a:rPr lang="en-US" altLang="zh-CN">
                <a:solidFill>
                  <a:srgbClr val="000000"/>
                </a:solidFill>
              </a:r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896461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用代数式表示：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倍与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的一半的差     （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lang="en-US" altLang="zh-CN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倍与</a:t>
            </a:r>
            <a:r>
              <a:rPr lang="en-US" altLang="zh-CN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-1</a:t>
            </a:r>
            <a:r>
              <a:rPr lang="zh-CN" alt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24" name="Group 20"/>
          <p:cNvGrpSpPr/>
          <p:nvPr/>
        </p:nvGrpSpPr>
        <p:grpSpPr bwMode="auto">
          <a:xfrm>
            <a:off x="1763713" y="1484313"/>
            <a:ext cx="3095625" cy="936625"/>
            <a:chOff x="1429" y="2614"/>
            <a:chExt cx="1950" cy="590"/>
          </a:xfrm>
        </p:grpSpPr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429" y="2750"/>
              <a:ext cx="19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Comic Sans MS" panose="030F0702030302020204" pitchFamily="66" charset="0"/>
                </a:rPr>
                <a:t>2x-   y</a:t>
              </a:r>
              <a:r>
                <a:rPr lang="en-US" altLang="zh-CN">
                  <a:solidFill>
                    <a:srgbClr val="00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graphicFrame>
          <p:nvGraphicFramePr>
            <p:cNvPr id="47123" name="Object 19"/>
            <p:cNvGraphicFramePr>
              <a:graphicFrameLocks noChangeAspect="1"/>
            </p:cNvGraphicFramePr>
            <p:nvPr/>
          </p:nvGraphicFramePr>
          <p:xfrm>
            <a:off x="1837" y="2614"/>
            <a:ext cx="218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图片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614"/>
                          <a:ext cx="218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300788" y="1700213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Comic Sans MS" panose="030F0702030302020204" pitchFamily="66" charset="0"/>
              </a:rPr>
              <a:t>nx-1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619250" y="3860800"/>
            <a:ext cx="331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1116013" y="3789363"/>
            <a:ext cx="3024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倍的差</a:t>
            </a:r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5435600" y="3789363"/>
            <a:ext cx="30241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的和与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差的积</a:t>
            </a:r>
          </a:p>
        </p:txBody>
      </p:sp>
      <p:pic>
        <p:nvPicPr>
          <p:cNvPr id="47137" name="Picture 3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179388" y="2420938"/>
            <a:ext cx="7705725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将下列代数式用自然语言表示：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5-4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 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  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zh-CN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en-US" altLang="zh-CN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+</a:t>
            </a:r>
            <a:r>
              <a:rPr lang="en-US" altLang="zh-CN" sz="32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)(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en-US" altLang="zh-CN" sz="32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en-US" altLang="zh-C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2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9" grpId="0"/>
      <p:bldP spid="47131" grpId="0"/>
      <p:bldP spid="47136" grpId="0"/>
      <p:bldP spid="47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8AAF-9EAD-4E0C-9019-8E8FCE50823E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30F5-3101-480E-BC25-E143222A4E0E}" type="slidenum">
              <a:rPr lang="en-US" altLang="zh-CN">
                <a:solidFill>
                  <a:srgbClr val="000000"/>
                </a:solidFill>
              </a:r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63713" y="76517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555875" y="765175"/>
            <a:ext cx="273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用代数式表示：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042988" y="1341438"/>
            <a:ext cx="5689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）某数的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倍与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的差的平方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）三个连续偶数的和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68313" y="2347913"/>
            <a:ext cx="215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a typeface="黑体" panose="02010609060101010101" charset="-122"/>
              </a:rPr>
              <a:t>解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0" y="2420938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         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）如果把某数用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表示，那么某数的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倍与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的差的平方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可以表示为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（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）如果用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为整数）表示中间的一个偶数，那么三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个连续偶数可以表示为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,2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+2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三个连续偶数的和是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-2)+2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+(2</a:t>
            </a:r>
            <a:r>
              <a:rPr lang="en-US" altLang="zh-CN" sz="2400" b="1" i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+2)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</p:txBody>
      </p:sp>
      <p:grpSp>
        <p:nvGrpSpPr>
          <p:cNvPr id="62479" name="Group 15"/>
          <p:cNvGrpSpPr/>
          <p:nvPr/>
        </p:nvGrpSpPr>
        <p:grpSpPr bwMode="auto">
          <a:xfrm>
            <a:off x="5940425" y="836613"/>
            <a:ext cx="2963863" cy="5357812"/>
            <a:chOff x="3742" y="527"/>
            <a:chExt cx="1867" cy="3375"/>
          </a:xfrm>
        </p:grpSpPr>
        <p:sp>
          <p:nvSpPr>
            <p:cNvPr id="62475" name="AutoShape 11"/>
            <p:cNvSpPr>
              <a:spLocks noChangeArrowheads="1"/>
            </p:cNvSpPr>
            <p:nvPr/>
          </p:nvSpPr>
          <p:spPr bwMode="auto">
            <a:xfrm>
              <a:off x="3742" y="527"/>
              <a:ext cx="1746" cy="1044"/>
            </a:xfrm>
            <a:prstGeom prst="cloudCallout">
              <a:avLst>
                <a:gd name="adj1" fmla="val 15981"/>
                <a:gd name="adj2" fmla="val 182949"/>
              </a:avLst>
            </a:prstGeom>
            <a:solidFill>
              <a:srgbClr val="F8FE02"/>
            </a:solidFill>
            <a:ln w="19050">
              <a:solidFill>
                <a:srgbClr val="00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某数用</a:t>
              </a:r>
              <a:r>
                <a:rPr lang="en-US" altLang="zh-CN" sz="2000" b="1" i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x</a:t>
              </a:r>
              <a:r>
                <a:rPr lang="zh-CN" altLang="en-US" sz="2000" b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表示，偶数用</a:t>
              </a:r>
              <a:r>
                <a:rPr lang="en-US" altLang="zh-CN" sz="2000" b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2</a:t>
              </a:r>
              <a:r>
                <a:rPr lang="en-US" altLang="zh-CN" sz="2000" b="1" i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n</a:t>
              </a:r>
              <a:r>
                <a:rPr lang="zh-CN" altLang="en-US" sz="2000" b="1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表示，奇数可以怎么表示呢？</a:t>
              </a:r>
            </a:p>
          </p:txBody>
        </p:sp>
        <p:pic>
          <p:nvPicPr>
            <p:cNvPr id="62477" name="Picture 13" descr="男童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830" y="2750"/>
              <a:ext cx="779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0" y="5373688"/>
            <a:ext cx="93964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         </a:t>
            </a:r>
            <a:r>
              <a:rPr lang="zh-CN" altLang="en-US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奇数可以表示为</a:t>
            </a:r>
            <a:r>
              <a:rPr lang="en-US" altLang="zh-CN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en-US" altLang="zh-CN" sz="2800" b="1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n</a:t>
            </a:r>
            <a:r>
              <a:rPr lang="en-US" altLang="zh-CN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+1</a:t>
            </a:r>
            <a:r>
              <a:rPr lang="zh-CN" altLang="en-US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或是</a:t>
            </a:r>
            <a:r>
              <a:rPr lang="en-US" altLang="zh-CN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2n-1</a:t>
            </a:r>
            <a:r>
              <a:rPr lang="zh-CN" altLang="en-US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800" b="1" i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n</a:t>
            </a:r>
            <a:r>
              <a:rPr lang="zh-CN" altLang="en-US" sz="28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为整数）！！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b="1">
              <a:solidFill>
                <a:srgbClr val="00FF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62486" name="Object 2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73400" y="2867025"/>
          <a:ext cx="14747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公式" r:id="rId5" imgW="558800" imgH="241300" progId="Equation.3">
                  <p:embed/>
                </p:oleObj>
              </mc:Choice>
              <mc:Fallback>
                <p:oleObj name="公式" r:id="rId5" imgW="558800" imgH="2413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867025"/>
                        <a:ext cx="14747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90" name="WordArt 26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例题赏析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  <p:bldP spid="624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BC31-6468-4351-923F-35B3A313DF6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E8EF-5BAA-4C4B-90D9-066D16A9386A}" type="slidenum">
              <a:rPr lang="en-US" altLang="zh-CN">
                <a:solidFill>
                  <a:srgbClr val="000000"/>
                </a:solidFill>
              </a:r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11188" y="1341438"/>
            <a:ext cx="734536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某地区夏季高山上的温度从山脚处开始每升 高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100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米降低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0.7ºC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。如果山脚温度是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28ºC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，那么山上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300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米处的温度为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________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一般地，山上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米处的温度为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_____________.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学校体育器材室共有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个篮球，排球的数量比篮球数量的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倍少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个，排球共有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______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个；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3. 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一个两位数的个位数字是</a:t>
            </a:r>
            <a:r>
              <a:rPr kumimoji="1"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，十位数字是</a:t>
            </a:r>
            <a:r>
              <a:rPr kumimoji="1"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，这个两位数可表示为</a:t>
            </a:r>
            <a:r>
              <a:rPr kumimoji="1" lang="zh-CN" altLang="en-US" sz="2400" b="1" u="sng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；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4.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1"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两数的</a:t>
            </a:r>
            <a:r>
              <a:rPr lang="zh-CN" altLang="en-US" sz="2400" b="1" u="sng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平方和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减去他们乘积的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倍；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  （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） 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两数的</a:t>
            </a:r>
            <a:r>
              <a:rPr lang="zh-CN" altLang="en-US" sz="2400" b="1" u="sng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和的平方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减去他们的差的平方；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  （</a:t>
            </a:r>
            <a:r>
              <a:rPr lang="en-US" altLang="zh-CN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） 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400" b="1" i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400" b="1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两数的和与他们的差的乘积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411413" y="2060575"/>
            <a:ext cx="1728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CC0099"/>
                </a:solidFill>
              </a:rPr>
              <a:t>25.9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ºC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042988" y="2420938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CC0099"/>
                </a:solidFill>
              </a:rPr>
              <a:t>(28—0.007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CC0099"/>
                </a:solidFill>
              </a:rPr>
              <a:t>)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ºC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3132138" y="3789363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CC0099"/>
                </a:solidFill>
              </a:rPr>
              <a:t>10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solidFill>
                  <a:srgbClr val="CC0099"/>
                </a:solidFill>
              </a:rPr>
              <a:t>+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356100" y="32131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CC0099"/>
                </a:solidFill>
              </a:rPr>
              <a:t>2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CC0099"/>
                </a:solidFill>
              </a:rPr>
              <a:t>-1</a:t>
            </a:r>
          </a:p>
        </p:txBody>
      </p:sp>
      <p:sp>
        <p:nvSpPr>
          <p:cNvPr id="55310" name="WordArt 14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知识巩固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164388" y="4652963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7596188" y="5013325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6300788" y="537368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7164388" y="4149725"/>
          <a:ext cx="16557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公式" r:id="rId6" imgW="876300" imgH="203200" progId="Equation.3">
                  <p:embed/>
                </p:oleObj>
              </mc:Choice>
              <mc:Fallback>
                <p:oleObj name="公式" r:id="rId6" imgW="876300" imgH="203200" progId="Equation.3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149725"/>
                        <a:ext cx="16557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7" name="Object 21"/>
          <p:cNvGraphicFramePr>
            <a:graphicFrameLocks noChangeAspect="1"/>
          </p:cNvGraphicFramePr>
          <p:nvPr/>
        </p:nvGraphicFramePr>
        <p:xfrm>
          <a:off x="7488238" y="4581525"/>
          <a:ext cx="16557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公式" r:id="rId8" imgW="1066800" imgH="241300" progId="Equation.3">
                  <p:embed/>
                </p:oleObj>
              </mc:Choice>
              <mc:Fallback>
                <p:oleObj name="公式" r:id="rId8" imgW="1066800" imgH="241300" progId="Equation.3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4581525"/>
                        <a:ext cx="16557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6084888" y="5013325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Comic Sans MS" panose="030F0702030302020204" pitchFamily="66" charset="0"/>
              </a:rPr>
              <a:t>a+b)(a-b)</a:t>
            </a:r>
          </a:p>
        </p:txBody>
      </p:sp>
      <p:pic>
        <p:nvPicPr>
          <p:cNvPr id="55319" name="Picture 2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0" name="Picture 24" descr="67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63713" y="-171450"/>
            <a:ext cx="24384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7" grpId="0"/>
      <p:bldP spid="55308" grpId="0"/>
      <p:bldP spid="55309" grpId="0"/>
      <p:bldP spid="553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5DBF-A210-4070-86BF-A67009138AE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25C3-D08E-4496-86DB-C2E27D52DD8E}" type="slidenum">
              <a:rPr lang="en-US" altLang="zh-CN">
                <a:solidFill>
                  <a:srgbClr val="000000"/>
                </a:solidFill>
              </a:r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4459" name="WordArt 11"/>
          <p:cNvSpPr>
            <a:spLocks noChangeArrowheads="1" noChangeShapeType="1" noTextEdit="1"/>
          </p:cNvSpPr>
          <p:nvPr/>
        </p:nvSpPr>
        <p:spPr bwMode="auto">
          <a:xfrm>
            <a:off x="2519363" y="1052513"/>
            <a:ext cx="3086100" cy="118903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kern="10">
                <a:ln w="15875">
                  <a:solidFill>
                    <a:srgbClr val="FFFF00"/>
                  </a:solidFill>
                  <a:round/>
                </a:ln>
                <a:solidFill>
                  <a:srgbClr val="0033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丰收园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835150" y="2420938"/>
            <a:ext cx="575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48"/>
                </a:solidFill>
                <a:latin typeface="Verdana" panose="020B0604030504040204" pitchFamily="34" charset="0"/>
                <a:ea typeface="黑体" panose="02010609060101010101" charset="-122"/>
              </a:rPr>
              <a:t>通过本堂课的学习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439863" y="3284538"/>
            <a:ext cx="5580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 </a:t>
            </a:r>
            <a:r>
              <a:rPr kumimoji="1" lang="zh-CN" altLang="en-US" sz="4000" b="1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我学会了什么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黑体" panose="02010609060101010101" charset="-122"/>
              </a:rPr>
              <a:t>…</a:t>
            </a:r>
            <a:r>
              <a:rPr kumimoji="1" lang="en-US" altLang="zh-CN" sz="4000" b="1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黑体" panose="02010609060101010101" charset="-122"/>
              </a:rPr>
              <a:t>…</a:t>
            </a:r>
            <a:endParaRPr kumimoji="1" lang="en-US" altLang="zh-CN" sz="4000" b="1">
              <a:solidFill>
                <a:srgbClr val="000048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0" y="0"/>
            <a:ext cx="3097213" cy="617538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CN" altLang="zh-CN" sz="32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隶书" panose="02010509060101010101" charset="-122"/>
            </a:endParaRPr>
          </a:p>
        </p:txBody>
      </p:sp>
      <p:pic>
        <p:nvPicPr>
          <p:cNvPr id="104471" name="Picture 2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913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72" name="WordArt 24"/>
          <p:cNvSpPr>
            <a:spLocks noChangeArrowheads="1" noChangeShapeType="1"/>
          </p:cNvSpPr>
          <p:nvPr/>
        </p:nvSpPr>
        <p:spPr bwMode="auto">
          <a:xfrm rot="320114">
            <a:off x="611188" y="0"/>
            <a:ext cx="1728787" cy="4762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79886" scaled="1"/>
                </a:gradFill>
                <a:latin typeface="宋体" panose="02010600030101010101" pitchFamily="2" charset="-122"/>
              </a:rPr>
              <a:t>小结与回顾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2771775" y="3644900"/>
            <a:ext cx="55800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    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、什么是代数式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1" lang="zh-CN" altLang="en-US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、怎么列代数式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en-US" altLang="zh-CN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32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、自然语言与数学语    言如何进行转化</a:t>
            </a:r>
            <a:r>
              <a:rPr lang="zh-CN" altLang="en-US" sz="3200" b="1" i="1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 i="1" dirty="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 dirty="0">
              <a:solidFill>
                <a:srgbClr val="000048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4000" b="1" dirty="0">
              <a:solidFill>
                <a:srgbClr val="000048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04474" name="Group 26"/>
          <p:cNvGrpSpPr/>
          <p:nvPr/>
        </p:nvGrpSpPr>
        <p:grpSpPr bwMode="auto">
          <a:xfrm>
            <a:off x="5724525" y="2781300"/>
            <a:ext cx="3024188" cy="965200"/>
            <a:chOff x="1519" y="3249"/>
            <a:chExt cx="2540" cy="861"/>
          </a:xfrm>
        </p:grpSpPr>
        <p:pic>
          <p:nvPicPr>
            <p:cNvPr id="104475" name="Picture 27" descr="find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19" y="3385"/>
              <a:ext cx="2540" cy="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76" name="Picture 28" descr="Q_01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17" y="3249"/>
              <a:ext cx="742" cy="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B3D2-2D88-47CE-8B7D-2F51FE38BA6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1D3B-FE08-4ECC-88DD-B55B4D4F9549}" type="slidenum">
              <a:rPr lang="en-US" altLang="zh-CN">
                <a:solidFill>
                  <a:srgbClr val="000000"/>
                </a:solidFill>
              </a:rPr>
              <a:t>15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900113" y="1125538"/>
            <a:ext cx="9467850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1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、用代数式表示“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两数的积与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的和”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应是（  ）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a(</a:t>
            </a:r>
            <a:r>
              <a:rPr kumimoji="1" lang="en-US" altLang="zh-CN" sz="28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b+c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)  B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a+bc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C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kumimoji="1" lang="en-US" altLang="zh-CN" sz="28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a+b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) c D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 err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ab+c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2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、用语言叙述代数式          表达不正确的是（  ）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          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、比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的倒数小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的数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          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B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的倒数与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          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C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除以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的商与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的差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          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D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与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的差的倒数</a:t>
            </a:r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公式" r:id="rId3" imgW="114300" imgH="215900" progId="Equation.3">
                  <p:embed/>
                </p:oleObj>
              </mc:Choice>
              <mc:Fallback>
                <p:oleObj name="公式" r:id="rId3" imgW="114300" imgH="215900" progId="Equation.3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4643438" y="278130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公式" r:id="rId5" imgW="393700" imgH="393700" progId="Equation.3">
                  <p:embed/>
                </p:oleObj>
              </mc:Choice>
              <mc:Fallback>
                <p:oleObj name="公式" r:id="rId5" imgW="393700" imgH="393700" progId="Equation.3">
                  <p:embed/>
                  <p:pic>
                    <p:nvPicPr>
                      <p:cNvPr id="0" name="图片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81300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7" name="WordArt 5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当堂达标</a:t>
            </a:r>
          </a:p>
        </p:txBody>
      </p:sp>
      <p:pic>
        <p:nvPicPr>
          <p:cNvPr id="105478" name="Picture 6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9" name="Picture 7" descr="678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35150" y="-242888"/>
            <a:ext cx="2438400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41A-CE26-4BA6-9300-D6A6F5EF1F3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2108-F4F8-4FF7-BE7B-EB2098407793}" type="slidenum">
              <a:rPr lang="en-US" altLang="zh-CN">
                <a:solidFill>
                  <a:srgbClr val="000000"/>
                </a:solidFill>
              </a:r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kumimoji="1" lang="zh-CN" altLang="en-US" sz="36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、用文字叙述下列代数式的意义：</a:t>
            </a:r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468313" y="1557338"/>
          <a:ext cx="3036887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749300" imgH="965200" progId="Equation.3">
                  <p:embed/>
                </p:oleObj>
              </mc:Choice>
              <mc:Fallback>
                <p:oleObj name="Equation" r:id="rId3" imgW="749300" imgH="965200" progId="Equation.3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57338"/>
                        <a:ext cx="3036887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200400" y="16002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的平方的差。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505200" y="26670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的差的平方。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667000" y="36576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8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的立方的积</a:t>
            </a: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3429000" y="464820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1" lang="en-US" altLang="zh-CN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kumimoji="1" lang="zh-CN" altLang="en-US" sz="36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的立方和。</a:t>
            </a:r>
          </a:p>
        </p:txBody>
      </p:sp>
      <p:pic>
        <p:nvPicPr>
          <p:cNvPr id="106504" name="Picture 8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  <p:bldP spid="106501" grpId="0" autoUpdateAnimBg="0"/>
      <p:bldP spid="106502" grpId="0" autoUpdateAnimBg="0"/>
      <p:bldP spid="10650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46C-53EB-4B42-9680-CC1C46ACEF9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397-452D-432E-B8FB-9761E01007B9}" type="slidenum">
              <a:rPr lang="en-US" altLang="zh-CN">
                <a:solidFill>
                  <a:srgbClr val="000000"/>
                </a:solidFill>
              </a:rPr>
              <a:t>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1908175" y="1773238"/>
            <a:ext cx="5111750" cy="2760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谢谢大家！！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9516-4D85-498C-97DA-004AA5C4C10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2EB-163C-41F7-B88C-1E26AB856BE0}" type="slidenum">
              <a:rPr lang="en-US" altLang="zh-CN">
                <a:solidFill>
                  <a:srgbClr val="000000"/>
                </a:solidFill>
              </a:r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13404" name="Group 92"/>
          <p:cNvGrpSpPr/>
          <p:nvPr/>
        </p:nvGrpSpPr>
        <p:grpSpPr bwMode="auto">
          <a:xfrm>
            <a:off x="-180975" y="3243263"/>
            <a:ext cx="3097213" cy="1481137"/>
            <a:chOff x="204" y="1207"/>
            <a:chExt cx="1542" cy="788"/>
          </a:xfrm>
        </p:grpSpPr>
        <p:grpSp>
          <p:nvGrpSpPr>
            <p:cNvPr id="13331" name="Group 19"/>
            <p:cNvGrpSpPr/>
            <p:nvPr/>
          </p:nvGrpSpPr>
          <p:grpSpPr bwMode="auto">
            <a:xfrm>
              <a:off x="521" y="1207"/>
              <a:ext cx="862" cy="495"/>
              <a:chOff x="1776" y="960"/>
              <a:chExt cx="1248" cy="672"/>
            </a:xfrm>
          </p:grpSpPr>
          <p:grpSp>
            <p:nvGrpSpPr>
              <p:cNvPr id="13332" name="Group 20"/>
              <p:cNvGrpSpPr/>
              <p:nvPr/>
            </p:nvGrpSpPr>
            <p:grpSpPr bwMode="auto">
              <a:xfrm>
                <a:off x="1824" y="1008"/>
                <a:ext cx="1152" cy="576"/>
                <a:chOff x="1824" y="1008"/>
                <a:chExt cx="1152" cy="576"/>
              </a:xfrm>
            </p:grpSpPr>
            <p:sp>
              <p:nvSpPr>
                <p:cNvPr id="133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2400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335" name="Oval 23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8" name="Oval 26"/>
              <p:cNvSpPr>
                <a:spLocks noChangeArrowheads="1"/>
              </p:cNvSpPr>
              <p:nvPr/>
            </p:nvSpPr>
            <p:spPr bwMode="auto">
              <a:xfrm>
                <a:off x="2352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Oval 27"/>
              <p:cNvSpPr>
                <a:spLocks noChangeArrowheads="1"/>
              </p:cNvSpPr>
              <p:nvPr/>
            </p:nvSpPr>
            <p:spPr bwMode="auto">
              <a:xfrm>
                <a:off x="2928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0" name="Oval 28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657" y="1752"/>
              <a:ext cx="1089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 </a:t>
              </a: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根火柴</a:t>
              </a:r>
            </a:p>
          </p:txBody>
        </p:sp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204" y="1752"/>
              <a:ext cx="488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3405" name="Group 93"/>
          <p:cNvGrpSpPr/>
          <p:nvPr/>
        </p:nvGrpSpPr>
        <p:grpSpPr bwMode="auto">
          <a:xfrm>
            <a:off x="2124075" y="2492375"/>
            <a:ext cx="3240088" cy="2263775"/>
            <a:chOff x="1474" y="1101"/>
            <a:chExt cx="1633" cy="1157"/>
          </a:xfrm>
        </p:grpSpPr>
        <p:grpSp>
          <p:nvGrpSpPr>
            <p:cNvPr id="13344" name="Group 32"/>
            <p:cNvGrpSpPr/>
            <p:nvPr/>
          </p:nvGrpSpPr>
          <p:grpSpPr bwMode="auto">
            <a:xfrm>
              <a:off x="1833" y="1101"/>
              <a:ext cx="862" cy="790"/>
              <a:chOff x="2112" y="1008"/>
              <a:chExt cx="1248" cy="1248"/>
            </a:xfrm>
          </p:grpSpPr>
          <p:grpSp>
            <p:nvGrpSpPr>
              <p:cNvPr id="13345" name="Group 33"/>
              <p:cNvGrpSpPr/>
              <p:nvPr/>
            </p:nvGrpSpPr>
            <p:grpSpPr bwMode="auto">
              <a:xfrm>
                <a:off x="2112" y="1584"/>
                <a:ext cx="1248" cy="672"/>
                <a:chOff x="960" y="2832"/>
                <a:chExt cx="1248" cy="672"/>
              </a:xfrm>
            </p:grpSpPr>
            <p:grpSp>
              <p:nvGrpSpPr>
                <p:cNvPr id="13346" name="Group 34"/>
                <p:cNvGrpSpPr/>
                <p:nvPr/>
              </p:nvGrpSpPr>
              <p:grpSpPr bwMode="auto">
                <a:xfrm>
                  <a:off x="1008" y="2880"/>
                  <a:ext cx="1152" cy="576"/>
                  <a:chOff x="1824" y="1008"/>
                  <a:chExt cx="1152" cy="576"/>
                </a:xfrm>
              </p:grpSpPr>
              <p:sp>
                <p:nvSpPr>
                  <p:cNvPr id="13347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4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3349" name="Oval 37"/>
                <p:cNvSpPr>
                  <a:spLocks noChangeArrowheads="1"/>
                </p:cNvSpPr>
                <p:nvPr/>
              </p:nvSpPr>
              <p:spPr bwMode="auto">
                <a:xfrm>
                  <a:off x="960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0" name="Oval 38"/>
                <p:cNvSpPr>
                  <a:spLocks noChangeArrowheads="1"/>
                </p:cNvSpPr>
                <p:nvPr/>
              </p:nvSpPr>
              <p:spPr bwMode="auto">
                <a:xfrm>
                  <a:off x="1536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1" name="Oval 39"/>
                <p:cNvSpPr>
                  <a:spLocks noChangeArrowheads="1"/>
                </p:cNvSpPr>
                <p:nvPr/>
              </p:nvSpPr>
              <p:spPr bwMode="auto">
                <a:xfrm>
                  <a:off x="2112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2" name="Oval 40"/>
                <p:cNvSpPr>
                  <a:spLocks noChangeArrowheads="1"/>
                </p:cNvSpPr>
                <p:nvPr/>
              </p:nvSpPr>
              <p:spPr bwMode="auto">
                <a:xfrm>
                  <a:off x="2112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3" name="Oval 41"/>
                <p:cNvSpPr>
                  <a:spLocks noChangeArrowheads="1"/>
                </p:cNvSpPr>
                <p:nvPr/>
              </p:nvSpPr>
              <p:spPr bwMode="auto">
                <a:xfrm>
                  <a:off x="1536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54" name="Oval 42"/>
                <p:cNvSpPr>
                  <a:spLocks noChangeArrowheads="1"/>
                </p:cNvSpPr>
                <p:nvPr/>
              </p:nvSpPr>
              <p:spPr bwMode="auto">
                <a:xfrm>
                  <a:off x="960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55" name="Group 43"/>
              <p:cNvGrpSpPr/>
              <p:nvPr/>
            </p:nvGrpSpPr>
            <p:grpSpPr bwMode="auto">
              <a:xfrm>
                <a:off x="2112" y="1008"/>
                <a:ext cx="1248" cy="672"/>
                <a:chOff x="960" y="2832"/>
                <a:chExt cx="1248" cy="672"/>
              </a:xfrm>
            </p:grpSpPr>
            <p:grpSp>
              <p:nvGrpSpPr>
                <p:cNvPr id="13356" name="Group 44"/>
                <p:cNvGrpSpPr/>
                <p:nvPr/>
              </p:nvGrpSpPr>
              <p:grpSpPr bwMode="auto">
                <a:xfrm>
                  <a:off x="1008" y="2880"/>
                  <a:ext cx="1152" cy="576"/>
                  <a:chOff x="1824" y="1008"/>
                  <a:chExt cx="1152" cy="576"/>
                </a:xfrm>
              </p:grpSpPr>
              <p:sp>
                <p:nvSpPr>
                  <p:cNvPr id="1335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58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3359" name="Oval 47"/>
                <p:cNvSpPr>
                  <a:spLocks noChangeArrowheads="1"/>
                </p:cNvSpPr>
                <p:nvPr/>
              </p:nvSpPr>
              <p:spPr bwMode="auto">
                <a:xfrm>
                  <a:off x="960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0" name="Oval 48"/>
                <p:cNvSpPr>
                  <a:spLocks noChangeArrowheads="1"/>
                </p:cNvSpPr>
                <p:nvPr/>
              </p:nvSpPr>
              <p:spPr bwMode="auto">
                <a:xfrm>
                  <a:off x="1536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1" name="Oval 49"/>
                <p:cNvSpPr>
                  <a:spLocks noChangeArrowheads="1"/>
                </p:cNvSpPr>
                <p:nvPr/>
              </p:nvSpPr>
              <p:spPr bwMode="auto">
                <a:xfrm>
                  <a:off x="2112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2" name="Oval 50"/>
                <p:cNvSpPr>
                  <a:spLocks noChangeArrowheads="1"/>
                </p:cNvSpPr>
                <p:nvPr/>
              </p:nvSpPr>
              <p:spPr bwMode="auto">
                <a:xfrm>
                  <a:off x="2112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3" name="Oval 51"/>
                <p:cNvSpPr>
                  <a:spLocks noChangeArrowheads="1"/>
                </p:cNvSpPr>
                <p:nvPr/>
              </p:nvSpPr>
              <p:spPr bwMode="auto">
                <a:xfrm>
                  <a:off x="1536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64" name="Oval 52"/>
                <p:cNvSpPr>
                  <a:spLocks noChangeArrowheads="1"/>
                </p:cNvSpPr>
                <p:nvPr/>
              </p:nvSpPr>
              <p:spPr bwMode="auto">
                <a:xfrm>
                  <a:off x="960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365" name="Text Box 53"/>
            <p:cNvSpPr txBox="1">
              <a:spLocks noChangeArrowheads="1"/>
            </p:cNvSpPr>
            <p:nvPr/>
          </p:nvSpPr>
          <p:spPr bwMode="auto">
            <a:xfrm>
              <a:off x="1474" y="2024"/>
              <a:ext cx="49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13366" name="Text Box 54"/>
            <p:cNvSpPr txBox="1">
              <a:spLocks noChangeArrowheads="1"/>
            </p:cNvSpPr>
            <p:nvPr/>
          </p:nvSpPr>
          <p:spPr bwMode="auto">
            <a:xfrm>
              <a:off x="1966" y="2024"/>
              <a:ext cx="1141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 </a:t>
              </a:r>
              <a:r>
                <a:rPr kumimoji="1"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根火柴</a:t>
              </a:r>
            </a:p>
          </p:txBody>
        </p:sp>
      </p:grpSp>
      <p:grpSp>
        <p:nvGrpSpPr>
          <p:cNvPr id="13407" name="Group 95"/>
          <p:cNvGrpSpPr/>
          <p:nvPr/>
        </p:nvGrpSpPr>
        <p:grpSpPr bwMode="auto">
          <a:xfrm>
            <a:off x="4500563" y="1484313"/>
            <a:ext cx="3024187" cy="3373437"/>
            <a:chOff x="2971" y="482"/>
            <a:chExt cx="1519" cy="1765"/>
          </a:xfrm>
        </p:grpSpPr>
        <p:grpSp>
          <p:nvGrpSpPr>
            <p:cNvPr id="13389" name="Group 77"/>
            <p:cNvGrpSpPr/>
            <p:nvPr/>
          </p:nvGrpSpPr>
          <p:grpSpPr bwMode="auto">
            <a:xfrm>
              <a:off x="3288" y="482"/>
              <a:ext cx="988" cy="495"/>
              <a:chOff x="1776" y="960"/>
              <a:chExt cx="1248" cy="672"/>
            </a:xfrm>
          </p:grpSpPr>
          <p:grpSp>
            <p:nvGrpSpPr>
              <p:cNvPr id="13390" name="Group 78"/>
              <p:cNvGrpSpPr/>
              <p:nvPr/>
            </p:nvGrpSpPr>
            <p:grpSpPr bwMode="auto">
              <a:xfrm>
                <a:off x="1824" y="1008"/>
                <a:ext cx="1152" cy="576"/>
                <a:chOff x="1824" y="1008"/>
                <a:chExt cx="1152" cy="576"/>
              </a:xfrm>
            </p:grpSpPr>
            <p:sp>
              <p:nvSpPr>
                <p:cNvPr id="1339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92" name="Rectangle 80"/>
                <p:cNvSpPr>
                  <a:spLocks noChangeArrowheads="1"/>
                </p:cNvSpPr>
                <p:nvPr/>
              </p:nvSpPr>
              <p:spPr bwMode="auto">
                <a:xfrm>
                  <a:off x="2400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3393" name="Oval 81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4" name="Oval 8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5" name="Oval 8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6" name="Oval 84"/>
              <p:cNvSpPr>
                <a:spLocks noChangeArrowheads="1"/>
              </p:cNvSpPr>
              <p:nvPr/>
            </p:nvSpPr>
            <p:spPr bwMode="auto">
              <a:xfrm>
                <a:off x="2352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7" name="Oval 85"/>
              <p:cNvSpPr>
                <a:spLocks noChangeArrowheads="1"/>
              </p:cNvSpPr>
              <p:nvPr/>
            </p:nvSpPr>
            <p:spPr bwMode="auto">
              <a:xfrm>
                <a:off x="2928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8" name="Oval 86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406" name="Group 94"/>
            <p:cNvGrpSpPr/>
            <p:nvPr/>
          </p:nvGrpSpPr>
          <p:grpSpPr bwMode="auto">
            <a:xfrm>
              <a:off x="2971" y="906"/>
              <a:ext cx="1519" cy="1341"/>
              <a:chOff x="2971" y="906"/>
              <a:chExt cx="1519" cy="1341"/>
            </a:xfrm>
          </p:grpSpPr>
          <p:grpSp>
            <p:nvGrpSpPr>
              <p:cNvPr id="13368" name="Group 56"/>
              <p:cNvGrpSpPr/>
              <p:nvPr/>
            </p:nvGrpSpPr>
            <p:grpSpPr bwMode="auto">
              <a:xfrm>
                <a:off x="3288" y="906"/>
                <a:ext cx="988" cy="919"/>
                <a:chOff x="2112" y="1008"/>
                <a:chExt cx="1248" cy="1248"/>
              </a:xfrm>
            </p:grpSpPr>
            <p:grpSp>
              <p:nvGrpSpPr>
                <p:cNvPr id="13369" name="Group 57"/>
                <p:cNvGrpSpPr/>
                <p:nvPr/>
              </p:nvGrpSpPr>
              <p:grpSpPr bwMode="auto">
                <a:xfrm>
                  <a:off x="2112" y="1584"/>
                  <a:ext cx="1248" cy="672"/>
                  <a:chOff x="960" y="2832"/>
                  <a:chExt cx="1248" cy="672"/>
                </a:xfrm>
              </p:grpSpPr>
              <p:grpSp>
                <p:nvGrpSpPr>
                  <p:cNvPr id="13370" name="Group 58"/>
                  <p:cNvGrpSpPr/>
                  <p:nvPr/>
                </p:nvGrpSpPr>
                <p:grpSpPr bwMode="auto">
                  <a:xfrm>
                    <a:off x="1008" y="2880"/>
                    <a:ext cx="1152" cy="576"/>
                    <a:chOff x="1824" y="1008"/>
                    <a:chExt cx="1152" cy="576"/>
                  </a:xfrm>
                </p:grpSpPr>
                <p:sp>
                  <p:nvSpPr>
                    <p:cNvPr id="1337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37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33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7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379" name="Group 67"/>
                <p:cNvGrpSpPr/>
                <p:nvPr/>
              </p:nvGrpSpPr>
              <p:grpSpPr bwMode="auto">
                <a:xfrm>
                  <a:off x="2112" y="1008"/>
                  <a:ext cx="1248" cy="672"/>
                  <a:chOff x="960" y="2832"/>
                  <a:chExt cx="1248" cy="672"/>
                </a:xfrm>
              </p:grpSpPr>
              <p:grpSp>
                <p:nvGrpSpPr>
                  <p:cNvPr id="13380" name="Group 68"/>
                  <p:cNvGrpSpPr/>
                  <p:nvPr/>
                </p:nvGrpSpPr>
                <p:grpSpPr bwMode="auto">
                  <a:xfrm>
                    <a:off x="1008" y="2880"/>
                    <a:ext cx="1152" cy="576"/>
                    <a:chOff x="1824" y="1008"/>
                    <a:chExt cx="1152" cy="576"/>
                  </a:xfrm>
                </p:grpSpPr>
                <p:sp>
                  <p:nvSpPr>
                    <p:cNvPr id="1338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38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33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3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3399" name="Text Box 87"/>
              <p:cNvSpPr txBox="1">
                <a:spLocks noChangeArrowheads="1"/>
              </p:cNvSpPr>
              <p:nvPr/>
            </p:nvSpPr>
            <p:spPr bwMode="auto">
              <a:xfrm>
                <a:off x="2971" y="2008"/>
                <a:ext cx="532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（</a:t>
                </a: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kumimoji="1"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）</a:t>
                </a:r>
              </a:p>
            </p:txBody>
          </p:sp>
          <p:sp>
            <p:nvSpPr>
              <p:cNvPr id="13400" name="Text Box 88"/>
              <p:cNvSpPr txBox="1">
                <a:spLocks noChangeArrowheads="1"/>
              </p:cNvSpPr>
              <p:nvPr/>
            </p:nvSpPr>
            <p:spPr bwMode="auto">
              <a:xfrm>
                <a:off x="3424" y="2008"/>
                <a:ext cx="1066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17 </a:t>
                </a:r>
                <a:r>
                  <a:rPr kumimoji="1"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根火柴</a:t>
                </a:r>
              </a:p>
            </p:txBody>
          </p:sp>
        </p:grpSp>
      </p:grpSp>
      <p:pic>
        <p:nvPicPr>
          <p:cNvPr id="13401" name="Picture 89" descr="男童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72450" y="4437063"/>
            <a:ext cx="12366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02" name="AutoShape 90"/>
          <p:cNvSpPr>
            <a:spLocks noChangeArrowheads="1"/>
          </p:cNvSpPr>
          <p:nvPr/>
        </p:nvSpPr>
        <p:spPr bwMode="auto">
          <a:xfrm>
            <a:off x="7019925" y="1628775"/>
            <a:ext cx="2124075" cy="2736850"/>
          </a:xfrm>
          <a:prstGeom prst="cloudCallout">
            <a:avLst>
              <a:gd name="adj1" fmla="val 14125"/>
              <a:gd name="adj2" fmla="val 62125"/>
            </a:avLst>
          </a:prstGeom>
          <a:noFill/>
          <a:ln w="19050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搭</a:t>
            </a:r>
            <a:r>
              <a:rPr lang="en-US" altLang="zh-CN" sz="3000" i="1">
                <a:solidFill>
                  <a:srgbClr val="99CC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>
                <a:solidFill>
                  <a:srgbClr val="000000"/>
                </a:solidFill>
              </a:rPr>
              <a:t>个这样的正方形需要多少根火柴棒？</a:t>
            </a:r>
            <a:endParaRPr lang="zh-CN" altLang="en-US" sz="2400" i="1">
              <a:solidFill>
                <a:srgbClr val="000000"/>
              </a:solidFill>
            </a:endParaRPr>
          </a:p>
        </p:txBody>
      </p: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395288" y="4941888"/>
            <a:ext cx="7004050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第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个图形共有：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+ 5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-1)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根火柴或（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）根火柴 </a:t>
            </a:r>
          </a:p>
        </p:txBody>
      </p:sp>
      <p:sp>
        <p:nvSpPr>
          <p:cNvPr id="13408" name="WordArt 96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2" grpId="0" animBg="1"/>
      <p:bldP spid="1340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10575" cy="45370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黑体" panose="02010609060101010101" charset="-122"/>
              </a:rPr>
              <a:t>                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</a:rPr>
              <a:t>，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省略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乘号时，要把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数字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写在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字母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的前面，如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n×2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应写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成2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不能写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成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n2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；      </a:t>
            </a:r>
          </a:p>
          <a:p>
            <a:r>
              <a:rPr lang="zh-CN" altLang="en-US" sz="2800" b="1" dirty="0">
                <a:solidFill>
                  <a:srgbClr val="006600"/>
                </a:solidFill>
                <a:latin typeface="黑体" panose="02010609060101010101" charset="-122"/>
                <a:ea typeface="黑体" panose="02010609060101010101" charset="-122"/>
              </a:rPr>
              <a:t>                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，乘号可以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省略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不写，或者用</a:t>
            </a:r>
            <a:r>
              <a:rPr lang="zh-CN" sz="2800" b="1" u="sng" dirty="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sz="3600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·</a:t>
            </a:r>
            <a:r>
              <a:rPr lang="zh-CN" sz="2800" b="1" u="sng" dirty="0">
                <a:latin typeface="黑体" panose="02010609060101010101" charset="-122"/>
                <a:ea typeface="黑体" panose="02010609060101010101" charset="-122"/>
              </a:rPr>
              <a:t>”。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rPr>
              <a:t>              </a:t>
            </a:r>
            <a:r>
              <a:rPr lang="zh-CN" sz="2800" b="1" i="1" u="sng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，一定</a:t>
            </a:r>
            <a:r>
              <a:rPr lang="zh-CN" sz="2800" b="1" i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要用</a:t>
            </a:r>
            <a:r>
              <a:rPr lang="zh-CN" sz="2800" b="1" i="1" u="sng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乘号“</a:t>
            </a:r>
            <a:r>
              <a:rPr lang="en-US" altLang="zh-CN" sz="2800" b="1" i="1" u="sng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×</a:t>
            </a:r>
            <a:r>
              <a:rPr lang="zh-CN" sz="2800" b="1" i="1" u="sng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”</a:t>
            </a:r>
            <a:endParaRPr lang="en-US" altLang="zh-CN" sz="2800" b="1" i="1" u="sng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buFontTx/>
              <a:buNone/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</a:rPr>
              <a:t>                               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用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括号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括起来</a:t>
            </a:r>
            <a:endParaRPr lang="zh-CN" sz="2800" b="1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buFontTx/>
              <a:buNone/>
            </a:pP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        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要写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成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分数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形式，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除号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改为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分数线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                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带分数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要写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成</a:t>
            </a:r>
            <a:r>
              <a:rPr 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假分数</a:t>
            </a:r>
            <a:r>
              <a:rPr lang="zh-CN" sz="2800" b="1" dirty="0">
                <a:latin typeface="黑体" panose="02010609060101010101" charset="-122"/>
                <a:ea typeface="黑体" panose="02010609060101010101" charset="-122"/>
              </a:rPr>
              <a:t>的形式</a:t>
            </a:r>
            <a:r>
              <a:rPr lang="zh-CN" sz="2800" dirty="0">
                <a:latin typeface="黑体" panose="02010609060101010101" charset="-122"/>
                <a:ea typeface="黑体" panose="02010609060101010101" charset="-122"/>
              </a:rPr>
              <a:t> 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908175" y="333375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、用字母表示数的书写格式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4213" y="1341438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数和字母相乘时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字母和字母相乘时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944813" y="280987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i="1" u="sng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数与数相乘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96900" y="3357563"/>
            <a:ext cx="5761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后面接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单位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的相加或相减的式子要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84213" y="3860800"/>
            <a:ext cx="165553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除法运算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684213" y="436562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带分数与字母相乘时</a:t>
            </a:r>
          </a:p>
        </p:txBody>
      </p:sp>
      <p:sp>
        <p:nvSpPr>
          <p:cNvPr id="94218" name="WordArt 10"/>
          <p:cNvSpPr>
            <a:spLocks noChangeArrowheads="1" noChangeShapeType="1"/>
          </p:cNvSpPr>
          <p:nvPr/>
        </p:nvSpPr>
        <p:spPr bwMode="auto">
          <a:xfrm>
            <a:off x="179388" y="333374"/>
            <a:ext cx="1577975" cy="873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知识回顾</a:t>
            </a:r>
          </a:p>
        </p:txBody>
      </p:sp>
      <p:pic>
        <p:nvPicPr>
          <p:cNvPr id="94219" name="Picture 11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  <p:bldP spid="942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0" y="0"/>
            <a:ext cx="914400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CC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大西洋是世界第二大洋。据测量，他的东西宽度每年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增加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厘米，经过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年将增加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厘米。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长方形的长和宽分别是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和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，正方形的边长是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c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方形与正方形面积的和是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小亮用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t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秒走了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s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米，他的速度是为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米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/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秒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4.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小彬拿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166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元钱去买钢笔，买了单价为</a:t>
            </a:r>
            <a:r>
              <a:rPr lang="en-US" altLang="zh-CN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元的钢笔</a:t>
            </a:r>
            <a:r>
              <a:rPr lang="en-US" altLang="zh-CN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则剩下的钱为</a:t>
            </a:r>
            <a:r>
              <a:rPr lang="zh-CN" altLang="en-US" sz="2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         </a:t>
            </a:r>
            <a:r>
              <a:rPr lang="zh-CN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元。</a:t>
            </a:r>
          </a:p>
        </p:txBody>
      </p:sp>
      <p:sp>
        <p:nvSpPr>
          <p:cNvPr id="1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91F0-E386-4B93-946E-1B1A2E33FC40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46EF-F61E-4107-A542-56689F816851}" type="slidenum">
              <a:rPr lang="en-US" altLang="zh-CN">
                <a:solidFill>
                  <a:srgbClr val="000000"/>
                </a:solidFill>
              </a:r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5411787" cy="60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dirty="0">
                <a:ln w="12700">
                  <a:solidFill>
                    <a:srgbClr val="3333FF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2</a:t>
            </a:r>
            <a:r>
              <a:rPr lang="zh-CN" altLang="en-US" sz="3600" kern="10" dirty="0">
                <a:ln w="12700">
                  <a:solidFill>
                    <a:srgbClr val="3333FF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、用字母表示数量关系</a:t>
            </a:r>
            <a:r>
              <a:rPr lang="en-US" altLang="zh-CN" sz="3600" kern="10" dirty="0">
                <a:ln w="12700">
                  <a:solidFill>
                    <a:srgbClr val="3333FF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:</a:t>
            </a:r>
            <a:endParaRPr lang="zh-CN" altLang="en-US" sz="3600" kern="10" dirty="0">
              <a:ln w="12700">
                <a:solidFill>
                  <a:srgbClr val="3333FF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292725" y="198913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4n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6732588" y="692150"/>
            <a:ext cx="241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graphicFrame>
        <p:nvGraphicFramePr>
          <p:cNvPr id="44073" name="Object 41"/>
          <p:cNvGraphicFramePr>
            <a:graphicFrameLocks noChangeAspect="1"/>
          </p:cNvGraphicFramePr>
          <p:nvPr/>
        </p:nvGraphicFramePr>
        <p:xfrm>
          <a:off x="6659563" y="2492375"/>
          <a:ext cx="3571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492375"/>
                        <a:ext cx="3571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3563938" y="378936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DA0000"/>
                </a:solidFill>
              </a:rPr>
              <a:t>166</a:t>
            </a:r>
            <a:r>
              <a:rPr lang="zh-CN" altLang="en-US" sz="2400" b="1">
                <a:solidFill>
                  <a:srgbClr val="DA0000"/>
                </a:solidFill>
              </a:rPr>
              <a:t>－</a:t>
            </a:r>
            <a:r>
              <a:rPr lang="en-US" altLang="zh-CN" sz="2400" b="1">
                <a:solidFill>
                  <a:srgbClr val="DA0000"/>
                </a:solidFill>
              </a:rPr>
              <a:t>5</a:t>
            </a:r>
            <a:r>
              <a:rPr lang="en-US" altLang="zh-CN" sz="2400" b="1" i="1">
                <a:solidFill>
                  <a:srgbClr val="DA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44088" name="Group 56"/>
          <p:cNvGrpSpPr/>
          <p:nvPr/>
        </p:nvGrpSpPr>
        <p:grpSpPr bwMode="auto">
          <a:xfrm>
            <a:off x="4787900" y="2565400"/>
            <a:ext cx="1728788" cy="528638"/>
            <a:chOff x="2835" y="1616"/>
            <a:chExt cx="1089" cy="333"/>
          </a:xfrm>
        </p:grpSpPr>
        <p:sp>
          <p:nvSpPr>
            <p:cNvPr id="44069" name="Text Box 37"/>
            <p:cNvSpPr txBox="1">
              <a:spLocks noChangeArrowheads="1"/>
            </p:cNvSpPr>
            <p:nvPr/>
          </p:nvSpPr>
          <p:spPr bwMode="auto">
            <a:xfrm>
              <a:off x="2835" y="1661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endPara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4077" name="Object 45"/>
            <p:cNvGraphicFramePr>
              <a:graphicFrameLocks noChangeAspect="1"/>
            </p:cNvGraphicFramePr>
            <p:nvPr/>
          </p:nvGraphicFramePr>
          <p:xfrm>
            <a:off x="3199" y="1616"/>
            <a:ext cx="272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6" imgW="165100" imgH="203200" progId="Equation.DSMT4">
                    <p:embed/>
                  </p:oleObj>
                </mc:Choice>
                <mc:Fallback>
                  <p:oleObj name="Equation" r:id="rId6" imgW="165100" imgH="203200" progId="Equation.DSMT4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9" y="1616"/>
                          <a:ext cx="272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082" name="Group 50"/>
          <p:cNvGrpSpPr/>
          <p:nvPr/>
        </p:nvGrpSpPr>
        <p:grpSpPr bwMode="auto">
          <a:xfrm>
            <a:off x="684213" y="4149725"/>
            <a:ext cx="9144000" cy="2017713"/>
            <a:chOff x="0" y="3049"/>
            <a:chExt cx="5760" cy="1271"/>
          </a:xfrm>
        </p:grpSpPr>
        <p:grpSp>
          <p:nvGrpSpPr>
            <p:cNvPr id="44079" name="Group 47"/>
            <p:cNvGrpSpPr/>
            <p:nvPr/>
          </p:nvGrpSpPr>
          <p:grpSpPr bwMode="auto">
            <a:xfrm>
              <a:off x="0" y="3049"/>
              <a:ext cx="5760" cy="1271"/>
              <a:chOff x="432" y="3203"/>
              <a:chExt cx="5170" cy="1271"/>
            </a:xfrm>
          </p:grpSpPr>
          <p:sp>
            <p:nvSpPr>
              <p:cNvPr id="44051" name="Text Box 19"/>
              <p:cNvSpPr txBox="1">
                <a:spLocks noChangeArrowheads="1"/>
              </p:cNvSpPr>
              <p:nvPr/>
            </p:nvSpPr>
            <p:spPr bwMode="auto">
              <a:xfrm>
                <a:off x="432" y="3339"/>
                <a:ext cx="5170" cy="1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800" b="1" i="1" dirty="0">
                    <a:solidFill>
                      <a:srgbClr val="FF0000"/>
                    </a:solidFill>
                  </a:rPr>
                  <a:t>   </a:t>
                </a: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像</a:t>
                </a:r>
                <a:r>
                  <a:rPr kumimoji="1" lang="en-US" altLang="zh-CN" sz="24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5n+2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 </a:t>
                </a:r>
                <a:r>
                  <a:rPr lang="zh-CN" altLang="en-US" sz="24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、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4n</a:t>
                </a: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、</a:t>
                </a:r>
                <a:r>
                  <a:rPr lang="en-US" altLang="zh-CN" sz="2400" b="1" i="1" dirty="0" err="1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ab</a:t>
                </a:r>
                <a:r>
                  <a:rPr lang="en-US" altLang="zh-CN" sz="24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+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  </a:t>
                </a: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、  、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166</a:t>
                </a: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－</a:t>
                </a:r>
                <a:r>
                  <a:rPr lang="en-US" altLang="zh-CN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5n </a:t>
                </a: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，这样式子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800" b="1" i="1" dirty="0">
                    <a:solidFill>
                      <a:srgbClr val="000000"/>
                    </a:solidFill>
                    <a:latin typeface="黑体" panose="02010609060101010101" charset="-122"/>
                    <a:ea typeface="黑体" panose="02010609060101010101" charset="-122"/>
                  </a:rPr>
                  <a:t>  在我们数学叫什么名子呢？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altLang="zh-CN" sz="2800" b="1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  <p:graphicFrame>
            <p:nvGraphicFramePr>
              <p:cNvPr id="44066" name="Object 34"/>
              <p:cNvGraphicFramePr>
                <a:graphicFrameLocks noChangeAspect="1"/>
              </p:cNvGraphicFramePr>
              <p:nvPr/>
            </p:nvGraphicFramePr>
            <p:xfrm>
              <a:off x="2383" y="3203"/>
              <a:ext cx="225" cy="6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2" r:id="rId8" imgW="139700" imgH="393700" progId="">
                      <p:embed/>
                    </p:oleObj>
                  </mc:Choice>
                  <mc:Fallback>
                    <p:oleObj r:id="rId8" imgW="139700" imgH="393700" progId="">
                      <p:embed/>
                      <p:pic>
                        <p:nvPicPr>
                          <p:cNvPr id="0" name="图片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3" y="3203"/>
                            <a:ext cx="225" cy="6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4080" name="Object 48"/>
            <p:cNvGraphicFramePr>
              <a:graphicFrameLocks noChangeAspect="1"/>
            </p:cNvGraphicFramePr>
            <p:nvPr/>
          </p:nvGraphicFramePr>
          <p:xfrm>
            <a:off x="1882" y="3203"/>
            <a:ext cx="287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9" imgW="165100" imgH="203200" progId="Equation.DSMT4">
                    <p:embed/>
                  </p:oleObj>
                </mc:Choice>
                <mc:Fallback>
                  <p:oleObj name="Equation" r:id="rId9" imgW="165100" imgH="203200" progId="Equation.DSMT4">
                    <p:embed/>
                    <p:pic>
                      <p:nvPicPr>
                        <p:cNvPr id="0" name="图片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3203"/>
                          <a:ext cx="287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4090" name="Picture 58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7" grpId="0"/>
      <p:bldP spid="44038" grpId="0" animBg="1"/>
      <p:bldP spid="44068" grpId="0"/>
      <p:bldP spid="44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467E-A65E-4D22-A8CC-04D16BF7B1F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AFCF-61F6-48D9-9805-69EDFF3ECA35}" type="slidenum">
              <a:rPr lang="en-US" altLang="zh-CN">
                <a:solidFill>
                  <a:srgbClr val="000000"/>
                </a:solidFill>
              </a:r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6840537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 </a:t>
            </a:r>
            <a:r>
              <a:rPr lang="zh-CN" altLang="en-US" sz="40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学习目标：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、了解代数式的概念、意义。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、会列代数式。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charset="-122"/>
                <a:ea typeface="黑体" panose="02010609060101010101" charset="-122"/>
              </a:rPr>
              <a:t>、能熟练地将自然语言与数学语           言进行转化  </a:t>
            </a:r>
          </a:p>
        </p:txBody>
      </p:sp>
      <p:pic>
        <p:nvPicPr>
          <p:cNvPr id="97286" name="Picture 6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6E2D-52BE-473D-971D-7CBB2CE5D37F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525A-7647-46C8-BA3A-4925F4369E73}" type="slidenum">
              <a:rPr lang="en-US" altLang="zh-CN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99332" name="Group 4"/>
          <p:cNvGrpSpPr/>
          <p:nvPr/>
        </p:nvGrpSpPr>
        <p:grpSpPr bwMode="auto">
          <a:xfrm>
            <a:off x="611188" y="1412875"/>
            <a:ext cx="5976937" cy="936625"/>
            <a:chOff x="703" y="2659"/>
            <a:chExt cx="3765" cy="590"/>
          </a:xfrm>
        </p:grpSpPr>
        <p:grpSp>
          <p:nvGrpSpPr>
            <p:cNvPr id="99333" name="Group 5"/>
            <p:cNvGrpSpPr/>
            <p:nvPr/>
          </p:nvGrpSpPr>
          <p:grpSpPr bwMode="auto">
            <a:xfrm>
              <a:off x="703" y="2750"/>
              <a:ext cx="3765" cy="327"/>
              <a:chOff x="703" y="2750"/>
              <a:chExt cx="3765" cy="327"/>
            </a:xfrm>
          </p:grpSpPr>
          <p:sp>
            <p:nvSpPr>
              <p:cNvPr id="99334" name="Text Box 6"/>
              <p:cNvSpPr txBox="1">
                <a:spLocks noChangeArrowheads="1"/>
              </p:cNvSpPr>
              <p:nvPr/>
            </p:nvSpPr>
            <p:spPr bwMode="auto">
              <a:xfrm>
                <a:off x="703" y="2750"/>
                <a:ext cx="37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kumimoji="1" lang="en-US" altLang="zh-CN" sz="28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kumimoji="1" lang="en-US" altLang="zh-CN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+2</a:t>
                </a:r>
                <a:r>
                  <a:rPr lang="en-US" altLang="zh-CN" sz="2800" b="1" dirty="0">
                    <a:solidFill>
                      <a:srgbClr val="00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、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US" altLang="zh-CN" sz="28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、</a:t>
                </a:r>
                <a:r>
                  <a:rPr lang="en-US" altLang="zh-CN" sz="2800" b="1" i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ab</a:t>
                </a:r>
                <a:r>
                  <a:rPr lang="en-US" altLang="zh-CN" sz="2800" b="1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、  、</a:t>
                </a:r>
                <a:r>
                  <a:rPr lang="en-US" altLang="zh-CN" sz="2800" b="1" dirty="0">
                    <a:solidFill>
                      <a:srgbClr val="DA0000"/>
                    </a:solidFill>
                    <a:latin typeface="Comic Sans MS" panose="030F0702030302020204" pitchFamily="66" charset="0"/>
                  </a:rPr>
                  <a:t>166</a:t>
                </a:r>
                <a:r>
                  <a:rPr lang="zh-CN" altLang="en-US" sz="2800" b="1" dirty="0">
                    <a:solidFill>
                      <a:srgbClr val="DA0000"/>
                    </a:solidFill>
                    <a:latin typeface="Comic Sans MS" panose="030F0702030302020204" pitchFamily="66" charset="0"/>
                  </a:rPr>
                  <a:t>－</a:t>
                </a:r>
                <a:r>
                  <a:rPr lang="en-US" altLang="zh-CN" sz="2800" b="1" dirty="0">
                    <a:solidFill>
                      <a:srgbClr val="DA00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lang="en-US" altLang="zh-CN" sz="2800" b="1" i="1" dirty="0">
                    <a:solidFill>
                      <a:srgbClr val="DA0000"/>
                    </a:solidFill>
                    <a:latin typeface="Comic Sans MS" panose="030F0702030302020204" pitchFamily="66" charset="0"/>
                  </a:rPr>
                  <a:t>n</a:t>
                </a:r>
              </a:p>
            </p:txBody>
          </p:sp>
          <p:graphicFrame>
            <p:nvGraphicFramePr>
              <p:cNvPr id="99335" name="Object 7"/>
              <p:cNvGraphicFramePr>
                <a:graphicFrameLocks noChangeAspect="1"/>
              </p:cNvGraphicFramePr>
              <p:nvPr/>
            </p:nvGraphicFramePr>
            <p:xfrm>
              <a:off x="2472" y="2750"/>
              <a:ext cx="272" cy="3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" name="Equation" r:id="rId3" imgW="165100" imgH="203200" progId="Equation.DSMT4">
                      <p:embed/>
                    </p:oleObj>
                  </mc:Choice>
                  <mc:Fallback>
                    <p:oleObj name="Equation" r:id="rId3" imgW="165100" imgH="203200" progId="Equation.DSMT4">
                      <p:embed/>
                      <p:pic>
                        <p:nvPicPr>
                          <p:cNvPr id="0" name="图片 20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2" y="2750"/>
                            <a:ext cx="272" cy="3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9336" name="Object 8"/>
            <p:cNvGraphicFramePr>
              <a:graphicFrameLocks noChangeAspect="1"/>
            </p:cNvGraphicFramePr>
            <p:nvPr/>
          </p:nvGraphicFramePr>
          <p:xfrm>
            <a:off x="2835" y="2659"/>
            <a:ext cx="225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5" imgW="139700" imgH="393700" progId="Equation.DSMT4">
                    <p:embed/>
                  </p:oleObj>
                </mc:Choice>
                <mc:Fallback>
                  <p:oleObj name="Equation" r:id="rId5" imgW="139700" imgH="393700" progId="Equation.DSMT4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659"/>
                          <a:ext cx="225" cy="5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7019925" y="0"/>
            <a:ext cx="2124075" cy="2492375"/>
          </a:xfrm>
          <a:prstGeom prst="cloudCallout">
            <a:avLst>
              <a:gd name="adj1" fmla="val -72495"/>
              <a:gd name="adj2" fmla="val 26051"/>
            </a:avLst>
          </a:prstGeom>
          <a:solidFill>
            <a:srgbClr val="F8FE02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charset="-122"/>
              </a:rPr>
              <a:t>想一想：</a:t>
            </a:r>
            <a:r>
              <a:rPr lang="zh-CN" altLang="en-US" sz="2000" b="1" i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下面几个式子含有哪些运算？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68313" y="3213100"/>
            <a:ext cx="8458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这些式子由数、表示数的字母和运算符号</a:t>
            </a:r>
            <a:r>
              <a:rPr lang="zh-CN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（加、减、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  乘、除、乘方等</a:t>
            </a:r>
            <a:r>
              <a:rPr lang="zh-CN" altLang="en-US" b="1" dirty="0">
                <a:solidFill>
                  <a:srgbClr val="333399"/>
                </a:solidFill>
                <a:latin typeface="Comic Sans MS" panose="030F0702030302020204" pitchFamily="66" charset="0"/>
              </a:rPr>
              <a:t>）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组成的，像这样的式子叫代数式。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611188" y="2420938"/>
            <a:ext cx="8532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99"/>
                </a:solidFill>
                <a:ea typeface="黑体" panose="02010609060101010101" charset="-122"/>
              </a:rPr>
              <a:t>运算符号有加、减、乘、除、乘方等。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539750" y="4508500"/>
            <a:ext cx="7848600" cy="1076325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单独一个数或者一个字母也称代数式。如：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-7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等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99344" name="WordArt 16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探究新知</a:t>
            </a:r>
          </a:p>
        </p:txBody>
      </p:sp>
      <p:pic>
        <p:nvPicPr>
          <p:cNvPr id="99345" name="Picture 17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 animBg="1"/>
      <p:bldP spid="99340" grpId="0" autoUpdateAnimBg="0"/>
      <p:bldP spid="99341" grpId="0"/>
      <p:bldP spid="9934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F6F1-247B-495B-869F-F5AED9EBE7C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E48D-EC19-44DD-81FA-C68AC4D6BA75}" type="slidenum">
              <a:rPr lang="en-US" altLang="zh-CN">
                <a:solidFill>
                  <a:srgbClr val="000000"/>
                </a:solidFill>
              </a:r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2195513" y="1700213"/>
            <a:ext cx="48768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代数式的特点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11746" y="5085184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）单独的一个数或一个字母也是代数式</a:t>
            </a:r>
            <a:endParaRPr kumimoji="1" lang="zh-CN" altLang="en-US" sz="3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3792538"/>
            <a:ext cx="8497887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）代数式中不含单位，不含“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=”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、“≠”、“≤”、“≥”、 “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﹤</a:t>
            </a:r>
            <a:r>
              <a:rPr lang="zh-CN" altLang="en-US" sz="3600" b="1" dirty="0">
                <a:solidFill>
                  <a:srgbClr val="000000"/>
                </a:solidFill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</a:t>
            </a:r>
            <a:r>
              <a:rPr lang="zh-CN" altLang="en-US" sz="3600" b="1" dirty="0">
                <a:solidFill>
                  <a:srgbClr val="000000"/>
                </a:solidFill>
              </a:rPr>
              <a:t>”</a:t>
            </a:r>
            <a:r>
              <a:rPr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﹥</a:t>
            </a:r>
            <a:r>
              <a:rPr lang="zh-CN" altLang="en-US" sz="3600" b="1" dirty="0">
                <a:solidFill>
                  <a:srgbClr val="000000"/>
                </a:solidFill>
              </a:rPr>
              <a:t>”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等。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15801" y="2747963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）数与数之间、数与字母之间、字母与字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母之间用运算符号（</a:t>
            </a:r>
            <a:r>
              <a:rPr lang="zh-CN" altLang="en-US" sz="2000" b="1" dirty="0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加、减、乘、除、乘方等</a:t>
            </a:r>
            <a:r>
              <a:rPr lang="zh-CN" altLang="en-US" b="1" dirty="0">
                <a:solidFill>
                  <a:srgbClr val="333399"/>
                </a:solidFill>
                <a:latin typeface="Comic Sans MS" panose="030F0702030302020204" pitchFamily="66" charset="0"/>
              </a:rPr>
              <a:t>）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连接。</a:t>
            </a:r>
          </a:p>
        </p:txBody>
      </p:sp>
      <p:sp>
        <p:nvSpPr>
          <p:cNvPr id="100359" name="WordArt 7"/>
          <p:cNvSpPr>
            <a:spLocks noChangeArrowheads="1" noChangeShapeType="1"/>
          </p:cNvSpPr>
          <p:nvPr/>
        </p:nvSpPr>
        <p:spPr bwMode="auto">
          <a:xfrm>
            <a:off x="0" y="0"/>
            <a:ext cx="1577975" cy="9807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知识归纳</a:t>
            </a:r>
          </a:p>
        </p:txBody>
      </p:sp>
      <p:pic>
        <p:nvPicPr>
          <p:cNvPr id="100360" name="Picture 8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755650" y="1196975"/>
            <a:ext cx="7488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kumimoji="1"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+2</a:t>
            </a:r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altLang="zh-CN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</a:t>
            </a:r>
            <a:r>
              <a:rPr lang="en-US" altLang="zh-CN" sz="2800" b="1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ab</a:t>
            </a:r>
            <a:r>
              <a:rPr lang="en-US" altLang="zh-CN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、  、</a:t>
            </a:r>
            <a:r>
              <a:rPr lang="en-US" altLang="zh-CN" sz="2800" b="1" dirty="0">
                <a:solidFill>
                  <a:srgbClr val="DA0000"/>
                </a:solidFill>
                <a:latin typeface="Comic Sans MS" panose="030F0702030302020204" pitchFamily="66" charset="0"/>
              </a:rPr>
              <a:t>166</a:t>
            </a:r>
            <a:r>
              <a:rPr lang="zh-CN" altLang="en-US" sz="2800" b="1" dirty="0">
                <a:solidFill>
                  <a:srgbClr val="DA0000"/>
                </a:solidFill>
                <a:latin typeface="Comic Sans MS" panose="030F0702030302020204" pitchFamily="66" charset="0"/>
              </a:rPr>
              <a:t>－</a:t>
            </a:r>
            <a:r>
              <a:rPr lang="en-US" altLang="zh-CN" sz="2800" b="1" dirty="0">
                <a:solidFill>
                  <a:srgbClr val="DA0000"/>
                </a:solidFill>
                <a:latin typeface="Comic Sans MS" panose="030F0702030302020204" pitchFamily="66" charset="0"/>
              </a:rPr>
              <a:t>5</a:t>
            </a:r>
            <a:r>
              <a:rPr lang="en-US" altLang="zh-CN" sz="28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n</a:t>
            </a:r>
            <a:r>
              <a:rPr lang="zh-CN" altLang="en-US" sz="28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、 </a:t>
            </a:r>
            <a:r>
              <a:rPr lang="en-US" altLang="zh-CN" sz="28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0</a:t>
            </a:r>
            <a:r>
              <a:rPr lang="zh-CN" altLang="en-US" sz="28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， </a:t>
            </a:r>
            <a:r>
              <a:rPr lang="en-US" altLang="zh-CN" sz="2800" b="1" i="1" dirty="0">
                <a:solidFill>
                  <a:srgbClr val="DA0000"/>
                </a:solidFill>
                <a:latin typeface="Comic Sans MS" panose="030F0702030302020204" pitchFamily="66" charset="0"/>
              </a:rPr>
              <a:t>a.</a:t>
            </a:r>
          </a:p>
        </p:txBody>
      </p:sp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3635375" y="1125538"/>
          <a:ext cx="5397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65100" imgH="203200" progId="Equation.DSMT4">
                  <p:embed/>
                </p:oleObj>
              </mc:Choice>
              <mc:Fallback>
                <p:oleObj name="Equation" r:id="rId4" imgW="165100" imgH="2032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125538"/>
                        <a:ext cx="5397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4356100" y="908050"/>
          <a:ext cx="3794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39700" imgH="393700" progId="Equation.DSMT4">
                  <p:embed/>
                </p:oleObj>
              </mc:Choice>
              <mc:Fallback>
                <p:oleObj name="Equation" r:id="rId6" imgW="139700" imgH="39370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908050"/>
                        <a:ext cx="3794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  <p:bldP spid="100356" grpId="0" autoUpdateAnimBg="0"/>
      <p:bldP spid="1003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EBC2-529D-4276-B009-C4A151CD781F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D2C3-511E-4FBF-91FB-CB1900948DC7}" type="slidenum">
              <a:rPr lang="en-US" altLang="zh-CN">
                <a:solidFill>
                  <a:srgbClr val="000000"/>
                </a:solidFill>
              </a:r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79388" y="1268413"/>
            <a:ext cx="1408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练习：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476375" y="1341438"/>
            <a:ext cx="7327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判断下列式子哪些是代数式，是的打</a:t>
            </a:r>
            <a:r>
              <a:rPr kumimoji="1" lang="zh-CN" altLang="en-US" sz="2800" b="1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kumimoji="1" lang="zh-CN" altLang="en-US" sz="2800" b="1" dirty="0">
                <a:solidFill>
                  <a:srgbClr val="0033CC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  <a:r>
              <a:rPr kumimoji="1" lang="zh-CN" altLang="en-US" sz="2800" b="1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grpSp>
        <p:nvGrpSpPr>
          <p:cNvPr id="15414" name="Group 54"/>
          <p:cNvGrpSpPr/>
          <p:nvPr/>
        </p:nvGrpSpPr>
        <p:grpSpPr bwMode="auto">
          <a:xfrm>
            <a:off x="1476375" y="1773238"/>
            <a:ext cx="7099300" cy="3295650"/>
            <a:chOff x="930" y="1117"/>
            <a:chExt cx="4472" cy="2076"/>
          </a:xfrm>
        </p:grpSpPr>
        <p:sp>
          <p:nvSpPr>
            <p:cNvPr id="15396" name="Text Box 36"/>
            <p:cNvSpPr txBox="1">
              <a:spLocks noChangeArrowheads="1"/>
            </p:cNvSpPr>
            <p:nvPr/>
          </p:nvSpPr>
          <p:spPr bwMode="auto">
            <a:xfrm>
              <a:off x="930" y="1924"/>
              <a:ext cx="44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(5) 3×4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                 (6) 3×4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 =7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 flipH="1">
              <a:off x="930" y="2377"/>
              <a:ext cx="4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(7) x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1≤0                  (8) x+2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＞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5411" name="Group 51"/>
            <p:cNvGrpSpPr/>
            <p:nvPr/>
          </p:nvGrpSpPr>
          <p:grpSpPr bwMode="auto">
            <a:xfrm>
              <a:off x="930" y="2750"/>
              <a:ext cx="3920" cy="443"/>
              <a:chOff x="984" y="2750"/>
              <a:chExt cx="3920" cy="443"/>
            </a:xfrm>
          </p:grpSpPr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984" y="2796"/>
                <a:ext cx="39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(9) 10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+5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=15             (10)    +</a:t>
                </a:r>
                <a:r>
                  <a:rPr kumimoji="1" lang="en-US" altLang="zh-CN" sz="2800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</a:p>
            </p:txBody>
          </p:sp>
          <p:pic>
            <p:nvPicPr>
              <p:cNvPr id="15400" name="Picture 40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512" y="2750"/>
                <a:ext cx="23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930" y="1581"/>
              <a:ext cx="36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(3) 13                            (4) </a:t>
              </a:r>
              <a:r>
                <a:rPr kumimoji="1"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=2</a:t>
              </a:r>
            </a:p>
          </p:txBody>
        </p:sp>
        <p:grpSp>
          <p:nvGrpSpPr>
            <p:cNvPr id="15412" name="Group 52"/>
            <p:cNvGrpSpPr/>
            <p:nvPr/>
          </p:nvGrpSpPr>
          <p:grpSpPr bwMode="auto">
            <a:xfrm>
              <a:off x="930" y="1117"/>
              <a:ext cx="2786" cy="544"/>
              <a:chOff x="930" y="1117"/>
              <a:chExt cx="2786" cy="544"/>
            </a:xfrm>
          </p:grpSpPr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930" y="1246"/>
                <a:ext cx="278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(1) </a:t>
                </a:r>
                <a:r>
                  <a:rPr kumimoji="1" lang="en-US" altLang="zh-CN" sz="2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kumimoji="1" lang="en-US" altLang="zh-CN" sz="28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   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</a:t>
                </a:r>
                <a:r>
                  <a:rPr kumimoji="1" lang="en-US" altLang="zh-CN" sz="2800" b="1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            </a:t>
                </a:r>
                <a:r>
                  <a:rPr kumimoji="1"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(2)</a:t>
                </a:r>
              </a:p>
            </p:txBody>
          </p:sp>
          <p:graphicFrame>
            <p:nvGraphicFramePr>
              <p:cNvPr id="15407" name="Object 47"/>
              <p:cNvGraphicFramePr>
                <a:graphicFrameLocks noChangeAspect="1"/>
              </p:cNvGraphicFramePr>
              <p:nvPr/>
            </p:nvGraphicFramePr>
            <p:xfrm>
              <a:off x="3424" y="1117"/>
              <a:ext cx="257" cy="5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" name="Equation" r:id="rId5" imgW="139700" imgH="393700" progId="Equation.DSMT4">
                      <p:embed/>
                    </p:oleObj>
                  </mc:Choice>
                  <mc:Fallback>
                    <p:oleObj name="Equation" r:id="rId5" imgW="139700" imgH="393700" progId="Equation.DSMT4">
                      <p:embed/>
                      <p:pic>
                        <p:nvPicPr>
                          <p:cNvPr id="0" name="图片 409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4" y="1117"/>
                            <a:ext cx="257" cy="54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5415" name="WordArt 55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学以致用</a:t>
            </a:r>
          </a:p>
        </p:txBody>
      </p:sp>
      <p:pic>
        <p:nvPicPr>
          <p:cNvPr id="15422" name="Picture 62" descr="67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35150" y="-242888"/>
            <a:ext cx="2438400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23" name="Picture 6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3132138" y="1989138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6156325" y="19891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3132138" y="2492375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3851275" y="306863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6443663" y="4437063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charset="-122"/>
              </a:rPr>
              <a:t>√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utoUpdateAnimBg="0"/>
      <p:bldP spid="15394" grpId="0" autoUpdateAnimBg="0"/>
      <p:bldP spid="15425" grpId="0"/>
      <p:bldP spid="15426" grpId="0"/>
      <p:bldP spid="15439" grpId="0"/>
      <p:bldP spid="15440" grpId="0"/>
      <p:bldP spid="154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3440-C26B-468E-8253-8E7482D4B9B0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245-3760-4D61-A871-1FBABA0EF946}" type="slidenum">
              <a:rPr lang="en-US" altLang="zh-CN">
                <a:solidFill>
                  <a:srgbClr val="000000"/>
                </a:solidFill>
              </a:r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95288" y="1268413"/>
            <a:ext cx="8604250" cy="250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kumimoji="1" lang="en-US" altLang="zh-CN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1 .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设字母</a:t>
            </a:r>
            <a:r>
              <a:rPr kumimoji="1" lang="en-US" altLang="zh-CN" sz="28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表示甲数，用代数式表示下列各题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中的乙数：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）乙数比甲数大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的  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）甲乙两数的和为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）甲数是乙数的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倍  （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kumimoji="1" lang="zh-CN" alt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）乙数比甲数的平方少</a:t>
            </a:r>
            <a:r>
              <a:rPr kumimoji="1" lang="en-US" altLang="zh-CN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  <a:endParaRPr kumimoji="1" lang="en-US" altLang="zh-CN" sz="2800" b="1" dirty="0">
              <a:solidFill>
                <a:srgbClr val="99CC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323850" y="38608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解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1403350" y="407670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endParaRPr lang="en-US" altLang="zh-CN" sz="2800" b="1" dirty="0">
              <a:solidFill>
                <a:srgbClr val="000000"/>
              </a:solidFill>
            </a:endParaRP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500563" y="40767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389" name="Group 101"/>
          <p:cNvGrpSpPr/>
          <p:nvPr/>
        </p:nvGrpSpPr>
        <p:grpSpPr bwMode="auto">
          <a:xfrm>
            <a:off x="4500563" y="4941888"/>
            <a:ext cx="2374900" cy="590550"/>
            <a:chOff x="3334" y="3249"/>
            <a:chExt cx="1496" cy="372"/>
          </a:xfrm>
        </p:grpSpPr>
        <p:sp>
          <p:nvSpPr>
            <p:cNvPr id="12387" name="Text Box 99"/>
            <p:cNvSpPr txBox="1">
              <a:spLocks noChangeArrowheads="1"/>
            </p:cNvSpPr>
            <p:nvPr/>
          </p:nvSpPr>
          <p:spPr bwMode="auto">
            <a:xfrm>
              <a:off x="3334" y="3294"/>
              <a:ext cx="14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    </a:t>
              </a:r>
            </a:p>
          </p:txBody>
        </p:sp>
        <p:graphicFrame>
          <p:nvGraphicFramePr>
            <p:cNvPr id="12388" name="Object 100"/>
            <p:cNvGraphicFramePr>
              <a:graphicFrameLocks noChangeAspect="1"/>
            </p:cNvGraphicFramePr>
            <p:nvPr/>
          </p:nvGraphicFramePr>
          <p:xfrm>
            <a:off x="3878" y="3249"/>
            <a:ext cx="63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4" imgW="405765" imgH="203200" progId="Equation.DSMT4">
                    <p:embed/>
                  </p:oleObj>
                </mc:Choice>
                <mc:Fallback>
                  <p:oleObj name="Equation" r:id="rId4" imgW="405765" imgH="203200" progId="Equation.DSMT4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249"/>
                          <a:ext cx="635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91" name="Group 103"/>
          <p:cNvGrpSpPr/>
          <p:nvPr/>
        </p:nvGrpSpPr>
        <p:grpSpPr bwMode="auto">
          <a:xfrm>
            <a:off x="1403350" y="4724400"/>
            <a:ext cx="1944688" cy="863600"/>
            <a:chOff x="1066" y="3203"/>
            <a:chExt cx="1225" cy="544"/>
          </a:xfrm>
        </p:grpSpPr>
        <p:sp>
          <p:nvSpPr>
            <p:cNvPr id="12386" name="Text Box 98"/>
            <p:cNvSpPr txBox="1">
              <a:spLocks noChangeArrowheads="1"/>
            </p:cNvSpPr>
            <p:nvPr/>
          </p:nvSpPr>
          <p:spPr bwMode="auto">
            <a:xfrm>
              <a:off x="1066" y="3339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</a:t>
              </a:r>
            </a:p>
          </p:txBody>
        </p:sp>
        <p:graphicFrame>
          <p:nvGraphicFramePr>
            <p:cNvPr id="12390" name="Object 102"/>
            <p:cNvGraphicFramePr>
              <a:graphicFrameLocks noChangeAspect="1"/>
            </p:cNvGraphicFramePr>
            <p:nvPr/>
          </p:nvGraphicFramePr>
          <p:xfrm>
            <a:off x="1655" y="3203"/>
            <a:ext cx="333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6" imgW="241300" imgH="393700" progId="Equation.DSMT4">
                    <p:embed/>
                  </p:oleObj>
                </mc:Choice>
                <mc:Fallback>
                  <p:oleObj name="Equation" r:id="rId6" imgW="241300" imgH="393700" progId="Equation.DSMT4">
                    <p:embed/>
                    <p:pic>
                      <p:nvPicPr>
                        <p:cNvPr id="0" name="图片 5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3203"/>
                          <a:ext cx="333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00" name="WordArt 112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例题赏析</a:t>
            </a:r>
          </a:p>
        </p:txBody>
      </p:sp>
      <p:pic>
        <p:nvPicPr>
          <p:cNvPr id="12401" name="Picture 11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1" grpId="0"/>
      <p:bldP spid="12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7A63-7D1E-47BC-93E3-7674319E9C0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631A-B0B2-4664-894C-21F678D1D014}" type="slidenum">
              <a:rPr lang="en-US" altLang="zh-CN">
                <a:solidFill>
                  <a:srgbClr val="000000"/>
                </a:solidFill>
              </a:r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45088" name="Group 32"/>
          <p:cNvGrpSpPr/>
          <p:nvPr/>
        </p:nvGrpSpPr>
        <p:grpSpPr bwMode="auto">
          <a:xfrm>
            <a:off x="0" y="404813"/>
            <a:ext cx="7092950" cy="2895600"/>
            <a:chOff x="0" y="527"/>
            <a:chExt cx="5760" cy="1824"/>
          </a:xfrm>
        </p:grpSpPr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0" y="527"/>
              <a:ext cx="5760" cy="1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zh-CN" sz="2800" b="1" dirty="0">
                <a:solidFill>
                  <a:srgbClr val="FF0000"/>
                </a:solidFill>
              </a:endParaRP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FF0000"/>
                  </a:solidFill>
                </a:rPr>
                <a:t>           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例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2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  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用代数式表示：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        （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1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倍与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y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倍的和；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        （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与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5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的差的</a:t>
              </a:r>
              <a:r>
                <a:rPr lang="en-US" altLang="zh-CN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  <a:latin typeface="黑体" panose="02010609060101010101" charset="-122"/>
                  <a:ea typeface="黑体" panose="02010609060101010101" charset="-122"/>
                </a:rPr>
                <a:t>倍。</a:t>
              </a: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703" y="2024"/>
              <a:ext cx="13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3300"/>
                  </a:solidFill>
                  <a:ea typeface="黑体" panose="02010609060101010101" charset="-122"/>
                </a:rPr>
                <a:t>解</a:t>
              </a:r>
              <a:r>
                <a:rPr lang="en-US" altLang="zh-CN" sz="2800" b="1">
                  <a:solidFill>
                    <a:srgbClr val="FF3300"/>
                  </a:solidFill>
                  <a:ea typeface="黑体" panose="02010609060101010101" charset="-122"/>
                </a:rPr>
                <a:t>:</a:t>
              </a:r>
            </a:p>
          </p:txBody>
        </p:sp>
      </p:grp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692275" y="2997200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</a:rPr>
              <a:t>+2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643438" y="2997200"/>
            <a:ext cx="2808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55650" y="3933825"/>
            <a:ext cx="63373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像“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倍与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倍的和”、“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的差的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倍”等用文字表述数量关系的语言称为自然语言，而通过例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和例</a:t>
            </a:r>
            <a:r>
              <a:rPr lang="en-US" altLang="zh-CN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i="1" u="sng" dirty="0">
                <a:solidFill>
                  <a:srgbClr val="CC0099"/>
                </a:solidFill>
                <a:latin typeface="黑体" panose="02010609060101010101" charset="-122"/>
                <a:ea typeface="黑体" panose="02010609060101010101" charset="-122"/>
              </a:rPr>
              <a:t>我们把他们转化成了数学语言。可以看出在描述问题时数学语言比自然语言更简单明确。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804025" y="765175"/>
            <a:ext cx="1465263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ea typeface="黑体" panose="02010609060101010101" charset="-122"/>
              </a:rPr>
              <a:t>解答一个含有数量关系的问题时，只要把问题中的自然语言译成数学语言就行了！</a:t>
            </a:r>
          </a:p>
        </p:txBody>
      </p:sp>
      <p:pic>
        <p:nvPicPr>
          <p:cNvPr id="45089" name="Picture 3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602138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/>
      <p:bldP spid="45080" grpId="0"/>
      <p:bldP spid="45081" grpId="0"/>
      <p:bldP spid="45082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1523</Words>
  <Application>Microsoft Office PowerPoint</Application>
  <PresentationFormat>全屏显示(4:3)</PresentationFormat>
  <Paragraphs>206</Paragraphs>
  <Slides>18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黑体</vt:lpstr>
      <vt:lpstr>华文行楷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2017-08-17T02:01:00Z</dcterms:created>
  <dcterms:modified xsi:type="dcterms:W3CDTF">2023-01-16T21:23:45Z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82DF381DDBDD48ED95EACE2CC78E0670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