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536B1-D3B9-4A66-A872-741585666F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82EC1-EC61-4E51-89F2-B334CB360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82EC1-EC61-4E51-89F2-B334CB36060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D14F3-445C-40A2-9A62-BDFD18015B4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7C33D-5D88-45A8-82C8-804E975082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AEF10-363D-443C-9F43-51199F45B99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77D68-9B2A-47BB-A25D-69D3004A74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09F3D-2A66-4279-9EA3-7DC75D2C0EC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2E52A-00B8-419B-98FB-2CB89EBEF2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EBE3B-EDCE-4797-9214-F6AC51C528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2F0AC-54AC-4098-9478-4AFF9A644E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8A392-AC8D-424C-8498-3C1E6C82A3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C6612-5390-4DE6-ACA6-8AF16E1052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20D5F-A070-4013-8029-96792E424F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F1E4300C-03E9-4806-9466-3D8B513E1A7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7"/>
          <p:cNvGrpSpPr/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pic>
          <p:nvPicPr>
            <p:cNvPr id="5128" name="Picture 28" descr="N237Z_YVUMS{C){KZX7Q7J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338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9" name="Picture 29" descr="@5)JO(365Z6YUT$VCY[@0)I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436"/>
              <a:ext cx="192" cy="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30" descr="1{~SW1IY1(PLJTP(C_DOW{Q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39" y="3203"/>
              <a:ext cx="521" cy="1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1" name="Picture 31" descr="%}[1}WROO78E78TLR9DGP2L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06" y="4072"/>
              <a:ext cx="74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866775" y="2283718"/>
            <a:ext cx="74501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dirty="0" smtClean="0">
                <a:latin typeface="Times New Roman" panose="02020603050405020304" pitchFamily="18" charset="0"/>
              </a:rPr>
              <a:t>How </a:t>
            </a:r>
            <a:r>
              <a:rPr lang="en-US" altLang="zh-CN" sz="4400" b="1" dirty="0">
                <a:latin typeface="Times New Roman" panose="02020603050405020304" pitchFamily="18" charset="0"/>
              </a:rPr>
              <a:t>are you feeling today?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133624" y="699542"/>
            <a:ext cx="6822753" cy="97155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</a:rPr>
              <a:t>Unit 3  Health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79388" y="0"/>
            <a:ext cx="3384550" cy="62746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3600"/>
              <a:t>P31  Let’s talk.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95288" y="627460"/>
            <a:ext cx="8748712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</a:rPr>
              <a:t>How are you feeling now?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Much better.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</a:rPr>
              <a:t>Take a good rest. You’ll get well soon.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Thank you.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455988" y="1168004"/>
            <a:ext cx="4356100" cy="1134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</a:rPr>
              <a:t>I have a cold.       </a:t>
            </a:r>
          </a:p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</a:rPr>
              <a:t>I have a headache.   </a:t>
            </a:r>
          </a:p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</a:rPr>
              <a:t>I cough.    /   I feel cold.</a:t>
            </a:r>
            <a:r>
              <a:rPr lang="en-US" altLang="zh-CN" sz="1600" dirty="0"/>
              <a:t>     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95289" y="3003947"/>
            <a:ext cx="8353425" cy="124182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Take some medicine on time.   /    Sleep a lot.</a:t>
            </a:r>
          </a:p>
          <a:p>
            <a:pPr eaLnBrk="1" hangingPunct="1"/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Drink some water.   /     Have some fruit.</a:t>
            </a:r>
          </a:p>
          <a:p>
            <a:pPr eaLnBrk="1" hangingPunct="1"/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Have some vegetables.    /    Do some sports.</a:t>
            </a:r>
            <a:r>
              <a:rPr lang="en-US" altLang="zh-CN" sz="1600" dirty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395288" y="195263"/>
            <a:ext cx="1905000" cy="77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95289" y="1113235"/>
            <a:ext cx="8497887" cy="3327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3200" dirty="0"/>
              <a:t>1. </a:t>
            </a:r>
            <a:r>
              <a:rPr lang="zh-CN" altLang="en-US" sz="3200" b="1" dirty="0">
                <a:solidFill>
                  <a:srgbClr val="FF0000"/>
                </a:solidFill>
              </a:rPr>
              <a:t>听读</a:t>
            </a:r>
            <a:r>
              <a:rPr lang="zh-CN" altLang="en-US" sz="3200" dirty="0"/>
              <a:t>：</a:t>
            </a:r>
            <a:r>
              <a:rPr lang="en-US" altLang="zh-CN" sz="3200" dirty="0"/>
              <a:t>Listen and read </a:t>
            </a:r>
            <a:r>
              <a:rPr lang="en-US" altLang="zh-CN" sz="3200" dirty="0">
                <a:solidFill>
                  <a:srgbClr val="FF0000"/>
                </a:solidFill>
              </a:rPr>
              <a:t>P30</a:t>
            </a:r>
            <a:r>
              <a:rPr lang="en-US" altLang="zh-CN" sz="3200" dirty="0"/>
              <a:t>.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3200" dirty="0"/>
              <a:t>2. </a:t>
            </a:r>
            <a:r>
              <a:rPr lang="zh-CN" altLang="en-US" sz="3200" b="1" dirty="0">
                <a:solidFill>
                  <a:srgbClr val="FF0000"/>
                </a:solidFill>
              </a:rPr>
              <a:t>预习</a:t>
            </a:r>
            <a:r>
              <a:rPr lang="zh-CN" altLang="en-US" sz="3200" dirty="0"/>
              <a:t>：</a:t>
            </a:r>
            <a:r>
              <a:rPr lang="en-US" altLang="zh-CN" sz="3200" dirty="0"/>
              <a:t>Preview </a:t>
            </a:r>
            <a:r>
              <a:rPr lang="en-US" altLang="zh-CN" sz="3200" dirty="0">
                <a:solidFill>
                  <a:srgbClr val="FF0000"/>
                </a:solidFill>
              </a:rPr>
              <a:t>P32</a:t>
            </a:r>
            <a:r>
              <a:rPr lang="en-US" altLang="zh-CN" sz="3200" dirty="0"/>
              <a:t>.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3200" dirty="0"/>
              <a:t>3. </a:t>
            </a:r>
            <a:r>
              <a:rPr lang="zh-CN" altLang="en-US" sz="3200" dirty="0"/>
              <a:t>制作一张祝福卡。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Take a good rest. You’ll get well soon.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95288" y="897731"/>
            <a:ext cx="7993062" cy="336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600" dirty="0">
                <a:solidFill>
                  <a:srgbClr val="0000FF"/>
                </a:solidFill>
              </a:rPr>
              <a:t>What’s wrong with you?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600" dirty="0"/>
              <a:t>I cough.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600" dirty="0">
                <a:solidFill>
                  <a:srgbClr val="0000FF"/>
                </a:solidFill>
              </a:rPr>
              <a:t>Go and see the doctor, please.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600" dirty="0"/>
              <a:t>OK.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79388" y="0"/>
            <a:ext cx="3384550" cy="62746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3600" dirty="0"/>
              <a:t>P29  Let’s talk.</a:t>
            </a: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4" y="141685"/>
            <a:ext cx="2592387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4" y="3388519"/>
            <a:ext cx="2454275" cy="175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9" y="3274219"/>
            <a:ext cx="2187575" cy="1693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9" y="3046810"/>
            <a:ext cx="2306637" cy="209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10163" y="2825353"/>
            <a:ext cx="4033837" cy="231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50826" y="303610"/>
            <a:ext cx="88931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Times New Roman" panose="02020603050405020304" pitchFamily="18" charset="0"/>
              </a:rPr>
              <a:t>What’s 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wrong</a:t>
            </a:r>
            <a:r>
              <a:rPr lang="en-US" altLang="zh-CN" sz="4000" dirty="0">
                <a:latin typeface="Times New Roman" panose="02020603050405020304" pitchFamily="18" charset="0"/>
              </a:rPr>
              <a:t> with you, Wang Hong?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124076" y="1059657"/>
            <a:ext cx="88931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Times New Roman" panose="02020603050405020304" pitchFamily="18" charset="0"/>
              </a:rPr>
              <a:t>I cough and feel cold.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124076" y="1707357"/>
            <a:ext cx="88931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Times New Roman" panose="02020603050405020304" pitchFamily="18" charset="0"/>
              </a:rPr>
              <a:t>I have a very bad headache.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124075" y="2356248"/>
            <a:ext cx="42481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Times New Roman" panose="02020603050405020304" pitchFamily="18" charset="0"/>
              </a:rPr>
              <a:t>I have a bad cold.</a:t>
            </a:r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951" y="1545432"/>
            <a:ext cx="1584325" cy="85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772966"/>
            <a:ext cx="4176713" cy="2370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6" y="303609"/>
            <a:ext cx="809625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331914" y="195263"/>
            <a:ext cx="59769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latin typeface="Times New Roman" panose="02020603050405020304" pitchFamily="18" charset="0"/>
              </a:rPr>
              <a:t>Don’t worry.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03350" y="844154"/>
            <a:ext cx="59769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Times New Roman" panose="02020603050405020304" pitchFamily="18" charset="0"/>
              </a:rPr>
              <a:t>Take some medicine.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476375" y="1491854"/>
            <a:ext cx="59769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latin typeface="Times New Roman" panose="02020603050405020304" pitchFamily="18" charset="0"/>
              </a:rPr>
              <a:t>Drink some water.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76375" y="2139554"/>
            <a:ext cx="59769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latin typeface="Times New Roman" panose="02020603050405020304" pitchFamily="18" charset="0"/>
              </a:rPr>
              <a:t>Sleep a lot.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443664" y="897732"/>
            <a:ext cx="237648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latin typeface="Times New Roman" panose="02020603050405020304" pitchFamily="18" charset="0"/>
              </a:rPr>
              <a:t>You’ll be all right.</a:t>
            </a:r>
          </a:p>
        </p:txBody>
      </p:sp>
      <p:sp>
        <p:nvSpPr>
          <p:cNvPr id="5132" name="AutoShape 12"/>
          <p:cNvSpPr/>
          <p:nvPr/>
        </p:nvSpPr>
        <p:spPr bwMode="auto">
          <a:xfrm>
            <a:off x="5867401" y="195263"/>
            <a:ext cx="504825" cy="2484835"/>
          </a:xfrm>
          <a:prstGeom prst="rightBrace">
            <a:avLst>
              <a:gd name="adj1" fmla="val 54691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  <p:bldP spid="5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68314" y="0"/>
            <a:ext cx="7921625" cy="681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3600" dirty="0"/>
              <a:t>How is Wang Hong feeling today?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627313" y="1168004"/>
            <a:ext cx="3816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/>
              <a:t>Much better.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763713" y="2031207"/>
            <a:ext cx="568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/>
              <a:t>B.  She doesn’t feel well.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773238" y="1163242"/>
            <a:ext cx="7921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/>
              <a:t>A.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1619250" y="1168003"/>
            <a:ext cx="865188" cy="594122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643188" y="1168004"/>
            <a:ext cx="3816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</a:rPr>
              <a:t>Much better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39751" y="2733675"/>
            <a:ext cx="7921625" cy="681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3600"/>
              <a:t>Does Wang Hong go to school today?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763713" y="3706417"/>
            <a:ext cx="568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/>
              <a:t>No, she is at home.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8" grpId="0" animBg="1"/>
      <p:bldP spid="71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电话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1" y="735807"/>
            <a:ext cx="4856163" cy="40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79389" y="141685"/>
            <a:ext cx="3457575" cy="681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3600" dirty="0"/>
              <a:t>In the morning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547814" y="1113235"/>
            <a:ext cx="889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__________. Thank you, Miss Zhang.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547814" y="141684"/>
            <a:ext cx="889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How are you feeling today, Wang Hong?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619250" y="1059656"/>
            <a:ext cx="3816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Much better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547814" y="2085975"/>
            <a:ext cx="889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Take a good ____. You’ll _______ soon.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995739" y="2031206"/>
            <a:ext cx="9350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rest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43663" y="2031206"/>
            <a:ext cx="18716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get well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1476376" y="3057525"/>
            <a:ext cx="889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But I’m worried about my _______?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443663" y="3003947"/>
            <a:ext cx="18716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lesson</a:t>
            </a: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1547814" y="3975497"/>
            <a:ext cx="889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Don’t worry. We’ll help you.</a:t>
            </a:r>
          </a:p>
        </p:txBody>
      </p:sp>
      <p:pic>
        <p:nvPicPr>
          <p:cNvPr id="8203" name="Picture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0"/>
            <a:ext cx="104298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4" name="Picture 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869281"/>
            <a:ext cx="104298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5" name="Picture 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3921919"/>
            <a:ext cx="104298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6" name="Picture 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951310"/>
            <a:ext cx="774700" cy="70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7" name="Picture 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2895600"/>
            <a:ext cx="774700" cy="70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4" grpId="0"/>
      <p:bldP spid="9225" grpId="0"/>
      <p:bldP spid="92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79389" y="141685"/>
            <a:ext cx="3457575" cy="6810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sz="3600"/>
              <a:t>In the afternoon</a:t>
            </a:r>
          </a:p>
        </p:txBody>
      </p:sp>
      <p:pic>
        <p:nvPicPr>
          <p:cNvPr id="921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275160"/>
            <a:ext cx="4792662" cy="370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4" y="2463404"/>
            <a:ext cx="1895475" cy="1818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47814" y="1113235"/>
            <a:ext cx="889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Yes. Thank you. How was school today?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47814" y="141684"/>
            <a:ext cx="889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Hi, Wang Hong! __________________?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716463" y="86916"/>
            <a:ext cx="4248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Are you feeling better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47814" y="2085975"/>
            <a:ext cx="889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Good. Here’s an ______ for you.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787901" y="2031206"/>
            <a:ext cx="13684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apple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427538" y="3921919"/>
            <a:ext cx="18716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keep</a:t>
            </a:r>
            <a:r>
              <a:rPr lang="en-US" altLang="zh-CN" sz="3600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476376" y="3057525"/>
            <a:ext cx="889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Thank you.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596189" y="3921919"/>
            <a:ext cx="13684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away</a:t>
            </a:r>
            <a:endParaRPr lang="en-US" altLang="zh-CN" sz="36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476376" y="3975497"/>
            <a:ext cx="889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</a:rPr>
              <a:t>An apple a day _____ the doctor _____.</a:t>
            </a:r>
          </a:p>
        </p:txBody>
      </p: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6" y="1"/>
            <a:ext cx="936625" cy="688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3921919"/>
            <a:ext cx="93503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Picture 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6" y="1985963"/>
            <a:ext cx="887413" cy="554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4" name="Picture 1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951310"/>
            <a:ext cx="965200" cy="740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5" name="Picture 1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2895600"/>
            <a:ext cx="965200" cy="740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  <p:bldP spid="12295" grpId="0"/>
      <p:bldP spid="1229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全屏显示(16:9)</PresentationFormat>
  <Paragraphs>64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2015-03-29T09:16:00Z</dcterms:created>
  <dcterms:modified xsi:type="dcterms:W3CDTF">2023-01-16T21:23:57Z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58A252E63AB74698A4213EB3556D1A60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