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317" r:id="rId3"/>
    <p:sldId id="318" r:id="rId4"/>
    <p:sldId id="306" r:id="rId5"/>
    <p:sldId id="319" r:id="rId6"/>
    <p:sldId id="320" r:id="rId7"/>
    <p:sldId id="321" r:id="rId8"/>
    <p:sldId id="322" r:id="rId9"/>
    <p:sldId id="323" r:id="rId10"/>
    <p:sldId id="324" r:id="rId1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CC"/>
    <a:srgbClr val="00A1E9"/>
    <a:srgbClr val="FFF100"/>
    <a:srgbClr val="17B7FF"/>
    <a:srgbClr val="02B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333" autoAdjust="0"/>
  </p:normalViewPr>
  <p:slideViewPr>
    <p:cSldViewPr snapToGrid="0">
      <p:cViewPr>
        <p:scale>
          <a:sx n="100" d="100"/>
          <a:sy n="100" d="100"/>
        </p:scale>
        <p:origin x="-936" y="-432"/>
      </p:cViewPr>
      <p:guideLst>
        <p:guide orient="horz" pos="21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 userDrawn="1"/>
        </p:nvSpPr>
        <p:spPr>
          <a:xfrm>
            <a:off x="0" y="2387600"/>
            <a:ext cx="12192000" cy="1841500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0" y="2387600"/>
            <a:ext cx="12192000" cy="18415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D8EC2D0-4099-45CA-9E41-A192A051BF6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1E4D61F-8F25-4EA7-85CA-8023889A79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栏目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6">
            <a:hlinkClick r:id="rId2" action="ppaction://hlinksldjump" tooltip="点击进入"/>
          </p:cNvPr>
          <p:cNvSpPr/>
          <p:nvPr userDrawn="1"/>
        </p:nvSpPr>
        <p:spPr>
          <a:xfrm>
            <a:off x="2841625" y="469900"/>
            <a:ext cx="1822450" cy="431800"/>
          </a:xfrm>
          <a:prstGeom prst="round2Same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基础知识回顾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栏目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7"/>
          <p:cNvSpPr/>
          <p:nvPr userDrawn="1"/>
        </p:nvSpPr>
        <p:spPr>
          <a:xfrm>
            <a:off x="5645150" y="469900"/>
            <a:ext cx="1822450" cy="431800"/>
          </a:xfrm>
          <a:prstGeom prst="round2Same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综合能力提升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栏目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9"/>
          <p:cNvSpPr/>
          <p:nvPr userDrawn="1"/>
        </p:nvSpPr>
        <p:spPr>
          <a:xfrm>
            <a:off x="8345488" y="469900"/>
            <a:ext cx="1824037" cy="431800"/>
          </a:xfrm>
          <a:prstGeom prst="round2Same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直击中考冲刺练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栏目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3CFF15F-D4A8-4CBF-AF72-FBCC94C248A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F715E25-FF4C-4A98-A5A9-903C22EEA9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6E2BE13-5AA7-406A-B3C4-9B6930FABB8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94741C6-D93C-4181-A3C4-C76FA6CDC1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5410" y="0"/>
            <a:ext cx="9105900" cy="46738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03400"/>
            <a:ext cx="10515600" cy="4373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8CC65D4-3761-4F2B-B19F-08854529577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868FE19-B884-4C88-80D3-C0512DB5BE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65388" y="466725"/>
            <a:ext cx="8362950" cy="441325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738938"/>
            <a:ext cx="12209463" cy="127000"/>
          </a:xfrm>
          <a:prstGeom prst="rect">
            <a:avLst/>
          </a:prstGeom>
          <a:solidFill>
            <a:srgbClr val="02B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0896600" y="466725"/>
            <a:ext cx="1295400" cy="441325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2424113" cy="908050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/>
              <a:t>第二课时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同侧圆角矩形 11">
            <a:hlinkClick r:id="rId13" action="ppaction://hlinksldjump" tooltip="点击进入"/>
          </p:cNvPr>
          <p:cNvSpPr/>
          <p:nvPr/>
        </p:nvSpPr>
        <p:spPr>
          <a:xfrm>
            <a:off x="2833688" y="485775"/>
            <a:ext cx="1822450" cy="392113"/>
          </a:xfrm>
          <a:prstGeom prst="round2SameRect">
            <a:avLst/>
          </a:prstGeom>
          <a:gradFill flip="none" rotWithShape="1">
            <a:gsLst>
              <a:gs pos="0">
                <a:srgbClr val="17B7FF"/>
              </a:gs>
              <a:gs pos="100000">
                <a:srgbClr val="00A1E9"/>
              </a:gs>
            </a:gsLst>
            <a:lin ang="5400000" scaled="1"/>
            <a:tileRect/>
          </a:gradFill>
          <a:ln>
            <a:solidFill>
              <a:srgbClr val="00A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基础知识回顾</a:t>
            </a:r>
          </a:p>
        </p:txBody>
      </p:sp>
      <p:sp>
        <p:nvSpPr>
          <p:cNvPr id="13" name="灯片编号占位符 3"/>
          <p:cNvSpPr txBox="1"/>
          <p:nvPr/>
        </p:nvSpPr>
        <p:spPr>
          <a:xfrm>
            <a:off x="10968038" y="492125"/>
            <a:ext cx="1223962" cy="400050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C000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-</a:t>
            </a:r>
            <a:fld id="{8D7FBA44-81DD-4563-B276-C822C1A2EA9C}" type="slidenum">
              <a:rPr lang="zh-CN" altLang="en-US" dirty="0" smtClean="0">
                <a:solidFill>
                  <a:schemeClr val="bg1">
                    <a:lumMod val="95000"/>
                  </a:schemeClr>
                </a:solidFill>
              </a:rPr>
              <a:t>‹#›</a:t>
            </a:fld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-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同侧圆角矩形 17">
            <a:hlinkClick r:id="rId14" action="ppaction://hlinksldjump" tooltip="点击进入"/>
          </p:cNvPr>
          <p:cNvSpPr/>
          <p:nvPr/>
        </p:nvSpPr>
        <p:spPr>
          <a:xfrm>
            <a:off x="5641975" y="485775"/>
            <a:ext cx="1824038" cy="392113"/>
          </a:xfrm>
          <a:prstGeom prst="round2SameRect">
            <a:avLst/>
          </a:prstGeom>
          <a:gradFill flip="none" rotWithShape="1">
            <a:gsLst>
              <a:gs pos="0">
                <a:srgbClr val="17B7FF"/>
              </a:gs>
              <a:gs pos="100000">
                <a:srgbClr val="00A1E9"/>
              </a:gs>
            </a:gsLst>
            <a:lin ang="5400000" scaled="1"/>
            <a:tileRect/>
          </a:gradFill>
          <a:ln>
            <a:solidFill>
              <a:srgbClr val="00A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综合能力提升</a:t>
            </a:r>
          </a:p>
        </p:txBody>
      </p:sp>
      <p:sp>
        <p:nvSpPr>
          <p:cNvPr id="21" name="标题 1"/>
          <p:cNvSpPr txBox="1"/>
          <p:nvPr/>
        </p:nvSpPr>
        <p:spPr>
          <a:xfrm>
            <a:off x="2719388" y="0"/>
            <a:ext cx="9105900" cy="46672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zh-CN" sz="2000" b="1" i="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t>　</a:t>
            </a:r>
            <a:r>
              <a:rPr lang="en-US"/>
              <a:t>Reading (  1  )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CN" altLang="zh-CN"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0" y="2387600"/>
            <a:ext cx="12192000" cy="1841500"/>
          </a:xfrm>
          <a:noFill/>
          <a:ln>
            <a:miter lim="800000"/>
          </a:ln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黑体 Std R"/>
                <a:cs typeface="Times New Roman" panose="02020603050405020304" pitchFamily="18" charset="0"/>
              </a:rPr>
              <a:t>Welcome to Sunshine Town!</a:t>
            </a:r>
            <a:endParaRPr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dobe 黑体 Std R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653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黑体 Std R"/>
                <a:cs typeface="Times New Roman" panose="02020603050405020304" pitchFamily="18" charset="0"/>
              </a:rPr>
              <a:t>第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黑体 Std R"/>
                <a:cs typeface="Times New Roman" panose="02020603050405020304" pitchFamily="18" charset="0"/>
              </a:rPr>
              <a:t>2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黑体 Std R"/>
                <a:cs typeface="Times New Roman" panose="02020603050405020304" pitchFamily="18" charset="0"/>
              </a:rPr>
              <a:t>课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黑体 Std R"/>
                <a:cs typeface="Times New Roman" panose="02020603050405020304" pitchFamily="18" charset="0"/>
              </a:rPr>
              <a:t>时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245973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黑体 Std R"/>
                <a:cs typeface="Times New Roman" panose="02020603050405020304" pitchFamily="18" charset="0"/>
              </a:rPr>
              <a:t>Unit 3</a:t>
            </a:r>
            <a:endParaRPr lang="zh-CN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963895"/>
            <a:ext cx="12191999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2032000" y="2106613"/>
            <a:ext cx="8128000" cy="2898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/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School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life</a:t>
            </a:r>
            <a:endParaRPr lang="zh-CN" altLang="zh-CN" sz="22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indent="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/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Children go to school at about 9:00 a.m.and go back 8.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home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at about 3:30 p.m.Most children have lunch at school.All children go to school 9.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they are four or five years old.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NEU-BZ-S92" panose="02020503000000020003" pitchFamily="18" charset="-122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indent="26797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/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Shops</a:t>
            </a:r>
            <a:endParaRPr lang="zh-CN" altLang="zh-CN" sz="22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indent="2667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  <a:defRPr/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Most shops 10.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open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at about 9:00 a.m.and close at about 6:00 p.m.Usually,they don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NEU-BZ-S92" panose="02020503000000020003" pitchFamily="18" charset="-122"/>
                <a:cs typeface="Times New Roman" panose="02020603050405020304" pitchFamily="18" charset="0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 close for lunch.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NEU-BZ-S92" panose="02020503000000020003" pitchFamily="18" charset="-122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47113" y="2592388"/>
            <a:ext cx="893762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4" name="直接连接符 3"/>
          <p:cNvCxnSpPr/>
          <p:nvPr/>
        </p:nvCxnSpPr>
        <p:spPr>
          <a:xfrm>
            <a:off x="8647113" y="2878138"/>
            <a:ext cx="8937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268663" y="3429000"/>
            <a:ext cx="858837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7" name="直接连接符 6"/>
          <p:cNvCxnSpPr/>
          <p:nvPr/>
        </p:nvCxnSpPr>
        <p:spPr>
          <a:xfrm>
            <a:off x="3268663" y="3714750"/>
            <a:ext cx="858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230688" y="4224338"/>
            <a:ext cx="762000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10" name="直接连接符 9"/>
          <p:cNvCxnSpPr/>
          <p:nvPr/>
        </p:nvCxnSpPr>
        <p:spPr>
          <a:xfrm>
            <a:off x="4230688" y="4510088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spect="1"/>
          </p:cNvSpPr>
          <p:nvPr/>
        </p:nvSpPr>
        <p:spPr bwMode="auto">
          <a:xfrm>
            <a:off x="2032000" y="957263"/>
            <a:ext cx="8128000" cy="5715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根据首字母及汉语提示补全单词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1.It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about fifteen minutes by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underground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 from home to my school.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2.Don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错过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 the basketball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match.It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be wonderful.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3.I buy many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presents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礼物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 for my parents when I go home.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4.Would you like to stay in a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安静的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 town?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5.We should eat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fresh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新鲜的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 vegetables and fruit every day.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6.Our children often go to the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本地的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 school.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7.The restaurant is very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著名的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 in that area.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8.It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growing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dark,so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must go home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很快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9.We often enjoy Beijing opera in the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戏院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10.You can also try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西方的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 food in that restaurant.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00738" y="1533525"/>
            <a:ext cx="1643062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4" name="直接连接符 3"/>
          <p:cNvCxnSpPr/>
          <p:nvPr/>
        </p:nvCxnSpPr>
        <p:spPr>
          <a:xfrm>
            <a:off x="5900738" y="1855788"/>
            <a:ext cx="1643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400425" y="2327275"/>
            <a:ext cx="727075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7" name="直接连接符 6"/>
          <p:cNvCxnSpPr/>
          <p:nvPr/>
        </p:nvCxnSpPr>
        <p:spPr>
          <a:xfrm>
            <a:off x="3400425" y="2662238"/>
            <a:ext cx="727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722688" y="3113088"/>
            <a:ext cx="1196975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10" name="直接连接符 9"/>
          <p:cNvCxnSpPr/>
          <p:nvPr/>
        </p:nvCxnSpPr>
        <p:spPr>
          <a:xfrm>
            <a:off x="3735388" y="3486150"/>
            <a:ext cx="1196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510213" y="3516313"/>
            <a:ext cx="854075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13" name="直接连接符 12"/>
          <p:cNvCxnSpPr/>
          <p:nvPr/>
        </p:nvCxnSpPr>
        <p:spPr>
          <a:xfrm>
            <a:off x="5510213" y="3876675"/>
            <a:ext cx="854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103688" y="3886200"/>
            <a:ext cx="804862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16" name="直接连接符 15"/>
          <p:cNvCxnSpPr/>
          <p:nvPr/>
        </p:nvCxnSpPr>
        <p:spPr>
          <a:xfrm>
            <a:off x="4127500" y="4270375"/>
            <a:ext cx="804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627688" y="4710113"/>
            <a:ext cx="854075" cy="401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19" name="直接连接符 18"/>
          <p:cNvCxnSpPr/>
          <p:nvPr/>
        </p:nvCxnSpPr>
        <p:spPr>
          <a:xfrm>
            <a:off x="5638800" y="5111750"/>
            <a:ext cx="8540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037138" y="5140325"/>
            <a:ext cx="966787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22" name="直接连接符 21"/>
          <p:cNvCxnSpPr/>
          <p:nvPr/>
        </p:nvCxnSpPr>
        <p:spPr>
          <a:xfrm>
            <a:off x="5122863" y="5462588"/>
            <a:ext cx="9667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962775" y="5581650"/>
            <a:ext cx="798513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25" name="直接连接符 24"/>
          <p:cNvCxnSpPr/>
          <p:nvPr/>
        </p:nvCxnSpPr>
        <p:spPr>
          <a:xfrm>
            <a:off x="7023100" y="5880100"/>
            <a:ext cx="7985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583363" y="5929313"/>
            <a:ext cx="92392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28" name="直接连接符 27"/>
          <p:cNvCxnSpPr/>
          <p:nvPr/>
        </p:nvCxnSpPr>
        <p:spPr>
          <a:xfrm>
            <a:off x="6484938" y="6289675"/>
            <a:ext cx="1196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579938" y="6342063"/>
            <a:ext cx="1073150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31" name="直接连接符 30"/>
          <p:cNvCxnSpPr/>
          <p:nvPr/>
        </p:nvCxnSpPr>
        <p:spPr>
          <a:xfrm>
            <a:off x="4565650" y="6605588"/>
            <a:ext cx="1073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5" grpId="0" animBg="1"/>
      <p:bldP spid="18" grpId="0" animBg="1"/>
      <p:bldP spid="21" grpId="0" animBg="1"/>
      <p:bldP spid="24" grpId="0" animBg="1"/>
      <p:bldP spid="27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"/>
          <p:cNvSpPr>
            <a:spLocks noChangeAspect="1"/>
          </p:cNvSpPr>
          <p:nvPr/>
        </p:nvSpPr>
        <p:spPr bwMode="auto">
          <a:xfrm>
            <a:off x="806450" y="1333500"/>
            <a:ext cx="11068050" cy="4967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根据汉语意思完成句子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ea typeface="黑体" panose="02010609060101010101" pitchFamily="2" charset="-122"/>
              </a:rPr>
              <a:t>每空一词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从我家到学校骑自行车仅十分钟。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school from my home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bike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没关系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我们可以教你唱京剧。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mind.We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teach you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Beijing opera.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学生们正盼望有一个假期。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having a holiday.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他的房子离我们的不远。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house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如果你想更多地了解中国艺术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不要错过那里的歌剧表演。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Chinese art,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</a:t>
            </a:r>
            <a:r>
              <a:rPr lang="en-US" altLang="zh-CN" sz="2200" dirty="0">
                <a:solidFill>
                  <a:srgbClr val="FF00FF"/>
                </a:solidFill>
                <a:latin typeface="宋体" panose="02010600030101010101" pitchFamily="2" charset="-122"/>
                <a:ea typeface="NEU-BZ-S92"/>
                <a:cs typeface="NEU-BZ-S92"/>
              </a:rPr>
              <a:t>’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cs typeface="Times New Roman" panose="02020603050405020304" pitchFamily="18" charset="0"/>
              </a:rPr>
              <a:t> 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r>
              <a:rPr lang="zh-CN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opera shows there.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2988" y="2243138"/>
            <a:ext cx="1652587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4" name="直接连接符 3"/>
          <p:cNvCxnSpPr/>
          <p:nvPr/>
        </p:nvCxnSpPr>
        <p:spPr>
          <a:xfrm>
            <a:off x="1042988" y="2530475"/>
            <a:ext cx="1652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605213" y="2228850"/>
            <a:ext cx="2038350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7" name="直接连接符 6"/>
          <p:cNvCxnSpPr/>
          <p:nvPr/>
        </p:nvCxnSpPr>
        <p:spPr>
          <a:xfrm>
            <a:off x="3605213" y="2516188"/>
            <a:ext cx="20383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923338" y="2214563"/>
            <a:ext cx="1663700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10" name="直接连接符 9"/>
          <p:cNvCxnSpPr/>
          <p:nvPr/>
        </p:nvCxnSpPr>
        <p:spPr>
          <a:xfrm>
            <a:off x="8923338" y="2501900"/>
            <a:ext cx="1663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459288" y="3038475"/>
            <a:ext cx="1636712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13" name="直接连接符 12"/>
          <p:cNvCxnSpPr/>
          <p:nvPr/>
        </p:nvCxnSpPr>
        <p:spPr>
          <a:xfrm>
            <a:off x="4459288" y="3324225"/>
            <a:ext cx="1636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500313" y="3868738"/>
            <a:ext cx="2625725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16" name="直接连接符 15"/>
          <p:cNvCxnSpPr/>
          <p:nvPr/>
        </p:nvCxnSpPr>
        <p:spPr>
          <a:xfrm>
            <a:off x="2500313" y="4154488"/>
            <a:ext cx="2625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268538" y="4648200"/>
            <a:ext cx="3662362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19" name="直接连接符 18"/>
          <p:cNvCxnSpPr/>
          <p:nvPr/>
        </p:nvCxnSpPr>
        <p:spPr>
          <a:xfrm>
            <a:off x="2268538" y="4933950"/>
            <a:ext cx="3662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695575" y="5441950"/>
            <a:ext cx="3400425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22" name="直接连接符 21"/>
          <p:cNvCxnSpPr/>
          <p:nvPr/>
        </p:nvCxnSpPr>
        <p:spPr>
          <a:xfrm>
            <a:off x="2695575" y="5727700"/>
            <a:ext cx="3400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7789863" y="5441950"/>
            <a:ext cx="2255837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25" name="直接连接符 24"/>
          <p:cNvCxnSpPr/>
          <p:nvPr/>
        </p:nvCxnSpPr>
        <p:spPr>
          <a:xfrm>
            <a:off x="7789863" y="5727700"/>
            <a:ext cx="2255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5" grpId="0" animBg="1"/>
      <p:bldP spid="18" grpId="0" animBg="1"/>
      <p:bldP spid="21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2032000" y="1090613"/>
            <a:ext cx="8128000" cy="4911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单项填空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Hi,my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 is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Jeff.Last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summer I had a 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vacation.I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went across the USA 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parents by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car.We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drove six or eight 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day.In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big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cities,we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stayed in big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hotels.The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 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usually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delicious.Most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hotels had swimming pools and game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rooms.I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played there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happily.But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were 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people in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hotels,so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often had to sleep in one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room.And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was expensive 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dirty="0"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Sometimes,we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small cabin(  </a:t>
            </a:r>
            <a:r>
              <a:rPr lang="zh-CN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小木屋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) in the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mountains.I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really loved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it.The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cabin was clean 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quiet.We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 two rooms so I could get up late in the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morning.But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always got up early 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wanted to go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swimming.There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 beautiful lake </a:t>
            </a:r>
            <a:r>
              <a:rPr lang="zh-CN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200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cabin.We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went fishing and cooked food outside.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>
            <a:spLocks noChangeAspect="1"/>
          </p:cNvSpPr>
          <p:nvPr/>
        </p:nvSpPr>
        <p:spPr bwMode="auto">
          <a:xfrm>
            <a:off x="2032000" y="1495425"/>
            <a:ext cx="8128000" cy="410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NEU-BZ-S92"/>
                <a:cs typeface="Times New Roman" panose="02020603050405020304" pitchFamily="18" charset="0"/>
              </a:rPr>
              <a:t>( 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)1.A.great	        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B.well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C.really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D.lazy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)2.A.by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B.with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C.of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D.from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)3.A.years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B.months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C.hours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D.weeks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)4.A.were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B.are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C.is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D.was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)5.A.lots of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B.kind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little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D.much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)6.A.so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B.too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C.also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D.then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)7.A.worked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B.studied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C.stayed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D.cleaned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)8.A.but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C.not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D.and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)9.A.if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B.because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C.but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D.before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)10.A.near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B.on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	C.in		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D.under</a:t>
            </a:r>
            <a:endParaRPr lang="zh-CN" altLang="zh-CN" sz="2200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78063" y="1622425"/>
            <a:ext cx="376237" cy="334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2312988" y="2085975"/>
            <a:ext cx="25717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5" name="矩形 4"/>
          <p:cNvSpPr/>
          <p:nvPr/>
        </p:nvSpPr>
        <p:spPr>
          <a:xfrm>
            <a:off x="2327275" y="2454275"/>
            <a:ext cx="25717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6" name="矩形 5"/>
          <p:cNvSpPr/>
          <p:nvPr/>
        </p:nvSpPr>
        <p:spPr>
          <a:xfrm>
            <a:off x="2312988" y="2862263"/>
            <a:ext cx="25717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2325688" y="3260725"/>
            <a:ext cx="25717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8" name="矩形 7"/>
          <p:cNvSpPr/>
          <p:nvPr/>
        </p:nvSpPr>
        <p:spPr>
          <a:xfrm>
            <a:off x="2325688" y="3681413"/>
            <a:ext cx="25717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2312988" y="4040188"/>
            <a:ext cx="257175" cy="277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矩形 9"/>
          <p:cNvSpPr/>
          <p:nvPr/>
        </p:nvSpPr>
        <p:spPr>
          <a:xfrm>
            <a:off x="2312988" y="4449763"/>
            <a:ext cx="25717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2312988" y="4895850"/>
            <a:ext cx="25717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2324100" y="5267325"/>
            <a:ext cx="25717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30225" y="1184275"/>
          <a:ext cx="10683875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Microsoft Office Word 2007 文档" r:id="rId3" imgW="5203190" imgH="2679065" progId="Word.Document.12">
                  <p:embed/>
                </p:oleObj>
              </mc:Choice>
              <mc:Fallback>
                <p:oleObj name="Microsoft Office Word 2007 文档" r:id="rId3" imgW="5203190" imgH="2679065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184275"/>
                        <a:ext cx="10683875" cy="550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2032000" y="885825"/>
            <a:ext cx="8128000" cy="5313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)1.If it is 8:00 a.m.in western Canada,the time is </a:t>
            </a:r>
            <a:r>
              <a:rPr lang="zh-CN" altLang="zh-CN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eastern Canada.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A.2:00 a.m.	B.2:00 p.m.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C.12:30 p.m.	D.4:00 a.m.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)2.While eastern Canadian children are waking up at 8:30,children in Scotland are </a:t>
            </a:r>
            <a:r>
              <a:rPr lang="zh-CN" altLang="zh-CN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A.having lessons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B.sleeping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C.watching TV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D.playing games 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)3.Who needn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go to work on Friday?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A.Canadians.	B.Scots.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C.Japanese.	D.Egyptians.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4413" y="996950"/>
            <a:ext cx="377825" cy="334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2284413" y="2597150"/>
            <a:ext cx="377825" cy="334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5" name="矩形 4"/>
          <p:cNvSpPr/>
          <p:nvPr/>
        </p:nvSpPr>
        <p:spPr>
          <a:xfrm>
            <a:off x="2284413" y="4967288"/>
            <a:ext cx="377825" cy="334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3"/>
          <p:cNvSpPr>
            <a:spLocks noChangeAspect="1"/>
          </p:cNvSpPr>
          <p:nvPr/>
        </p:nvSpPr>
        <p:spPr bwMode="auto">
          <a:xfrm>
            <a:off x="2032000" y="2105025"/>
            <a:ext cx="8128000" cy="2501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NEU-BZ-S92"/>
                <a:cs typeface="Times New Roman" panose="02020603050405020304" pitchFamily="18" charset="0"/>
              </a:rPr>
              <a:t>( 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)4.The underlined phrase “ahead of” means “ </a:t>
            </a:r>
            <a:r>
              <a:rPr lang="en-US" altLang="zh-CN" sz="22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in English?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A.earlier than	B.later than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C.after	D.until 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)5.Which country will welcome Saturday first,Canada,Japan,UK,or Egypt?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A.UK.	B.Japan.	C.Egypt.	D.Canada.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79650" y="2249488"/>
            <a:ext cx="376238" cy="334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5" name="矩形 4"/>
          <p:cNvSpPr/>
          <p:nvPr/>
        </p:nvSpPr>
        <p:spPr>
          <a:xfrm>
            <a:off x="2276475" y="3398838"/>
            <a:ext cx="376238" cy="334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974725" y="1095375"/>
            <a:ext cx="10539413" cy="5313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NEU-BZ-S92"/>
              </a:rPr>
              <a:t>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ea typeface="黑体" panose="02010609060101010101" pitchFamily="2" charset="-122"/>
                <a:cs typeface="Times New Roman" panose="02020603050405020304" pitchFamily="18" charset="0"/>
              </a:rPr>
              <a:t>用方框中所给词的适当形式完成短文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gardens,noon,holiday,free,open,start,weekend,home,when,English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 algn="ctr"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Many 1.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would like to live in houses,not flats.Most houses have 2.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gardens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.They like growing vegetables and flowers when they have a 3.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day.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Most office workers 4.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 at about nine in the morning and finish it at about five in the afternoon.They don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go home for lunch.They just have quick meals at 5.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noon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1028700" algn="l"/>
                <a:tab pos="1849120" algn="l"/>
                <a:tab pos="2536825" algn="l"/>
                <a:tab pos="322072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They usually have big meals at the 6.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weekend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.Many English people like outdoor sports and travelling.They often go on trips(  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旅行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 during(  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期间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 7.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holidays</a:t>
            </a:r>
            <a:r>
              <a:rPr lang="zh-CN" altLang="zh-CN" sz="2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>
                <a:solidFill>
                  <a:srgbClr val="000000"/>
                </a:solidFill>
                <a:latin typeface="宋体" panose="02010600030101010101" pitchFamily="2" charset="-122"/>
                <a:ea typeface="NEU-BZ-S92"/>
                <a:cs typeface="NEU-BZ-S92"/>
              </a:rPr>
              <a:t> </a:t>
            </a:r>
            <a:endParaRPr lang="zh-CN" altLang="zh-CN" sz="220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16150" y="2820988"/>
            <a:ext cx="1074738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4" name="直接连接符 3"/>
          <p:cNvCxnSpPr/>
          <p:nvPr/>
        </p:nvCxnSpPr>
        <p:spPr>
          <a:xfrm>
            <a:off x="2274888" y="3106738"/>
            <a:ext cx="107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974725" y="3243263"/>
            <a:ext cx="1035050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7" name="直接连接符 6"/>
          <p:cNvCxnSpPr/>
          <p:nvPr/>
        </p:nvCxnSpPr>
        <p:spPr>
          <a:xfrm>
            <a:off x="974725" y="3529013"/>
            <a:ext cx="1035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9356725" y="3228975"/>
            <a:ext cx="785813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10" name="直接连接符 9"/>
          <p:cNvCxnSpPr/>
          <p:nvPr/>
        </p:nvCxnSpPr>
        <p:spPr>
          <a:xfrm>
            <a:off x="9356725" y="3514725"/>
            <a:ext cx="7858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889375" y="4000500"/>
            <a:ext cx="701675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13" name="直接连接符 12"/>
          <p:cNvCxnSpPr/>
          <p:nvPr/>
        </p:nvCxnSpPr>
        <p:spPr>
          <a:xfrm>
            <a:off x="3938588" y="4298950"/>
            <a:ext cx="701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74725" y="4808538"/>
            <a:ext cx="722313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16" name="直接连接符 15"/>
          <p:cNvCxnSpPr/>
          <p:nvPr/>
        </p:nvCxnSpPr>
        <p:spPr>
          <a:xfrm>
            <a:off x="974725" y="5094288"/>
            <a:ext cx="722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527675" y="5214938"/>
            <a:ext cx="1243013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00">
              <a:solidFill>
                <a:srgbClr val="FFFFFF"/>
              </a:solidFill>
            </a:endParaRPr>
          </a:p>
          <a:p>
            <a:pPr algn="ctr">
              <a:defRPr/>
            </a:pPr>
            <a:endParaRPr lang="zh-CN" altLang="en-US" sz="1300">
              <a:solidFill>
                <a:srgbClr val="FFFFFF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602288" y="5502275"/>
            <a:ext cx="1243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62038" y="6037263"/>
            <a:ext cx="1119187" cy="30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22" name="直接连接符 21"/>
          <p:cNvCxnSpPr/>
          <p:nvPr/>
        </p:nvCxnSpPr>
        <p:spPr>
          <a:xfrm>
            <a:off x="1036638" y="6297613"/>
            <a:ext cx="11191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5" grpId="0" animBg="1"/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英语正文模板</Template>
  <TotalTime>0</TotalTime>
  <Words>136</Words>
  <Application>Microsoft Office PowerPoint</Application>
  <PresentationFormat>宽屏</PresentationFormat>
  <Paragraphs>67</Paragraphs>
  <Slides>10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Adobe 黑体 Std R</vt:lpstr>
      <vt:lpstr>NEU-BZ-S92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Microsoft Office Word 2007 文档</vt:lpstr>
      <vt:lpstr>Welcome to Sunshine Town!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2017-12-11T04:33:00Z</dcterms:created>
  <dcterms:modified xsi:type="dcterms:W3CDTF">2023-01-16T21:24:03Z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DD1D611D2F754680BD37673E573577A6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