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73" r:id="rId3"/>
    <p:sldId id="274" r:id="rId4"/>
    <p:sldId id="275" r:id="rId5"/>
    <p:sldId id="276" r:id="rId6"/>
    <p:sldId id="277" r:id="rId7"/>
    <p:sldId id="257" r:id="rId8"/>
    <p:sldId id="272" r:id="rId9"/>
    <p:sldId id="264" r:id="rId10"/>
    <p:sldId id="278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A854889-3887-4A84-8308-1F267F17041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54889-3887-4A84-8308-1F267F170419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54889-3887-4A84-8308-1F267F170419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C68A5-56D3-426C-A8D6-45097976591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BF0DE-3DC6-470A-961B-D0D601179E9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F377C-1336-46CF-9D09-983E0CFC5D4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0967E-AA99-4D0E-A0D3-60E50AD1C9C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ACF1B-72B9-4D3C-A0A3-BE0FC447897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1BADE-089E-4D10-87EE-7790BD62175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FC0A1-ECA0-4904-8B7D-2ED5DE6138B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7421F-09C2-42F5-A20B-1E5870E90A7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D82F2-1AC5-41B7-9558-CAF10966DF9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4BEA3-8D47-4823-A724-A043051EC1E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6C75E30-74CC-478B-AF5B-4842315C11FE}" type="slidenum">
              <a:rPr lang="zh-CN" altLang="en-US"/>
              <a:t>‹#›</a:t>
            </a:fld>
            <a:endParaRPr lang="en-US"/>
          </a:p>
        </p:txBody>
      </p:sp>
      <p:pic>
        <p:nvPicPr>
          <p:cNvPr id="1033" name="Picture 9" descr="图片1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ppt/slides/31844543MP4.mpg" TargetMode="External"/><Relationship Id="rId2" Type="http://schemas.microsoft.com/office/2007/relationships/media" Target="ppt/slides/31844543MP4.mpg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876300" y="2771775"/>
            <a:ext cx="74295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 cmpd="sng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</a:rPr>
              <a:t>6.1 </a:t>
            </a:r>
            <a:r>
              <a:rPr lang="zh-CN" altLang="en-US" sz="3600" b="1" kern="10" dirty="0">
                <a:ln w="12700" cmpd="sng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</a:rPr>
              <a:t>随机事件</a:t>
            </a:r>
          </a:p>
        </p:txBody>
      </p:sp>
      <p:sp>
        <p:nvSpPr>
          <p:cNvPr id="7172" name="WordArt 2"/>
          <p:cNvSpPr>
            <a:spLocks noChangeArrowheads="1" noChangeShapeType="1"/>
          </p:cNvSpPr>
          <p:nvPr/>
        </p:nvSpPr>
        <p:spPr bwMode="auto">
          <a:xfrm>
            <a:off x="876300" y="1352550"/>
            <a:ext cx="58007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19050">
                  <a:solidFill>
                    <a:schemeClr val="hlink"/>
                  </a:solidFill>
                  <a:bevel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汉仪长美黑简" pitchFamily="49" charset="-122"/>
                <a:ea typeface="汉仪长美黑简" pitchFamily="49" charset="-122"/>
              </a:rPr>
              <a:t>九年级数学下册第六章事件的概率</a:t>
            </a:r>
          </a:p>
        </p:txBody>
      </p:sp>
      <p:sp>
        <p:nvSpPr>
          <p:cNvPr id="7" name="矩形 6"/>
          <p:cNvSpPr/>
          <p:nvPr/>
        </p:nvSpPr>
        <p:spPr>
          <a:xfrm>
            <a:off x="2684920" y="530667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213" y="187325"/>
            <a:ext cx="8153400" cy="865188"/>
          </a:xfrm>
        </p:spPr>
        <p:txBody>
          <a:bodyPr/>
          <a:lstStyle/>
          <a:p>
            <a:pPr algn="l"/>
            <a:r>
              <a:rPr lang="zh-CN" altLang="en-US" sz="2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试分析</a:t>
            </a:r>
            <a:r>
              <a:rPr lang="en-US" altLang="zh-CN" sz="2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:“</a:t>
            </a:r>
            <a:r>
              <a:rPr lang="zh-CN" altLang="en-US" sz="2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从一堆牌中任意抽一张抽到红牌”这一事件是什么事件</a:t>
            </a:r>
            <a:r>
              <a:rPr lang="en-US" altLang="zh-CN" sz="2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?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1260475" y="4365625"/>
            <a:ext cx="431800" cy="720725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4068763" y="4438650"/>
            <a:ext cx="431800" cy="714375"/>
          </a:xfrm>
          <a:prstGeom prst="upArrow">
            <a:avLst>
              <a:gd name="adj1" fmla="val 50000"/>
              <a:gd name="adj2" fmla="val 413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7019925" y="4492625"/>
            <a:ext cx="431800" cy="665163"/>
          </a:xfrm>
          <a:prstGeom prst="upArrow">
            <a:avLst>
              <a:gd name="adj1" fmla="val 50000"/>
              <a:gd name="adj2" fmla="val 385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372225" y="5300663"/>
            <a:ext cx="2376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随机事件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39750" y="5300663"/>
            <a:ext cx="2087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必然事件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195638" y="5334000"/>
            <a:ext cx="2455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不可能事件</a:t>
            </a:r>
          </a:p>
        </p:txBody>
      </p:sp>
      <p:pic>
        <p:nvPicPr>
          <p:cNvPr id="31753" name="Picture 9" descr="扫描4"/>
          <p:cNvPicPr>
            <a:picLocks noChangeAspect="1" noChangeArrowheads="1"/>
          </p:cNvPicPr>
          <p:nvPr/>
        </p:nvPicPr>
        <p:blipFill>
          <a:blip r:embed="rId2">
            <a:lum bright="-42000" contrast="78000"/>
          </a:blip>
          <a:srcRect/>
          <a:stretch>
            <a:fillRect/>
          </a:stretch>
        </p:blipFill>
        <p:spPr bwMode="auto">
          <a:xfrm>
            <a:off x="5976938" y="1298575"/>
            <a:ext cx="2771775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扫描2001"/>
          <p:cNvPicPr>
            <a:picLocks noChangeAspect="1" noChangeArrowheads="1"/>
          </p:cNvPicPr>
          <p:nvPr/>
        </p:nvPicPr>
        <p:blipFill>
          <a:blip r:embed="rId3">
            <a:lum bright="-12000" contrast="34000"/>
          </a:blip>
          <a:srcRect/>
          <a:stretch>
            <a:fillRect/>
          </a:stretch>
        </p:blipFill>
        <p:spPr bwMode="auto">
          <a:xfrm>
            <a:off x="176213" y="1295400"/>
            <a:ext cx="2667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扫描1"/>
          <p:cNvPicPr>
            <a:picLocks noChangeAspect="1" noChangeArrowheads="1"/>
          </p:cNvPicPr>
          <p:nvPr/>
        </p:nvPicPr>
        <p:blipFill>
          <a:blip r:embed="rId4">
            <a:lum bright="-42000" contrast="72000"/>
          </a:blip>
          <a:srcRect/>
          <a:stretch>
            <a:fillRect/>
          </a:stretch>
        </p:blipFill>
        <p:spPr bwMode="auto">
          <a:xfrm>
            <a:off x="3162300" y="1341438"/>
            <a:ext cx="256222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animBg="1"/>
      <p:bldP spid="31748" grpId="0" animBg="1"/>
      <p:bldP spid="31749" grpId="0" animBg="1"/>
      <p:bldP spid="31750" grpId="0"/>
      <p:bldP spid="31751" grpId="0"/>
      <p:bldP spid="317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03325" y="19208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endParaRPr kumimoji="1" lang="zh-CN" altLang="en-US" sz="3600">
              <a:latin typeface="Times New Roman" panose="02020603050405020304" pitchFamily="18" charset="0"/>
            </a:endParaRPr>
          </a:p>
        </p:txBody>
      </p:sp>
      <p:pic>
        <p:nvPicPr>
          <p:cNvPr id="16387" name="Picture 3" descr="嘴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02772">
            <a:off x="4419600" y="685800"/>
            <a:ext cx="1943100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2376487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4000" b="1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各抒己见</a:t>
            </a:r>
          </a:p>
        </p:txBody>
      </p:sp>
      <p:pic>
        <p:nvPicPr>
          <p:cNvPr id="16389" name="Picture 5" descr="j00889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2209800"/>
            <a:ext cx="47529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35075" y="1524000"/>
            <a:ext cx="6715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>
                <a:solidFill>
                  <a:srgbClr val="FF3300"/>
                </a:solidFill>
              </a:rPr>
              <a:t>下面情况是什么事件。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00200" y="4876800"/>
            <a:ext cx="5616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3200" b="1">
                <a:solidFill>
                  <a:srgbClr val="FF3300"/>
                </a:solidFill>
                <a:ea typeface="隶书" panose="02010509060101010101" pitchFamily="49" charset="-122"/>
              </a:rPr>
              <a:t>      </a:t>
            </a:r>
            <a:r>
              <a:rPr lang="en-US" altLang="zh-CN" sz="3200" b="1">
                <a:solidFill>
                  <a:srgbClr val="FF3300"/>
                </a:solidFill>
                <a:ea typeface="隶书" panose="02010509060101010101" pitchFamily="49" charset="-122"/>
              </a:rPr>
              <a:t>2008</a:t>
            </a:r>
            <a:r>
              <a:rPr lang="zh-CN" altLang="en-US" sz="3200" b="1">
                <a:solidFill>
                  <a:srgbClr val="FF3300"/>
                </a:solidFill>
                <a:ea typeface="隶书" panose="02010509060101010101" pitchFamily="49" charset="-122"/>
              </a:rPr>
              <a:t>年奥运会在北京举办</a:t>
            </a:r>
            <a:r>
              <a:rPr lang="en-US" altLang="zh-CN" sz="3200" b="1" i="1">
                <a:solidFill>
                  <a:srgbClr val="FF3300"/>
                </a:solidFill>
                <a:ea typeface="隶书" panose="02010509060101010101" pitchFamily="49" charset="-122"/>
              </a:rPr>
              <a:t>!</a:t>
            </a:r>
            <a:endParaRPr kumimoji="1" lang="en-US" altLang="zh-CN" sz="3200" b="1" i="1">
              <a:solidFill>
                <a:srgbClr val="FF3300"/>
              </a:solidFill>
              <a:ea typeface="隶书" panose="02010509060101010101" pitchFamily="49" charset="-122"/>
            </a:endParaRPr>
          </a:p>
        </p:txBody>
      </p:sp>
      <p:pic>
        <p:nvPicPr>
          <p:cNvPr id="19460" name="Picture 4" descr="8322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333375"/>
            <a:ext cx="6477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8322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05038"/>
            <a:ext cx="6477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u=3064855807,3900110087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717550"/>
            <a:ext cx="6780213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5288" y="1268413"/>
            <a:ext cx="835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>
              <a:buFontTx/>
              <a:buNone/>
              <a:tabLst>
                <a:tab pos="952500" algn="l"/>
              </a:tabLst>
            </a:pPr>
            <a:r>
              <a:rPr lang="zh-CN" altLang="en-US" sz="3600" b="1">
                <a:solidFill>
                  <a:srgbClr val="FFFF00"/>
                </a:solidFill>
                <a:latin typeface="Tahoma" panose="020B0604030504040204" pitchFamily="34" charset="0"/>
              </a:rPr>
              <a:t>       　　　　　</a:t>
            </a:r>
            <a:endParaRPr lang="zh-CN" altLang="en-US" sz="3600" b="1">
              <a:latin typeface="Tahoma" panose="020B0604030504040204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361363" y="5013325"/>
            <a:ext cx="458787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029200" y="1752600"/>
            <a:ext cx="3733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7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ea typeface="华文行楷" panose="02010800040101010101" pitchFamily="2" charset="-122"/>
              </a:rPr>
              <a:t>       </a:t>
            </a:r>
            <a:r>
              <a:rPr lang="zh-CN" altLang="en-US" sz="3600" b="1" dirty="0">
                <a:solidFill>
                  <a:srgbClr val="FF0000"/>
                </a:solidFill>
              </a:rPr>
              <a:t>我国</a:t>
            </a:r>
            <a:r>
              <a:rPr lang="zh-CN" altLang="en-US" sz="3600" b="1" dirty="0"/>
              <a:t>运动员张怡宁、王楠在最后决赛中会师</a:t>
            </a:r>
          </a:p>
        </p:txBody>
      </p:sp>
      <p:grpSp>
        <p:nvGrpSpPr>
          <p:cNvPr id="21512" name="Group 8"/>
          <p:cNvGrpSpPr/>
          <p:nvPr/>
        </p:nvGrpSpPr>
        <p:grpSpPr bwMode="auto">
          <a:xfrm>
            <a:off x="539750" y="3429000"/>
            <a:ext cx="6840538" cy="647700"/>
            <a:chOff x="385" y="2160"/>
            <a:chExt cx="4309" cy="408"/>
          </a:xfrm>
        </p:grpSpPr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476" y="2160"/>
              <a:ext cx="421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>
                <a:buFontTx/>
                <a:buNone/>
              </a:pPr>
              <a:r>
                <a:rPr lang="zh-CN" altLang="en-US" sz="3600" b="1">
                  <a:latin typeface="Tahoma" panose="020B0604030504040204" pitchFamily="34" charset="0"/>
                </a:rPr>
                <a:t>冠军属于中国</a:t>
              </a:r>
            </a:p>
          </p:txBody>
        </p:sp>
        <p:pic>
          <p:nvPicPr>
            <p:cNvPr id="21514" name="Picture 10" descr="0009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" y="2205"/>
              <a:ext cx="363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15" name="Group 11"/>
          <p:cNvGrpSpPr/>
          <p:nvPr/>
        </p:nvGrpSpPr>
        <p:grpSpPr bwMode="auto">
          <a:xfrm>
            <a:off x="539750" y="5661025"/>
            <a:ext cx="5830888" cy="649288"/>
            <a:chOff x="567" y="3566"/>
            <a:chExt cx="3673" cy="409"/>
          </a:xfrm>
        </p:grpSpPr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748" y="3566"/>
              <a:ext cx="34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zh-CN" altLang="en-US" sz="3600" b="1">
                  <a:latin typeface="Tahoma" panose="020B0604030504040204" pitchFamily="34" charset="0"/>
                </a:rPr>
                <a:t>  冠军属于王楠</a:t>
              </a:r>
            </a:p>
          </p:txBody>
        </p:sp>
        <p:pic>
          <p:nvPicPr>
            <p:cNvPr id="21517" name="Picture 13" descr="0009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7" y="3612"/>
              <a:ext cx="363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18" name="Group 14"/>
          <p:cNvGrpSpPr/>
          <p:nvPr/>
        </p:nvGrpSpPr>
        <p:grpSpPr bwMode="auto">
          <a:xfrm>
            <a:off x="468313" y="4581525"/>
            <a:ext cx="6911975" cy="647700"/>
            <a:chOff x="204" y="2931"/>
            <a:chExt cx="4354" cy="408"/>
          </a:xfrm>
        </p:grpSpPr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295" y="2931"/>
              <a:ext cx="426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>
                <a:buFontTx/>
                <a:buNone/>
              </a:pPr>
              <a:r>
                <a:rPr lang="zh-CN" altLang="en-US" sz="3600" b="1">
                  <a:latin typeface="Tahoma" panose="020B0604030504040204" pitchFamily="34" charset="0"/>
                </a:rPr>
                <a:t>冠军属于外国选手</a:t>
              </a:r>
            </a:p>
          </p:txBody>
        </p:sp>
        <p:pic>
          <p:nvPicPr>
            <p:cNvPr id="21520" name="Picture 16" descr="0009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" y="2976"/>
              <a:ext cx="363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521" name="31844543MP4.mpg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4176712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334000" y="6858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</a:rPr>
              <a:t>判断下面事件是什么事件？</a:t>
            </a: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4038600" y="3657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4876800" y="4800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4038600" y="5867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5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2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4213" y="1339850"/>
            <a:ext cx="7561262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>
                <a:solidFill>
                  <a:srgbClr val="003300"/>
                </a:solidFill>
              </a:rPr>
              <a:t>       </a:t>
            </a:r>
            <a:r>
              <a:rPr lang="zh-CN" altLang="en-US" sz="2800" b="1" dirty="0" smtClean="0">
                <a:solidFill>
                  <a:srgbClr val="003300"/>
                </a:solidFill>
              </a:rPr>
              <a:t>小</a:t>
            </a:r>
            <a:r>
              <a:rPr lang="zh-CN" altLang="en-US" sz="2800" b="1" dirty="0">
                <a:solidFill>
                  <a:srgbClr val="003300"/>
                </a:solidFill>
              </a:rPr>
              <a:t>伟掷一个质地均匀的正方形骰子，骰子的六个面上分别刻有</a:t>
            </a:r>
            <a:r>
              <a:rPr lang="en-US" altLang="zh-CN" sz="2800" b="1" dirty="0">
                <a:solidFill>
                  <a:srgbClr val="003300"/>
                </a:solidFill>
              </a:rPr>
              <a:t>1</a:t>
            </a:r>
            <a:r>
              <a:rPr lang="zh-CN" altLang="en-US" sz="2800" b="1" dirty="0">
                <a:solidFill>
                  <a:srgbClr val="003300"/>
                </a:solidFill>
              </a:rPr>
              <a:t>至</a:t>
            </a:r>
            <a:r>
              <a:rPr lang="en-US" altLang="zh-CN" sz="2800" b="1" dirty="0">
                <a:solidFill>
                  <a:srgbClr val="003300"/>
                </a:solidFill>
              </a:rPr>
              <a:t>6</a:t>
            </a:r>
            <a:r>
              <a:rPr lang="zh-CN" altLang="en-US" sz="2800" b="1" dirty="0">
                <a:solidFill>
                  <a:srgbClr val="003300"/>
                </a:solidFill>
              </a:rPr>
              <a:t>的点数。请考虑以下问题，掷一次骰子，观察骰子向上的一面：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63713" y="3068638"/>
            <a:ext cx="4392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 dirty="0">
                <a:solidFill>
                  <a:srgbClr val="003300"/>
                </a:solidFill>
              </a:rPr>
              <a:t>（</a:t>
            </a:r>
            <a:r>
              <a:rPr lang="en-US" altLang="zh-CN" sz="2800" b="1" dirty="0">
                <a:solidFill>
                  <a:srgbClr val="003300"/>
                </a:solidFill>
              </a:rPr>
              <a:t>1</a:t>
            </a:r>
            <a:r>
              <a:rPr lang="zh-CN" altLang="en-US" sz="2800" b="1" dirty="0">
                <a:solidFill>
                  <a:srgbClr val="003300"/>
                </a:solidFill>
              </a:rPr>
              <a:t>）可能出现哪些点数？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763713" y="3717925"/>
            <a:ext cx="459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 dirty="0">
                <a:solidFill>
                  <a:srgbClr val="003300"/>
                </a:solidFill>
              </a:rPr>
              <a:t>（</a:t>
            </a:r>
            <a:r>
              <a:rPr lang="en-US" altLang="zh-CN" sz="2800" b="1" dirty="0">
                <a:solidFill>
                  <a:srgbClr val="003300"/>
                </a:solidFill>
              </a:rPr>
              <a:t>2</a:t>
            </a:r>
            <a:r>
              <a:rPr lang="zh-CN" altLang="en-US" sz="2800" b="1" dirty="0">
                <a:solidFill>
                  <a:srgbClr val="003300"/>
                </a:solidFill>
              </a:rPr>
              <a:t>）出现的点数会是</a:t>
            </a:r>
            <a:r>
              <a:rPr lang="en-US" altLang="zh-CN" sz="2800" b="1" dirty="0">
                <a:solidFill>
                  <a:srgbClr val="003300"/>
                </a:solidFill>
              </a:rPr>
              <a:t>7</a:t>
            </a:r>
            <a:r>
              <a:rPr lang="zh-CN" altLang="en-US" sz="2800" b="1" dirty="0">
                <a:solidFill>
                  <a:srgbClr val="003300"/>
                </a:solidFill>
              </a:rPr>
              <a:t>吗？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763713" y="4437063"/>
            <a:ext cx="4591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 dirty="0">
                <a:solidFill>
                  <a:srgbClr val="003300"/>
                </a:solidFill>
              </a:rPr>
              <a:t>（</a:t>
            </a:r>
            <a:r>
              <a:rPr lang="en-US" altLang="zh-CN" sz="2800" b="1" dirty="0">
                <a:solidFill>
                  <a:srgbClr val="003300"/>
                </a:solidFill>
              </a:rPr>
              <a:t>3</a:t>
            </a:r>
            <a:r>
              <a:rPr lang="zh-CN" altLang="en-US" sz="2800" b="1" dirty="0">
                <a:solidFill>
                  <a:srgbClr val="003300"/>
                </a:solidFill>
              </a:rPr>
              <a:t>）出现的点数大于</a:t>
            </a:r>
            <a:r>
              <a:rPr lang="en-US" altLang="zh-CN" sz="2800" b="1" dirty="0">
                <a:solidFill>
                  <a:srgbClr val="003300"/>
                </a:solidFill>
              </a:rPr>
              <a:t>0</a:t>
            </a:r>
            <a:r>
              <a:rPr lang="zh-CN" altLang="en-US" sz="2800" b="1" dirty="0">
                <a:solidFill>
                  <a:srgbClr val="003300"/>
                </a:solidFill>
              </a:rPr>
              <a:t>吗？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763713" y="5157788"/>
            <a:ext cx="4591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 dirty="0">
                <a:solidFill>
                  <a:srgbClr val="003300"/>
                </a:solidFill>
              </a:rPr>
              <a:t>（</a:t>
            </a:r>
            <a:r>
              <a:rPr lang="en-US" altLang="zh-CN" sz="2800" b="1" dirty="0">
                <a:solidFill>
                  <a:srgbClr val="003300"/>
                </a:solidFill>
              </a:rPr>
              <a:t>4</a:t>
            </a:r>
            <a:r>
              <a:rPr lang="zh-CN" altLang="en-US" sz="2800" b="1" dirty="0">
                <a:solidFill>
                  <a:srgbClr val="003300"/>
                </a:solidFill>
              </a:rPr>
              <a:t>）出现的点数会是</a:t>
            </a:r>
            <a:r>
              <a:rPr lang="en-US" altLang="zh-CN" sz="2800" b="1" dirty="0">
                <a:solidFill>
                  <a:srgbClr val="003300"/>
                </a:solidFill>
              </a:rPr>
              <a:t>4</a:t>
            </a:r>
            <a:r>
              <a:rPr lang="zh-CN" altLang="en-US" sz="2800" b="1" dirty="0">
                <a:solidFill>
                  <a:srgbClr val="003300"/>
                </a:solidFill>
              </a:rPr>
              <a:t>吗？ </a:t>
            </a:r>
          </a:p>
        </p:txBody>
      </p:sp>
      <p:sp>
        <p:nvSpPr>
          <p:cNvPr id="22535" name="WordArt 7"/>
          <p:cNvSpPr>
            <a:spLocks noChangeArrowheads="1" noChangeShapeType="1"/>
          </p:cNvSpPr>
          <p:nvPr/>
        </p:nvSpPr>
        <p:spPr bwMode="auto">
          <a:xfrm>
            <a:off x="323850" y="404813"/>
            <a:ext cx="2232025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8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请你想一想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 autoUpdateAnimBg="0"/>
      <p:bldP spid="2253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76600" y="1052513"/>
            <a:ext cx="52927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zh-CN" altLang="en-US" sz="3200" b="1" dirty="0">
                <a:solidFill>
                  <a:srgbClr val="0033CC"/>
                </a:solidFill>
              </a:rPr>
              <a:t>必然事件：</a:t>
            </a:r>
            <a:r>
              <a:rPr lang="zh-CN" altLang="en-US" sz="3200" b="1" dirty="0"/>
              <a:t>在一定条件下重复进行试验时，在每次试验中必然会发生的事件。</a:t>
            </a:r>
            <a:endParaRPr lang="zh-CN" altLang="en-US" sz="3600" b="1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76600" y="2708275"/>
            <a:ext cx="53641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</a:rPr>
              <a:t>不可能事件：</a:t>
            </a:r>
            <a:r>
              <a:rPr lang="zh-CN" altLang="en-US" sz="3200" b="1" dirty="0"/>
              <a:t>在一定条件下重复进行试验时，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在每次试验中</a:t>
            </a:r>
            <a:r>
              <a:rPr lang="zh-CN" altLang="en-US" sz="3200" b="1" dirty="0"/>
              <a:t>不可能发生的事件。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8313" y="4365625"/>
            <a:ext cx="8064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33CC"/>
                </a:solidFill>
              </a:rPr>
              <a:t>随机事件：</a:t>
            </a:r>
            <a:r>
              <a:rPr lang="zh-CN" altLang="en-US" sz="3200" b="1" dirty="0"/>
              <a:t>在一定条件下，可能发生也可能不发生的事件</a:t>
            </a:r>
            <a:r>
              <a:rPr lang="en-US" altLang="zh-CN" sz="3200" b="1" dirty="0"/>
              <a:t>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62000" y="5410200"/>
            <a:ext cx="7127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/>
              <a:t>特征：</a:t>
            </a:r>
            <a:r>
              <a:rPr lang="zh-CN" altLang="en-US" sz="3200" b="1" dirty="0">
                <a:solidFill>
                  <a:srgbClr val="0033CC"/>
                </a:solidFill>
              </a:rPr>
              <a:t>事先不能预料即具有不确定性</a:t>
            </a:r>
            <a:r>
              <a:rPr lang="zh-CN" altLang="en-US" sz="3200" b="1" dirty="0" smtClean="0">
                <a:solidFill>
                  <a:srgbClr val="0033CC"/>
                </a:solidFill>
              </a:rPr>
              <a:t>！ </a:t>
            </a:r>
            <a:endParaRPr lang="zh-CN" altLang="en-US" sz="3200" b="1" dirty="0">
              <a:solidFill>
                <a:srgbClr val="0033CC"/>
              </a:solidFill>
            </a:endParaRPr>
          </a:p>
        </p:txBody>
      </p:sp>
      <p:sp>
        <p:nvSpPr>
          <p:cNvPr id="23558" name="AutoShape 6"/>
          <p:cNvSpPr/>
          <p:nvPr/>
        </p:nvSpPr>
        <p:spPr bwMode="auto">
          <a:xfrm>
            <a:off x="2555875" y="1484313"/>
            <a:ext cx="576263" cy="1584325"/>
          </a:xfrm>
          <a:prstGeom prst="leftBrace">
            <a:avLst>
              <a:gd name="adj1" fmla="val 22911"/>
              <a:gd name="adj2" fmla="val 50000"/>
            </a:avLst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22263" y="1989138"/>
            <a:ext cx="22336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</a:rPr>
              <a:t>确定事件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790825" y="4868863"/>
            <a:ext cx="4679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/>
              <a:t>也叫做</a:t>
            </a:r>
            <a:r>
              <a:rPr lang="zh-CN" altLang="en-US" sz="3200" b="1">
                <a:solidFill>
                  <a:srgbClr val="0000FF"/>
                </a:solidFill>
              </a:rPr>
              <a:t>不确定事件</a:t>
            </a:r>
          </a:p>
        </p:txBody>
      </p:sp>
      <p:sp>
        <p:nvSpPr>
          <p:cNvPr id="23561" name="WordArt 9"/>
          <p:cNvSpPr>
            <a:spLocks noChangeArrowheads="1" noChangeShapeType="1"/>
          </p:cNvSpPr>
          <p:nvPr/>
        </p:nvSpPr>
        <p:spPr bwMode="auto">
          <a:xfrm>
            <a:off x="323850" y="404813"/>
            <a:ext cx="2232025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8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autoUpdateAnimBg="0"/>
      <p:bldP spid="23556" grpId="0" autoUpdateAnimBg="0"/>
      <p:bldP spid="23557" grpId="0" autoUpdateAnimBg="0"/>
      <p:bldP spid="23558" grpId="0" animBg="1"/>
      <p:bldP spid="23559" grpId="0" autoUpdateAnimBg="0"/>
      <p:bldP spid="2356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7638"/>
            <a:ext cx="8686800" cy="465931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238250" y="2292350"/>
            <a:ext cx="6823075" cy="16541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谢谢大家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 rot="-21532797">
            <a:off x="0" y="4114800"/>
            <a:ext cx="6629400" cy="2130425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144780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听故事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038600" y="381000"/>
            <a:ext cx="48006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3200" b="1">
                <a:latin typeface="Times New Roman" panose="02020603050405020304" pitchFamily="18" charset="0"/>
                <a:ea typeface="隶书" panose="02010509060101010101" pitchFamily="49" charset="-122"/>
              </a:rPr>
              <a:t>大唐勉玉公主驸马赵捍臣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3200" b="1">
                <a:latin typeface="Times New Roman" panose="02020603050405020304" pitchFamily="18" charset="0"/>
                <a:ea typeface="隶书" panose="02010509060101010101" pitchFamily="49" charset="-122"/>
              </a:rPr>
              <a:t>因过失之罪被宰相张闻天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3200" b="1">
                <a:latin typeface="Times New Roman" panose="02020603050405020304" pitchFamily="18" charset="0"/>
                <a:ea typeface="隶书" panose="02010509060101010101" pitchFamily="49" charset="-122"/>
              </a:rPr>
              <a:t>设陷，欲置于死地，双方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3200" b="1">
                <a:latin typeface="Times New Roman" panose="02020603050405020304" pitchFamily="18" charset="0"/>
                <a:ea typeface="隶书" panose="02010509060101010101" pitchFamily="49" charset="-122"/>
              </a:rPr>
              <a:t>各执一词，引发了历史上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3200" b="1">
                <a:latin typeface="Times New Roman" panose="02020603050405020304" pitchFamily="18" charset="0"/>
                <a:ea typeface="隶书" panose="02010509060101010101" pitchFamily="49" charset="-122"/>
              </a:rPr>
              <a:t>著名的抓阄定生死的奇案。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09600" y="4343400"/>
            <a:ext cx="5715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</a:rPr>
              <a:t>皇上下令，让宰相张闻天做两个阄，一张写“生”，一张写“死”，让驸马抓阄来决定自己的命运</a:t>
            </a:r>
            <a:r>
              <a:rPr kumimoji="1"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</a:rPr>
              <a:t>…</a:t>
            </a:r>
          </a:p>
        </p:txBody>
      </p:sp>
      <p:pic>
        <p:nvPicPr>
          <p:cNvPr id="26630" name="Picture 6" descr="xinsrc_e24d7540be144dbe8a808b293a5496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0668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tang08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1800" y="4038600"/>
            <a:ext cx="2057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453063" y="3414713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2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跟我斗，哼！</a:t>
            </a:r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4648200" y="3352800"/>
            <a:ext cx="4114800" cy="1143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sy="50000" kx="2453608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3352800" y="4876800"/>
            <a:ext cx="457200" cy="228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71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875213" y="3789363"/>
            <a:ext cx="3873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这下你完了吧。哈哈</a:t>
            </a:r>
            <a:r>
              <a:rPr kumimoji="1"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…</a:t>
            </a:r>
          </a:p>
        </p:txBody>
      </p:sp>
      <p:grpSp>
        <p:nvGrpSpPr>
          <p:cNvPr id="27655" name="Group 7"/>
          <p:cNvGrpSpPr/>
          <p:nvPr/>
        </p:nvGrpSpPr>
        <p:grpSpPr bwMode="auto">
          <a:xfrm>
            <a:off x="381000" y="44450"/>
            <a:ext cx="8294688" cy="3128963"/>
            <a:chOff x="240" y="144"/>
            <a:chExt cx="4344" cy="1650"/>
          </a:xfrm>
        </p:grpSpPr>
        <p:pic>
          <p:nvPicPr>
            <p:cNvPr id="27656" name="Picture 8" descr="xinsrc_9afe9225923c4fe696045ea537e6456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64" y="144"/>
              <a:ext cx="1320" cy="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7" name="Oval 9"/>
            <p:cNvSpPr>
              <a:spLocks noChangeArrowheads="1"/>
            </p:cNvSpPr>
            <p:nvPr/>
          </p:nvSpPr>
          <p:spPr bwMode="auto">
            <a:xfrm>
              <a:off x="2784" y="816"/>
              <a:ext cx="240" cy="96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8" name="Oval 10"/>
            <p:cNvSpPr>
              <a:spLocks noChangeArrowheads="1"/>
            </p:cNvSpPr>
            <p:nvPr/>
          </p:nvSpPr>
          <p:spPr bwMode="auto">
            <a:xfrm>
              <a:off x="2256" y="624"/>
              <a:ext cx="480" cy="24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559" y="454"/>
              <a:ext cx="1392" cy="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zh-CN" altLang="en-US" sz="28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两张一定都是死，我命完也！</a:t>
              </a:r>
            </a:p>
          </p:txBody>
        </p:sp>
        <p:sp>
          <p:nvSpPr>
            <p:cNvPr id="27660" name="Oval 12"/>
            <p:cNvSpPr>
              <a:spLocks noChangeArrowheads="1"/>
            </p:cNvSpPr>
            <p:nvPr/>
          </p:nvSpPr>
          <p:spPr bwMode="auto">
            <a:xfrm>
              <a:off x="240" y="192"/>
              <a:ext cx="1896" cy="96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4114800" y="4419600"/>
            <a:ext cx="914400" cy="381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107950" y="3940175"/>
          <a:ext cx="3025775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Photo Editor 照片" r:id="rId4" imgW="1143000" imgH="1143000" progId="MSPhotoEd.3">
                  <p:embed/>
                </p:oleObj>
              </mc:Choice>
              <mc:Fallback>
                <p:oleObj name="Photo Editor 照片" r:id="rId4" imgW="1143000" imgH="1143000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940175"/>
                        <a:ext cx="3025775" cy="2873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63" name="Group 15"/>
          <p:cNvGrpSpPr/>
          <p:nvPr/>
        </p:nvGrpSpPr>
        <p:grpSpPr bwMode="auto">
          <a:xfrm>
            <a:off x="4419600" y="5334000"/>
            <a:ext cx="914400" cy="1295400"/>
            <a:chOff x="1200" y="3264"/>
            <a:chExt cx="576" cy="816"/>
          </a:xfrm>
        </p:grpSpPr>
        <p:sp>
          <p:nvSpPr>
            <p:cNvPr id="27664" name="AutoShape 16"/>
            <p:cNvSpPr>
              <a:spLocks noChangeArrowheads="1"/>
            </p:cNvSpPr>
            <p:nvPr/>
          </p:nvSpPr>
          <p:spPr bwMode="auto">
            <a:xfrm rot="21259379" flipH="1">
              <a:off x="1200" y="3264"/>
              <a:ext cx="576" cy="816"/>
            </a:xfrm>
            <a:prstGeom prst="horizontalScroll">
              <a:avLst>
                <a:gd name="adj" fmla="val 12500"/>
              </a:avLst>
            </a:prstGeom>
            <a:solidFill>
              <a:schemeClr val="hlink"/>
            </a:solidFill>
            <a:ln w="38100">
              <a:solidFill>
                <a:srgbClr val="FF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1296" y="3504"/>
              <a:ext cx="336" cy="3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死</a:t>
              </a:r>
            </a:p>
          </p:txBody>
        </p:sp>
      </p:grpSp>
      <p:grpSp>
        <p:nvGrpSpPr>
          <p:cNvPr id="27666" name="Group 18"/>
          <p:cNvGrpSpPr/>
          <p:nvPr/>
        </p:nvGrpSpPr>
        <p:grpSpPr bwMode="auto">
          <a:xfrm>
            <a:off x="5715000" y="5334000"/>
            <a:ext cx="914400" cy="1295400"/>
            <a:chOff x="1200" y="3264"/>
            <a:chExt cx="576" cy="816"/>
          </a:xfrm>
        </p:grpSpPr>
        <p:sp>
          <p:nvSpPr>
            <p:cNvPr id="27667" name="AutoShape 19"/>
            <p:cNvSpPr>
              <a:spLocks noChangeArrowheads="1"/>
            </p:cNvSpPr>
            <p:nvPr/>
          </p:nvSpPr>
          <p:spPr bwMode="auto">
            <a:xfrm rot="21259379" flipH="1">
              <a:off x="1200" y="3264"/>
              <a:ext cx="576" cy="816"/>
            </a:xfrm>
            <a:prstGeom prst="horizontalScroll">
              <a:avLst>
                <a:gd name="adj" fmla="val 12500"/>
              </a:avLst>
            </a:prstGeom>
            <a:solidFill>
              <a:schemeClr val="hlink"/>
            </a:solidFill>
            <a:ln w="38100">
              <a:solidFill>
                <a:srgbClr val="FF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1296" y="3504"/>
              <a:ext cx="336" cy="3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2209800" y="685800"/>
            <a:ext cx="6019800" cy="2514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28600" y="4038600"/>
          <a:ext cx="21971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位图图像" r:id="rId3" imgW="1476375" imgH="1695450" progId="Paint.Picture">
                  <p:embed/>
                </p:oleObj>
              </mc:Choice>
              <mc:Fallback>
                <p:oleObj name="位图图像" r:id="rId3" imgW="1476375" imgH="16954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038600"/>
                        <a:ext cx="2197100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1752600" y="3733800"/>
            <a:ext cx="457200" cy="228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981200" y="2971800"/>
            <a:ext cx="1447800" cy="685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362200" y="1293813"/>
            <a:ext cx="5638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        那个奸臣一定写了两个“死”，不公平，我要上奏父皇。让我来写，驸马就有救了</a:t>
            </a:r>
            <a:r>
              <a:rPr kumimoji="1"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…</a:t>
            </a:r>
          </a:p>
        </p:txBody>
      </p:sp>
      <p:grpSp>
        <p:nvGrpSpPr>
          <p:cNvPr id="28679" name="Group 7"/>
          <p:cNvGrpSpPr/>
          <p:nvPr/>
        </p:nvGrpSpPr>
        <p:grpSpPr bwMode="auto">
          <a:xfrm>
            <a:off x="3581400" y="5029200"/>
            <a:ext cx="914400" cy="1295400"/>
            <a:chOff x="1968" y="3264"/>
            <a:chExt cx="576" cy="816"/>
          </a:xfrm>
        </p:grpSpPr>
        <p:sp>
          <p:nvSpPr>
            <p:cNvPr id="28680" name="AutoShape 8"/>
            <p:cNvSpPr>
              <a:spLocks noChangeArrowheads="1"/>
            </p:cNvSpPr>
            <p:nvPr/>
          </p:nvSpPr>
          <p:spPr bwMode="auto">
            <a:xfrm rot="21259379" flipH="1">
              <a:off x="1968" y="3264"/>
              <a:ext cx="576" cy="816"/>
            </a:xfrm>
            <a:prstGeom prst="horizontalScroll">
              <a:avLst>
                <a:gd name="adj" fmla="val 12500"/>
              </a:avLst>
            </a:prstGeom>
            <a:solidFill>
              <a:schemeClr val="hlink"/>
            </a:solidFill>
            <a:ln w="38100">
              <a:solidFill>
                <a:srgbClr val="FF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2064" y="3504"/>
              <a:ext cx="336" cy="3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生</a:t>
              </a:r>
            </a:p>
          </p:txBody>
        </p:sp>
      </p:grpSp>
      <p:grpSp>
        <p:nvGrpSpPr>
          <p:cNvPr id="28682" name="Group 10"/>
          <p:cNvGrpSpPr/>
          <p:nvPr/>
        </p:nvGrpSpPr>
        <p:grpSpPr bwMode="auto">
          <a:xfrm>
            <a:off x="5410200" y="5029200"/>
            <a:ext cx="914400" cy="1295400"/>
            <a:chOff x="1968" y="3264"/>
            <a:chExt cx="576" cy="816"/>
          </a:xfrm>
        </p:grpSpPr>
        <p:sp>
          <p:nvSpPr>
            <p:cNvPr id="28683" name="AutoShape 11"/>
            <p:cNvSpPr>
              <a:spLocks noChangeArrowheads="1"/>
            </p:cNvSpPr>
            <p:nvPr/>
          </p:nvSpPr>
          <p:spPr bwMode="auto">
            <a:xfrm rot="21259379" flipH="1">
              <a:off x="1968" y="3264"/>
              <a:ext cx="576" cy="816"/>
            </a:xfrm>
            <a:prstGeom prst="horizontalScroll">
              <a:avLst>
                <a:gd name="adj" fmla="val 12500"/>
              </a:avLst>
            </a:prstGeom>
            <a:solidFill>
              <a:schemeClr val="hlink"/>
            </a:solidFill>
            <a:ln w="38100">
              <a:solidFill>
                <a:srgbClr val="FF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2064" y="3504"/>
              <a:ext cx="336" cy="3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670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次日，公主和宰相力争主写权，最终皇帝把此大权留给了自己</a:t>
            </a:r>
            <a:r>
              <a:rPr kumimoji="1"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kumimoji="1" lang="en-US" altLang="zh-CN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你知道要是宰相写驸马会怎样？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5800" y="2314575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你知道要是公主写驸马会怎样？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85800" y="2895600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你知道要是皇帝写驸马会怎样？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066800" y="4495800"/>
            <a:ext cx="67056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宰相没能如愿以偿地写上他想写的内容，公主也没有。皇帝是公平的，最终驸马幸运的抓到了“生” </a:t>
            </a:r>
            <a:r>
              <a:rPr kumimoji="1"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…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2613" y="685800"/>
            <a:ext cx="7543800" cy="114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3600" b="1">
                <a:latin typeface="宋体" panose="02010600030101010101" pitchFamily="2" charset="-122"/>
                <a:ea typeface="楷体" panose="02010609060101010101" pitchFamily="49" charset="-122"/>
              </a:rPr>
              <a:t>在自然界和实际生活中，我们会遇到各种各样的事件．</a:t>
            </a:r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84213" y="1844675"/>
            <a:ext cx="76962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如果从结果能否预知的角度来看，可以分为两大类：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-147638" y="4652963"/>
            <a:ext cx="852805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800">
                <a:solidFill>
                  <a:schemeClr val="bg1"/>
                </a:solidFill>
                <a:latin typeface="宋体" panose="02010600030101010101" pitchFamily="2" charset="-122"/>
              </a:rPr>
              <a:t>    </a:t>
            </a:r>
            <a:r>
              <a:rPr kumimoji="1" lang="zh-CN" altLang="en-US" sz="3600" b="1">
                <a:latin typeface="宋体" panose="02010600030101010101" pitchFamily="2" charset="-122"/>
              </a:rPr>
              <a:t>另一类事件的结果是无法预知的</a:t>
            </a:r>
            <a:endParaRPr kumimoji="1" lang="zh-CN" altLang="en-US" sz="36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5800" y="3305175"/>
            <a:ext cx="7440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一类事件的结果是确定的；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776413"/>
            <a:ext cx="8229600" cy="4495800"/>
          </a:xfrm>
        </p:spPr>
        <p:txBody>
          <a:bodyPr/>
          <a:lstStyle/>
          <a:p>
            <a:pPr>
              <a:buFontTx/>
              <a:buNone/>
            </a:pP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1、了解随机事件、必然事件、不可能事件的基本概念和特点。</a:t>
            </a:r>
          </a:p>
          <a:p>
            <a:pPr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2、能根据随机事件、必然事件、不可能事件判断一件事情属于哪种事件。</a:t>
            </a:r>
          </a:p>
          <a:p>
            <a:pPr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3、能举出简单的随机事件、必然事件、不可  能事件。</a:t>
            </a:r>
          </a:p>
        </p:txBody>
      </p:sp>
      <p:sp>
        <p:nvSpPr>
          <p:cNvPr id="4099" name="WordArt 3"/>
          <p:cNvSpPr>
            <a:spLocks noChangeArrowheads="1" noChangeShapeType="1"/>
          </p:cNvSpPr>
          <p:nvPr/>
        </p:nvSpPr>
        <p:spPr bwMode="auto">
          <a:xfrm>
            <a:off x="468313" y="1127126"/>
            <a:ext cx="2303463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8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57200" y="1465263"/>
          <a:ext cx="265906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位图图像" r:id="rId3" imgW="4533900" imgH="5305425" progId="Paint.Picture">
                  <p:embed/>
                </p:oleObj>
              </mc:Choice>
              <mc:Fallback>
                <p:oleObj name="位图图像" r:id="rId3" imgW="4533900" imgH="53054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345" r="1260" b="2603"/>
                      <a:stretch>
                        <a:fillRect/>
                      </a:stretch>
                    </p:blipFill>
                    <p:spPr bwMode="auto">
                      <a:xfrm>
                        <a:off x="457200" y="1465263"/>
                        <a:ext cx="265906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276600" y="1397000"/>
          <a:ext cx="2252663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位图图像" r:id="rId5" imgW="3152775" imgH="5057775" progId="Paint.Picture">
                  <p:embed/>
                </p:oleObj>
              </mc:Choice>
              <mc:Fallback>
                <p:oleObj name="位图图像" r:id="rId5" imgW="3152775" imgH="505777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97000"/>
                        <a:ext cx="2252663" cy="321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-152400" y="3005138"/>
            <a:ext cx="4038600" cy="1905000"/>
          </a:xfrm>
          <a:prstGeom prst="cloudCallout">
            <a:avLst>
              <a:gd name="adj1" fmla="val 40685"/>
              <a:gd name="adj2" fmla="val -74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r>
              <a:rPr kumimoji="1" lang="zh-CN" altLang="en-US" sz="2400" b="1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有些事件我们事先能断定它一定会发生或者一定不会发生</a:t>
            </a:r>
          </a:p>
          <a:p>
            <a:pPr algn="ctr">
              <a:buFontTx/>
              <a:buNone/>
            </a:pPr>
            <a:endParaRPr kumimoji="1"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002338" y="1412875"/>
          <a:ext cx="2611437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位图图像" r:id="rId7" imgW="4171950" imgH="5210175" progId="Paint.Picture">
                  <p:embed/>
                </p:oleObj>
              </mc:Choice>
              <mc:Fallback>
                <p:oleObj name="位图图像" r:id="rId7" imgW="4171950" imgH="521017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1412875"/>
                        <a:ext cx="2611437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20650" y="398463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从箱子中任意摸出一球，一定能摸到黄球吗？说说你的想法？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 rot="10800000">
            <a:off x="1651000" y="4722813"/>
            <a:ext cx="431800" cy="720725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162050" y="5443538"/>
            <a:ext cx="14097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必然事件</a:t>
            </a:r>
          </a:p>
          <a:p>
            <a:endParaRPr lang="zh-CN" altLang="en-US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 rot="10800000">
            <a:off x="4318000" y="4613275"/>
            <a:ext cx="431800" cy="720725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497263" y="5443538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不可能事件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rot="10800000">
            <a:off x="7185025" y="4722813"/>
            <a:ext cx="431800" cy="720725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753225" y="5443538"/>
            <a:ext cx="164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随机事件</a:t>
            </a:r>
            <a:endParaRPr lang="zh-CN" altLang="en-US" sz="2400"/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5529263" y="3005138"/>
            <a:ext cx="3268662" cy="1954212"/>
          </a:xfrm>
          <a:prstGeom prst="cloudCallout">
            <a:avLst>
              <a:gd name="adj1" fmla="val 54713"/>
              <a:gd name="adj2" fmla="val -8793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r>
              <a:rPr kumimoji="1" lang="zh-CN" altLang="en-US" sz="2400" b="1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有些事件我们事先无法肯定它会不会发生</a:t>
            </a:r>
          </a:p>
          <a:p>
            <a:pPr algn="ctr">
              <a:buFontTx/>
              <a:buNone/>
            </a:pPr>
            <a:endParaRPr kumimoji="1" lang="zh-CN" altLang="en-US" sz="24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1" animBg="1"/>
      <p:bldP spid="25605" grpId="2" animBg="1"/>
      <p:bldP spid="25609" grpId="0" animBg="1"/>
      <p:bldP spid="25610" grpId="0"/>
      <p:bldP spid="25611" grpId="0" animBg="1"/>
      <p:bldP spid="25612" grpId="0"/>
      <p:bldP spid="25613" grpId="0" animBg="1"/>
      <p:bldP spid="25614" grpId="0"/>
      <p:bldP spid="25617" grpId="0" animBg="1"/>
      <p:bldP spid="256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11325" y="2493963"/>
            <a:ext cx="4608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zh-CN" alt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90600" y="2133600"/>
            <a:ext cx="3546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</a:rPr>
              <a:t>必然会发生的事件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457825" y="2133600"/>
            <a:ext cx="1870075" cy="5889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FF3300"/>
                </a:solidFill>
              </a:rPr>
              <a:t>必然事件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27100" y="3327400"/>
            <a:ext cx="3600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</a:rPr>
              <a:t>不可能发生的事件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457825" y="3287713"/>
            <a:ext cx="2301875" cy="5889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FF3300"/>
                </a:solidFill>
              </a:rPr>
              <a:t>不可能事件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47750" y="4416425"/>
            <a:ext cx="3402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</a:rPr>
              <a:t>可能发生也有可能不发生的事件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457825" y="4606925"/>
            <a:ext cx="2085975" cy="5889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FF3300"/>
                </a:solidFill>
              </a:rPr>
              <a:t>随机事件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4375150" y="2273300"/>
            <a:ext cx="1008063" cy="360363"/>
          </a:xfrm>
          <a:prstGeom prst="rightArrow">
            <a:avLst>
              <a:gd name="adj1" fmla="val 50000"/>
              <a:gd name="adj2" fmla="val 69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4303713" y="3429000"/>
            <a:ext cx="1079500" cy="360363"/>
          </a:xfrm>
          <a:prstGeom prst="righ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4303713" y="4652963"/>
            <a:ext cx="1079500" cy="431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819400" y="914400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4000" b="1"/>
              <a:t>在</a:t>
            </a:r>
            <a:r>
              <a:rPr lang="zh-CN" altLang="en-US" sz="4000" b="1">
                <a:solidFill>
                  <a:srgbClr val="FF3300"/>
                </a:solidFill>
              </a:rPr>
              <a:t>一定条件</a:t>
            </a:r>
            <a:r>
              <a:rPr lang="zh-CN" altLang="en-US" sz="4000" b="1"/>
              <a:t>下</a:t>
            </a:r>
          </a:p>
        </p:txBody>
      </p:sp>
      <p:pic>
        <p:nvPicPr>
          <p:cNvPr id="14349" name="Picture 13" descr="房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1295400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2057400" y="762000"/>
            <a:ext cx="5638800" cy="1143000"/>
          </a:xfrm>
          <a:prstGeom prst="cloudCallout">
            <a:avLst>
              <a:gd name="adj1" fmla="val -2560"/>
              <a:gd name="adj2" fmla="val 9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zh-CN" altLang="en-US" sz="4000" b="1" dirty="0"/>
              <a:t>在</a:t>
            </a:r>
            <a:r>
              <a:rPr lang="zh-CN" altLang="en-US" sz="4000" b="1" dirty="0">
                <a:solidFill>
                  <a:srgbClr val="FF3300"/>
                </a:solidFill>
              </a:rPr>
              <a:t>一定条件</a:t>
            </a:r>
            <a:r>
              <a:rPr lang="zh-CN" altLang="en-US" sz="4000" b="1" dirty="0"/>
              <a:t>下</a:t>
            </a:r>
          </a:p>
        </p:txBody>
      </p:sp>
      <p:sp>
        <p:nvSpPr>
          <p:cNvPr id="14351" name="AutoShape 15"/>
          <p:cNvSpPr/>
          <p:nvPr/>
        </p:nvSpPr>
        <p:spPr bwMode="auto">
          <a:xfrm rot="10800000">
            <a:off x="7759700" y="2133600"/>
            <a:ext cx="576263" cy="1584325"/>
          </a:xfrm>
          <a:prstGeom prst="leftBrace">
            <a:avLst>
              <a:gd name="adj1" fmla="val 22911"/>
              <a:gd name="adj2" fmla="val 50000"/>
            </a:avLst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8335963" y="2133600"/>
            <a:ext cx="671512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</a:rPr>
              <a:t>确定事件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2" grpId="0" animBg="1"/>
      <p:bldP spid="14344" grpId="0" animBg="1"/>
      <p:bldP spid="14345" grpId="0" animBg="1"/>
      <p:bldP spid="14346" grpId="0" animBg="1"/>
      <p:bldP spid="14347" grpId="0" animBg="1"/>
      <p:bldP spid="14350" grpId="0" animBg="1"/>
      <p:bldP spid="14351" grpId="0" animBg="1"/>
      <p:bldP spid="143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.1|1.2"/>
</p:tagLst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全屏显示(4:3)</PresentationFormat>
  <Paragraphs>76</Paragraphs>
  <Slides>16</Slides>
  <Notes>4</Notes>
  <HiddenSlides>0</HiddenSlides>
  <MMClips>1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汉仪大宋简</vt:lpstr>
      <vt:lpstr>汉仪长美黑简</vt:lpstr>
      <vt:lpstr>黑体</vt:lpstr>
      <vt:lpstr>华文行楷</vt:lpstr>
      <vt:lpstr>华文新魏</vt:lpstr>
      <vt:lpstr>楷体</vt:lpstr>
      <vt:lpstr>楷体_GB2312</vt:lpstr>
      <vt:lpstr>隶书</vt:lpstr>
      <vt:lpstr>宋体</vt:lpstr>
      <vt:lpstr>微软雅黑</vt:lpstr>
      <vt:lpstr>Arial</vt:lpstr>
      <vt:lpstr>Calibri</vt:lpstr>
      <vt:lpstr>Tahoma</vt:lpstr>
      <vt:lpstr>Times New Roman</vt:lpstr>
      <vt:lpstr>Wingdings</vt:lpstr>
      <vt:lpstr>WWW.2PPT.COM</vt:lpstr>
      <vt:lpstr>Photo Editor 照片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试分析:“从一堆牌中任意抽一张抽到红牌”这一事件是什么事件?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2023-01-16T21:24:28Z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D5EEA08DE9884F0EBD78ED2891108B9D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