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0" y="114"/>
      </p:cViewPr>
      <p:guideLst>
        <p:guide pos="416"/>
        <p:guide pos="7256"/>
        <p:guide orient="horz" pos="600"/>
        <p:guide orient="horz" pos="664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95217-AC90-4B50-93BB-7AD7F66ADA3B}" type="datetimeFigureOut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2023-01-17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32079-C8EE-423F-BD77-54DE051B1211}" type="slidenum">
              <a:rPr lang="zh-CN" altLang="en-US" smtClean="0">
                <a:latin typeface="FandolFang R" panose="00000500000000000000" pitchFamily="50" charset="-122"/>
                <a:ea typeface="FandolFang R" panose="00000500000000000000" pitchFamily="50" charset="-122"/>
              </a:rPr>
              <a:t>‹#›</a:t>
            </a:fld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306A2A-0D9E-4601-A78E-6EEC8EF04E79}" type="slidenum">
              <a:rPr kumimoji="0" lang="zh-CN" altLang="en-US" sz="1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t>7</a:t>
            </a:fld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7351448" cy="2824288"/>
            <a:chOff x="6147269" y="2844265"/>
            <a:chExt cx="5404897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404897" cy="1589115"/>
              <a:chOff x="-4714868" y="2110674"/>
              <a:chExt cx="5404897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404897" cy="1003799"/>
                <a:chOff x="-4714868" y="2110674"/>
                <a:chExt cx="5404897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7" y="2110674"/>
                  <a:ext cx="5398786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8.2.1 </a:t>
                  </a:r>
                  <a:r>
                    <a:rPr lang="zh-CN" altLang="en-US" sz="48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比较几分之一的大小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557531" y="1118691"/>
            <a:ext cx="9026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探究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pic>
        <p:nvPicPr>
          <p:cNvPr id="15363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00" y="1574762"/>
            <a:ext cx="6298885" cy="329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25731" y="4933771"/>
            <a:ext cx="56733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每个涂色部分表示几分之几？为什么？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比较大小并说出原因。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856740" y="4277781"/>
            <a:ext cx="650875" cy="830997"/>
            <a:chOff x="1646806" y="2929653"/>
            <a:chExt cx="651085" cy="830627"/>
          </a:xfrm>
        </p:grpSpPr>
        <p:sp>
          <p:nvSpPr>
            <p:cNvPr id="15373" name="矩形 17"/>
            <p:cNvSpPr>
              <a:spLocks noChangeArrowheads="1"/>
            </p:cNvSpPr>
            <p:nvPr/>
          </p:nvSpPr>
          <p:spPr bwMode="auto">
            <a:xfrm>
              <a:off x="1646806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 bwMode="auto">
            <a:xfrm>
              <a:off x="1796455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 bwMode="auto">
          <a:xfrm>
            <a:off x="6519804" y="4277780"/>
            <a:ext cx="650875" cy="830997"/>
            <a:chOff x="1626538" y="2929653"/>
            <a:chExt cx="651085" cy="830627"/>
          </a:xfrm>
        </p:grpSpPr>
        <p:sp>
          <p:nvSpPr>
            <p:cNvPr id="15371" name="矩形 17"/>
            <p:cNvSpPr>
              <a:spLocks noChangeArrowheads="1"/>
            </p:cNvSpPr>
            <p:nvPr/>
          </p:nvSpPr>
          <p:spPr bwMode="auto">
            <a:xfrm>
              <a:off x="1626538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 bwMode="auto">
            <a:xfrm>
              <a:off x="1796455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 bwMode="auto">
          <a:xfrm>
            <a:off x="8182868" y="4277779"/>
            <a:ext cx="650875" cy="830997"/>
            <a:chOff x="1639242" y="2929653"/>
            <a:chExt cx="651085" cy="830627"/>
          </a:xfrm>
        </p:grpSpPr>
        <p:sp>
          <p:nvSpPr>
            <p:cNvPr id="15369" name="矩形 17"/>
            <p:cNvSpPr>
              <a:spLocks noChangeArrowheads="1"/>
            </p:cNvSpPr>
            <p:nvPr/>
          </p:nvSpPr>
          <p:spPr bwMode="auto">
            <a:xfrm>
              <a:off x="1639242" y="2929653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zh-CN" sz="2400" kern="0" dirty="0">
                  <a:solidFill>
                    <a:schemeClr val="tx1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 baseline="3000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1796456" y="3344967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501732" y="441628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zh-CN" sz="2400" kern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695711" y="1297583"/>
            <a:ext cx="741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针对练习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：按照顺序排列大小</a:t>
            </a:r>
          </a:p>
        </p:txBody>
      </p:sp>
      <p:graphicFrame>
        <p:nvGraphicFramePr>
          <p:cNvPr id="16387" name="对象 1073742868"/>
          <p:cNvGraphicFramePr>
            <a:graphicFrameLocks noChangeAspect="1"/>
          </p:cNvGraphicFramePr>
          <p:nvPr/>
        </p:nvGraphicFramePr>
        <p:xfrm>
          <a:off x="4404360" y="1942108"/>
          <a:ext cx="3192780" cy="1028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r:id="rId4" imgW="698500" imgH="393700" progId="Equation.KSEE3">
                  <p:embed/>
                </p:oleObj>
              </mc:Choice>
              <mc:Fallback>
                <p:oleObj r:id="rId4" imgW="698500" imgH="393700" progId="Equation.KSEE3">
                  <p:embed/>
                  <p:pic>
                    <p:nvPicPr>
                      <p:cNvPr id="0" name="对象 10737428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360" y="1942108"/>
                        <a:ext cx="3192780" cy="1028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04111" y="3897958"/>
          <a:ext cx="3259705" cy="1366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r:id="rId6" imgW="939800" imgH="393700" progId="Equation.KSEE3">
                  <p:embed/>
                </p:oleObj>
              </mc:Choice>
              <mc:Fallback>
                <p:oleObj r:id="rId6" imgW="939800" imgH="393700" progId="Equation.KSEE3">
                  <p:embed/>
                  <p:pic>
                    <p:nvPicPr>
                      <p:cNvPr id="0" name="对象 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111" y="3897958"/>
                        <a:ext cx="3259705" cy="1366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26" y="1722904"/>
            <a:ext cx="5142549" cy="282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60400" y="4825882"/>
            <a:ext cx="6408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不对，悟空的饼大一些。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占位符 15362"/>
          <p:cNvSpPr>
            <a:spLocks noGrp="1" noChangeArrowheads="1"/>
          </p:cNvSpPr>
          <p:nvPr>
            <p:ph idx="4294967295"/>
          </p:nvPr>
        </p:nvSpPr>
        <p:spPr>
          <a:xfrm>
            <a:off x="4073041" y="3032761"/>
            <a:ext cx="6080760" cy="70104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本节课你学会了什么？</a:t>
            </a:r>
            <a:endParaRPr lang="en-US" altLang="zh-CN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0" name="Group 24"/>
          <p:cNvGrpSpPr/>
          <p:nvPr/>
        </p:nvGrpSpPr>
        <p:grpSpPr bwMode="auto">
          <a:xfrm>
            <a:off x="6299723" y="1744663"/>
            <a:ext cx="5080001" cy="1778000"/>
            <a:chOff x="1615" y="1162"/>
            <a:chExt cx="3200" cy="1120"/>
          </a:xfrm>
        </p:grpSpPr>
        <p:pic>
          <p:nvPicPr>
            <p:cNvPr id="5144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24" y="1391"/>
              <a:ext cx="891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5" name="AutoShape 27"/>
            <p:cNvSpPr>
              <a:spLocks noChangeArrowheads="1"/>
            </p:cNvSpPr>
            <p:nvPr/>
          </p:nvSpPr>
          <p:spPr bwMode="auto">
            <a:xfrm>
              <a:off x="1615" y="1162"/>
              <a:ext cx="2172" cy="493"/>
            </a:xfrm>
            <a:prstGeom prst="wedgeRoundRectCallout">
              <a:avLst>
                <a:gd name="adj1" fmla="val 56704"/>
                <a:gd name="adj2" fmla="val 9310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请你说一说下面这些分数</a:t>
              </a:r>
              <a:endParaRPr lang="en-US" altLang="zh-CN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1" hangingPunct="1"/>
              <a:r>
                <a:rPr lang="zh-CN" altLang="en-US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表示的意义。</a:t>
              </a:r>
            </a:p>
          </p:txBody>
        </p:sp>
      </p:grpSp>
      <p:grpSp>
        <p:nvGrpSpPr>
          <p:cNvPr id="4121" name="Group 25"/>
          <p:cNvGrpSpPr/>
          <p:nvPr/>
        </p:nvGrpSpPr>
        <p:grpSpPr bwMode="auto">
          <a:xfrm>
            <a:off x="3317055" y="3277109"/>
            <a:ext cx="557212" cy="955675"/>
            <a:chOff x="5108" y="2448"/>
            <a:chExt cx="351" cy="602"/>
          </a:xfrm>
        </p:grpSpPr>
        <p:sp>
          <p:nvSpPr>
            <p:cNvPr id="5141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42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5143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25"/>
          <p:cNvGrpSpPr/>
          <p:nvPr/>
        </p:nvGrpSpPr>
        <p:grpSpPr bwMode="auto">
          <a:xfrm>
            <a:off x="4320355" y="3277109"/>
            <a:ext cx="557212" cy="955675"/>
            <a:chOff x="5108" y="2448"/>
            <a:chExt cx="351" cy="602"/>
          </a:xfrm>
        </p:grpSpPr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5140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25"/>
          <p:cNvGrpSpPr/>
          <p:nvPr/>
        </p:nvGrpSpPr>
        <p:grpSpPr bwMode="auto">
          <a:xfrm>
            <a:off x="5322068" y="3277109"/>
            <a:ext cx="557213" cy="955675"/>
            <a:chOff x="5108" y="2448"/>
            <a:chExt cx="351" cy="602"/>
          </a:xfrm>
        </p:grpSpPr>
        <p:sp>
          <p:nvSpPr>
            <p:cNvPr id="5135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6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5137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25"/>
          <p:cNvGrpSpPr/>
          <p:nvPr/>
        </p:nvGrpSpPr>
        <p:grpSpPr bwMode="auto">
          <a:xfrm>
            <a:off x="6325368" y="3277109"/>
            <a:ext cx="557213" cy="955675"/>
            <a:chOff x="5108" y="2448"/>
            <a:chExt cx="351" cy="602"/>
          </a:xfrm>
        </p:grpSpPr>
        <p:sp>
          <p:nvSpPr>
            <p:cNvPr id="5132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3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5134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25"/>
          <p:cNvGrpSpPr/>
          <p:nvPr/>
        </p:nvGrpSpPr>
        <p:grpSpPr bwMode="auto">
          <a:xfrm>
            <a:off x="7327080" y="3277109"/>
            <a:ext cx="557212" cy="955675"/>
            <a:chOff x="5108" y="2448"/>
            <a:chExt cx="351" cy="602"/>
          </a:xfrm>
        </p:grpSpPr>
        <p:sp>
          <p:nvSpPr>
            <p:cNvPr id="5129" name="Text Box 26"/>
            <p:cNvSpPr txBox="1">
              <a:spLocks noChangeArrowheads="1"/>
            </p:cNvSpPr>
            <p:nvPr/>
          </p:nvSpPr>
          <p:spPr bwMode="auto">
            <a:xfrm>
              <a:off x="5152" y="2448"/>
              <a:ext cx="26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5130" name="Text Box 27"/>
            <p:cNvSpPr txBox="1">
              <a:spLocks noChangeArrowheads="1"/>
            </p:cNvSpPr>
            <p:nvPr/>
          </p:nvSpPr>
          <p:spPr bwMode="auto">
            <a:xfrm>
              <a:off x="5108" y="2740"/>
              <a:ext cx="3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6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>
              <a:off x="5158" y="276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复习旧知，导入新课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99"/>
          <p:cNvSpPr txBox="1">
            <a:spLocks noChangeArrowheads="1"/>
          </p:cNvSpPr>
          <p:nvPr/>
        </p:nvSpPr>
        <p:spPr bwMode="auto">
          <a:xfrm>
            <a:off x="660400" y="1465472"/>
            <a:ext cx="10858500" cy="294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知识与技能：能正确地对几分之一的分数进行大小比较。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过程与方法：为学生提供数学实践的机会，提高学生动手操作能力。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情感态度与价值观：通过同学间友善合作交流，培养学生勇于探索和主动学习的精神。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占位符 7170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608137"/>
            <a:ext cx="89662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掌握分子是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的分数的大小比较方法。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（重难点）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 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占位符 7170"/>
          <p:cNvSpPr>
            <a:spLocks noGrp="1" noChangeArrowheads="1"/>
          </p:cNvSpPr>
          <p:nvPr>
            <p:ph idx="4294967295"/>
          </p:nvPr>
        </p:nvSpPr>
        <p:spPr bwMode="auto">
          <a:xfrm>
            <a:off x="660400" y="2895558"/>
            <a:ext cx="9719547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请你结合月饼图说一说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和         这两个分数的意义。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针对例题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中的两份图，讨论为什么</a:t>
            </a:r>
            <a:endParaRPr lang="en-US" altLang="zh-CN" sz="240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分子是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的分数，分母越大，分数就越大。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4073041" y="2979737"/>
            <a:ext cx="1758950" cy="954112"/>
            <a:chOff x="6027423" y="-1377486"/>
            <a:chExt cx="1758950" cy="954446"/>
          </a:xfrm>
        </p:grpSpPr>
        <p:grpSp>
          <p:nvGrpSpPr>
            <p:cNvPr id="10247" name="组合 26"/>
            <p:cNvGrpSpPr/>
            <p:nvPr/>
          </p:nvGrpSpPr>
          <p:grpSpPr bwMode="auto">
            <a:xfrm>
              <a:off x="6027423" y="-1377486"/>
              <a:ext cx="561975" cy="954441"/>
              <a:chOff x="7446591" y="-1260711"/>
              <a:chExt cx="575261" cy="954460"/>
            </a:xfrm>
          </p:grpSpPr>
          <p:sp>
            <p:nvSpPr>
              <p:cNvPr id="10251" name="矩形 17"/>
              <p:cNvSpPr>
                <a:spLocks noChangeArrowheads="1"/>
              </p:cNvSpPr>
              <p:nvPr/>
            </p:nvSpPr>
            <p:spPr bwMode="auto">
              <a:xfrm>
                <a:off x="7446591" y="-1260711"/>
                <a:ext cx="575261" cy="954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en-US" altLang="zh-CN" sz="2800" b="0" kern="0" baseline="3000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7585531" y="-782212"/>
                <a:ext cx="297380" cy="9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48" name="组合 29"/>
            <p:cNvGrpSpPr/>
            <p:nvPr/>
          </p:nvGrpSpPr>
          <p:grpSpPr bwMode="auto">
            <a:xfrm>
              <a:off x="7224398" y="-1377481"/>
              <a:ext cx="561975" cy="954441"/>
              <a:chOff x="7765097" y="-1279757"/>
              <a:chExt cx="575261" cy="954460"/>
            </a:xfrm>
          </p:grpSpPr>
          <p:sp>
            <p:nvSpPr>
              <p:cNvPr id="10249" name="矩形 17"/>
              <p:cNvSpPr>
                <a:spLocks noChangeArrowheads="1"/>
              </p:cNvSpPr>
              <p:nvPr/>
            </p:nvSpPr>
            <p:spPr bwMode="auto">
              <a:xfrm>
                <a:off x="7765097" y="-1279757"/>
                <a:ext cx="575261" cy="954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800" b="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en-US" altLang="zh-CN" sz="2800" b="0" kern="0" baseline="3000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7897536" y="-780936"/>
                <a:ext cx="31038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45" name="Picture 44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128671"/>
            <a:ext cx="299878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1" descr="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194" y="1262022"/>
            <a:ext cx="404653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33"/>
          <p:cNvGrpSpPr/>
          <p:nvPr/>
        </p:nvGrpSpPr>
        <p:grpSpPr bwMode="auto">
          <a:xfrm>
            <a:off x="5015489" y="4025851"/>
            <a:ext cx="2333625" cy="840851"/>
            <a:chOff x="3418247" y="3390798"/>
            <a:chExt cx="2333781" cy="841128"/>
          </a:xfrm>
        </p:grpSpPr>
        <p:sp>
          <p:nvSpPr>
            <p:cNvPr id="11281" name="Oval 43"/>
            <p:cNvSpPr>
              <a:spLocks noChangeArrowheads="1"/>
            </p:cNvSpPr>
            <p:nvPr/>
          </p:nvSpPr>
          <p:spPr bwMode="auto">
            <a:xfrm>
              <a:off x="4271528" y="3679072"/>
              <a:ext cx="552854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282" name="组合 17"/>
            <p:cNvGrpSpPr/>
            <p:nvPr/>
          </p:nvGrpSpPr>
          <p:grpSpPr bwMode="auto">
            <a:xfrm>
              <a:off x="5164764" y="3390798"/>
              <a:ext cx="587264" cy="831271"/>
              <a:chOff x="7945800" y="880717"/>
              <a:chExt cx="482030" cy="831289"/>
            </a:xfrm>
          </p:grpSpPr>
          <p:sp>
            <p:nvSpPr>
              <p:cNvPr id="11286" name="矩形 17"/>
              <p:cNvSpPr>
                <a:spLocks noChangeArrowheads="1"/>
              </p:cNvSpPr>
              <p:nvPr/>
            </p:nvSpPr>
            <p:spPr bwMode="auto">
              <a:xfrm>
                <a:off x="7945800" y="880717"/>
                <a:ext cx="482030" cy="831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8031743" y="1296361"/>
                <a:ext cx="310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3" name="组合 20"/>
            <p:cNvGrpSpPr/>
            <p:nvPr/>
          </p:nvGrpSpPr>
          <p:grpSpPr bwMode="auto">
            <a:xfrm>
              <a:off x="3418247" y="3390798"/>
              <a:ext cx="587264" cy="831271"/>
              <a:chOff x="7945800" y="880717"/>
              <a:chExt cx="482030" cy="831289"/>
            </a:xfrm>
          </p:grpSpPr>
          <p:sp>
            <p:nvSpPr>
              <p:cNvPr id="11284" name="矩形 17"/>
              <p:cNvSpPr>
                <a:spLocks noChangeArrowheads="1"/>
              </p:cNvSpPr>
              <p:nvPr/>
            </p:nvSpPr>
            <p:spPr bwMode="auto">
              <a:xfrm>
                <a:off x="7945800" y="880717"/>
                <a:ext cx="482030" cy="831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8031743" y="1296361"/>
                <a:ext cx="31014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267" name="Picture 44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60" y="2337233"/>
            <a:ext cx="2998788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12232" y="1054100"/>
            <a:ext cx="5849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CN" altLang="en-US" sz="2400" kern="0" dirty="0">
                <a:solidFill>
                  <a:srgbClr val="0066CC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几分之一大小比较</a:t>
            </a: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5943073" y="4359533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11270" name="矩形 1"/>
          <p:cNvSpPr>
            <a:spLocks noChangeArrowheads="1"/>
          </p:cNvSpPr>
          <p:nvPr/>
        </p:nvSpPr>
        <p:spPr bwMode="auto">
          <a:xfrm>
            <a:off x="472335" y="1736513"/>
            <a:ext cx="405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两块月饼的形状、大小相同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矩形 2"/>
          <p:cNvSpPr>
            <a:spLocks noChangeArrowheads="1"/>
          </p:cNvSpPr>
          <p:nvPr/>
        </p:nvSpPr>
        <p:spPr bwMode="auto">
          <a:xfrm>
            <a:off x="670544" y="2433505"/>
            <a:ext cx="40337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表示把月饼平均分成了（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4179035" y="2641981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422166" y="3218335"/>
            <a:ext cx="650875" cy="830997"/>
            <a:chOff x="1626538" y="2721357"/>
            <a:chExt cx="651085" cy="830139"/>
          </a:xfrm>
        </p:grpSpPr>
        <p:sp>
          <p:nvSpPr>
            <p:cNvPr id="11279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1783751" y="3136426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4" name="矩形 3"/>
          <p:cNvSpPr>
            <a:spLocks noChangeArrowheads="1"/>
          </p:cNvSpPr>
          <p:nvPr/>
        </p:nvSpPr>
        <p:spPr bwMode="auto">
          <a:xfrm>
            <a:off x="7523297" y="2433505"/>
            <a:ext cx="40948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表示把月饼平均分成了（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11004014" y="2665131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 bwMode="auto">
          <a:xfrm>
            <a:off x="10288964" y="3194854"/>
            <a:ext cx="650875" cy="830997"/>
            <a:chOff x="1626538" y="2721357"/>
            <a:chExt cx="651085" cy="831310"/>
          </a:xfrm>
        </p:grpSpPr>
        <p:sp>
          <p:nvSpPr>
            <p:cNvPr id="11277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1800078" y="3133659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1" descr="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6" y="2588123"/>
            <a:ext cx="404653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Oval 43"/>
          <p:cNvSpPr>
            <a:spLocks noChangeArrowheads="1"/>
          </p:cNvSpPr>
          <p:nvPr/>
        </p:nvSpPr>
        <p:spPr bwMode="auto">
          <a:xfrm>
            <a:off x="5789614" y="4091485"/>
            <a:ext cx="552450" cy="552450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292" name="组合 18"/>
          <p:cNvGrpSpPr/>
          <p:nvPr/>
        </p:nvGrpSpPr>
        <p:grpSpPr bwMode="auto">
          <a:xfrm>
            <a:off x="6493848" y="3913053"/>
            <a:ext cx="587375" cy="830997"/>
            <a:chOff x="7945800" y="880717"/>
            <a:chExt cx="482030" cy="831288"/>
          </a:xfrm>
        </p:grpSpPr>
        <p:sp>
          <p:nvSpPr>
            <p:cNvPr id="12308" name="矩形 17"/>
            <p:cNvSpPr>
              <a:spLocks noChangeArrowheads="1"/>
            </p:cNvSpPr>
            <p:nvPr/>
          </p:nvSpPr>
          <p:spPr bwMode="auto">
            <a:xfrm>
              <a:off x="7945800" y="880717"/>
              <a:ext cx="482030" cy="83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8031783" y="1312213"/>
              <a:ext cx="3100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3" name="组合 19"/>
          <p:cNvGrpSpPr/>
          <p:nvPr/>
        </p:nvGrpSpPr>
        <p:grpSpPr bwMode="auto">
          <a:xfrm>
            <a:off x="4952371" y="3902304"/>
            <a:ext cx="587375" cy="830997"/>
            <a:chOff x="7945800" y="880717"/>
            <a:chExt cx="482030" cy="831288"/>
          </a:xfrm>
        </p:grpSpPr>
        <p:sp>
          <p:nvSpPr>
            <p:cNvPr id="12306" name="矩形 17"/>
            <p:cNvSpPr>
              <a:spLocks noChangeArrowheads="1"/>
            </p:cNvSpPr>
            <p:nvPr/>
          </p:nvSpPr>
          <p:spPr bwMode="auto">
            <a:xfrm>
              <a:off x="7945800" y="880717"/>
              <a:ext cx="482030" cy="83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8031783" y="1309881"/>
              <a:ext cx="3100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5844222" y="4136877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613832" y="1223819"/>
            <a:ext cx="4289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两个长方形的形状、大小相同</a:t>
            </a:r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6" name="矩形 3"/>
          <p:cNvSpPr>
            <a:spLocks noChangeArrowheads="1"/>
          </p:cNvSpPr>
          <p:nvPr/>
        </p:nvSpPr>
        <p:spPr bwMode="auto">
          <a:xfrm>
            <a:off x="553809" y="2413595"/>
            <a:ext cx="3572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表示把长方形平均分成了（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7" name="矩形 15"/>
          <p:cNvSpPr>
            <a:spLocks noChangeArrowheads="1"/>
          </p:cNvSpPr>
          <p:nvPr/>
        </p:nvSpPr>
        <p:spPr bwMode="auto">
          <a:xfrm>
            <a:off x="7962109" y="2413595"/>
            <a:ext cx="35512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表示把长方形平均分成了（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）份，每一份是它的（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968076" y="3362029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1188244" y="3913053"/>
            <a:ext cx="650875" cy="830997"/>
            <a:chOff x="1626538" y="2721357"/>
            <a:chExt cx="651085" cy="831309"/>
          </a:xfrm>
        </p:grpSpPr>
        <p:sp>
          <p:nvSpPr>
            <p:cNvPr id="1230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1783751" y="3130510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 bwMode="auto">
          <a:xfrm>
            <a:off x="8571707" y="3849370"/>
            <a:ext cx="650875" cy="830997"/>
            <a:chOff x="1626538" y="2721357"/>
            <a:chExt cx="651085" cy="831309"/>
          </a:xfrm>
        </p:grpSpPr>
        <p:sp>
          <p:nvSpPr>
            <p:cNvPr id="12302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b="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783751" y="3147813"/>
              <a:ext cx="33665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8396687" y="334615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26"/>
          <p:cNvGrpSpPr/>
          <p:nvPr/>
        </p:nvGrpSpPr>
        <p:grpSpPr bwMode="auto">
          <a:xfrm>
            <a:off x="4417321" y="2078302"/>
            <a:ext cx="3613150" cy="1879329"/>
            <a:chOff x="4185009" y="972770"/>
            <a:chExt cx="4046537" cy="2104719"/>
          </a:xfrm>
        </p:grpSpPr>
        <p:pic>
          <p:nvPicPr>
            <p:cNvPr id="13329" name="Picture 21" descr="2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009" y="972770"/>
              <a:ext cx="4046537" cy="132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0" name="Oval 43"/>
            <p:cNvSpPr>
              <a:spLocks noChangeArrowheads="1"/>
            </p:cNvSpPr>
            <p:nvPr/>
          </p:nvSpPr>
          <p:spPr bwMode="auto">
            <a:xfrm>
              <a:off x="5916537" y="2424437"/>
              <a:ext cx="552854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331" name="组合 17"/>
            <p:cNvGrpSpPr/>
            <p:nvPr/>
          </p:nvGrpSpPr>
          <p:grpSpPr bwMode="auto">
            <a:xfrm>
              <a:off x="6567066" y="2146829"/>
              <a:ext cx="681700" cy="930660"/>
              <a:chOff x="7910772" y="827367"/>
              <a:chExt cx="559544" cy="930679"/>
            </a:xfrm>
          </p:grpSpPr>
          <p:sp>
            <p:nvSpPr>
              <p:cNvPr id="13336" name="矩形 17"/>
              <p:cNvSpPr>
                <a:spLocks noChangeArrowheads="1"/>
              </p:cNvSpPr>
              <p:nvPr/>
            </p:nvSpPr>
            <p:spPr bwMode="auto">
              <a:xfrm>
                <a:off x="7910772" y="827367"/>
                <a:ext cx="559544" cy="930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8035855" y="1306046"/>
                <a:ext cx="30937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32" name="组合 20"/>
            <p:cNvGrpSpPr/>
            <p:nvPr/>
          </p:nvGrpSpPr>
          <p:grpSpPr bwMode="auto">
            <a:xfrm>
              <a:off x="5163458" y="2146829"/>
              <a:ext cx="679543" cy="930660"/>
              <a:chOff x="7910772" y="827367"/>
              <a:chExt cx="557773" cy="930679"/>
            </a:xfrm>
          </p:grpSpPr>
          <p:sp>
            <p:nvSpPr>
              <p:cNvPr id="13334" name="矩形 17"/>
              <p:cNvSpPr>
                <a:spLocks noChangeArrowheads="1"/>
              </p:cNvSpPr>
              <p:nvPr/>
            </p:nvSpPr>
            <p:spPr bwMode="auto">
              <a:xfrm>
                <a:off x="7910772" y="827367"/>
                <a:ext cx="557773" cy="930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>
              <a:xfrm>
                <a:off x="8034970" y="1308391"/>
                <a:ext cx="30937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3" name="Text Box 45"/>
            <p:cNvSpPr txBox="1">
              <a:spLocks noChangeArrowheads="1"/>
            </p:cNvSpPr>
            <p:nvPr/>
          </p:nvSpPr>
          <p:spPr bwMode="auto">
            <a:xfrm>
              <a:off x="5970524" y="2452813"/>
              <a:ext cx="842071" cy="517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＞</a:t>
              </a:r>
            </a:p>
          </p:txBody>
        </p:sp>
      </p:grpSp>
      <p:grpSp>
        <p:nvGrpSpPr>
          <p:cNvPr id="13315" name="组合 25"/>
          <p:cNvGrpSpPr/>
          <p:nvPr/>
        </p:nvGrpSpPr>
        <p:grpSpPr bwMode="auto">
          <a:xfrm>
            <a:off x="1640783" y="2071953"/>
            <a:ext cx="2571750" cy="1899766"/>
            <a:chOff x="1205015" y="915988"/>
            <a:chExt cx="2881312" cy="2126548"/>
          </a:xfrm>
        </p:grpSpPr>
        <p:sp>
          <p:nvSpPr>
            <p:cNvPr id="13320" name="Oval 43"/>
            <p:cNvSpPr>
              <a:spLocks noChangeArrowheads="1"/>
            </p:cNvSpPr>
            <p:nvPr/>
          </p:nvSpPr>
          <p:spPr bwMode="auto">
            <a:xfrm>
              <a:off x="2419274" y="2421957"/>
              <a:ext cx="552853" cy="552854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321" name="组合 7"/>
            <p:cNvGrpSpPr/>
            <p:nvPr/>
          </p:nvGrpSpPr>
          <p:grpSpPr bwMode="auto">
            <a:xfrm>
              <a:off x="3078188" y="2091000"/>
              <a:ext cx="662457" cy="930196"/>
              <a:chOff x="7902015" y="795357"/>
              <a:chExt cx="543749" cy="930215"/>
            </a:xfrm>
          </p:grpSpPr>
          <p:sp>
            <p:nvSpPr>
              <p:cNvPr id="13327" name="矩形 17"/>
              <p:cNvSpPr>
                <a:spLocks noChangeArrowheads="1"/>
              </p:cNvSpPr>
              <p:nvPr/>
            </p:nvSpPr>
            <p:spPr bwMode="auto">
              <a:xfrm>
                <a:off x="7902015" y="795357"/>
                <a:ext cx="543749" cy="930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8022754" y="1279367"/>
                <a:ext cx="3094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组合 8"/>
            <p:cNvGrpSpPr/>
            <p:nvPr/>
          </p:nvGrpSpPr>
          <p:grpSpPr bwMode="auto">
            <a:xfrm>
              <a:off x="1593798" y="2112340"/>
              <a:ext cx="729456" cy="930196"/>
              <a:chOff x="7866987" y="816697"/>
              <a:chExt cx="598742" cy="930215"/>
            </a:xfrm>
          </p:grpSpPr>
          <p:sp>
            <p:nvSpPr>
              <p:cNvPr id="13325" name="矩形 17"/>
              <p:cNvSpPr>
                <a:spLocks noChangeArrowheads="1"/>
              </p:cNvSpPr>
              <p:nvPr/>
            </p:nvSpPr>
            <p:spPr bwMode="auto">
              <a:xfrm>
                <a:off x="7866987" y="816697"/>
                <a:ext cx="598742" cy="930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zh-CN" sz="2400" b="0" kern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endParaRPr lang="zh-CN" altLang="en-US" sz="2400" b="0" kern="0" baseline="3000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8011611" y="1302251"/>
                <a:ext cx="3094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323" name="Picture 44" descr="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5015" y="915988"/>
              <a:ext cx="2881312" cy="1335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Text Box 45"/>
            <p:cNvSpPr txBox="1">
              <a:spLocks noChangeArrowheads="1"/>
            </p:cNvSpPr>
            <p:nvPr/>
          </p:nvSpPr>
          <p:spPr bwMode="auto">
            <a:xfrm>
              <a:off x="2429716" y="2439907"/>
              <a:ext cx="848689" cy="516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＞</a:t>
              </a: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7348799" y="1352966"/>
            <a:ext cx="3964639" cy="2146788"/>
            <a:chOff x="4742844" y="1548000"/>
            <a:chExt cx="3964579" cy="2146788"/>
          </a:xfrm>
        </p:grpSpPr>
        <p:sp>
          <p:nvSpPr>
            <p:cNvPr id="13318" name="AutoShape 27"/>
            <p:cNvSpPr>
              <a:spLocks noChangeArrowheads="1"/>
            </p:cNvSpPr>
            <p:nvPr/>
          </p:nvSpPr>
          <p:spPr bwMode="auto">
            <a:xfrm>
              <a:off x="4742844" y="1548000"/>
              <a:ext cx="2812346" cy="510778"/>
            </a:xfrm>
            <a:prstGeom prst="wedgeRoundRectCallout">
              <a:avLst>
                <a:gd name="adj1" fmla="val 57602"/>
                <a:gd name="adj2" fmla="val 4161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你发现了什么？</a:t>
              </a:r>
              <a:endPara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3319" name="Picture 6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907225" y="1894563"/>
              <a:ext cx="1800198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矩形 27"/>
          <p:cNvSpPr/>
          <p:nvPr/>
        </p:nvSpPr>
        <p:spPr>
          <a:xfrm>
            <a:off x="769874" y="4647115"/>
            <a:ext cx="10749891" cy="1200329"/>
          </a:xfrm>
          <a:prstGeom prst="rect">
            <a:avLst/>
          </a:prstGeom>
          <a:solidFill>
            <a:srgbClr val="EDEBDF">
              <a:alpha val="69804"/>
            </a:srgb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E8112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</a:t>
            </a:r>
            <a:r>
              <a:rPr lang="zh-CN" altLang="en-US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当分子都是</a:t>
            </a:r>
            <a:r>
              <a:rPr lang="en-US" altLang="zh-CN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，分母小，就是分的份数少，分数就大；分母大，就是分的份数多，分数就小。</a:t>
            </a:r>
          </a:p>
        </p:txBody>
      </p:sp>
      <p:sp>
        <p:nvSpPr>
          <p:cNvPr id="2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80392" y="1285212"/>
            <a:ext cx="3097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自测：</a:t>
            </a:r>
          </a:p>
        </p:txBody>
      </p:sp>
      <p:sp>
        <p:nvSpPr>
          <p:cNvPr id="14339" name="椭圆 35"/>
          <p:cNvSpPr>
            <a:spLocks noChangeArrowheads="1"/>
          </p:cNvSpPr>
          <p:nvPr/>
        </p:nvSpPr>
        <p:spPr bwMode="auto">
          <a:xfrm>
            <a:off x="33343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0" name="椭圆 27"/>
          <p:cNvSpPr>
            <a:spLocks noChangeArrowheads="1"/>
          </p:cNvSpPr>
          <p:nvPr/>
        </p:nvSpPr>
        <p:spPr bwMode="auto">
          <a:xfrm>
            <a:off x="58362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1" name="椭圆 30"/>
          <p:cNvSpPr>
            <a:spLocks noChangeArrowheads="1"/>
          </p:cNvSpPr>
          <p:nvPr/>
        </p:nvSpPr>
        <p:spPr bwMode="auto">
          <a:xfrm>
            <a:off x="8338186" y="3804286"/>
            <a:ext cx="417513" cy="404813"/>
          </a:xfrm>
          <a:prstGeom prst="ellips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549596" y="1984043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比较下列分数的大小。</a:t>
            </a: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1158240" y="1923089"/>
            <a:ext cx="35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1158241" y="2456489"/>
            <a:ext cx="1034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</a:t>
            </a:r>
            <a:endParaRPr lang="en-US" altLang="zh-CN" sz="2400" b="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45" name="组合 9"/>
          <p:cNvGrpSpPr/>
          <p:nvPr/>
        </p:nvGrpSpPr>
        <p:grpSpPr bwMode="auto">
          <a:xfrm>
            <a:off x="2693828" y="3495357"/>
            <a:ext cx="650875" cy="830997"/>
            <a:chOff x="1626538" y="2721357"/>
            <a:chExt cx="651085" cy="830748"/>
          </a:xfrm>
        </p:grpSpPr>
        <p:sp>
          <p:nvSpPr>
            <p:cNvPr id="1436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 bwMode="auto">
            <a:xfrm>
              <a:off x="1814750" y="3130812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6" name="组合 41"/>
          <p:cNvGrpSpPr/>
          <p:nvPr/>
        </p:nvGrpSpPr>
        <p:grpSpPr bwMode="auto">
          <a:xfrm>
            <a:off x="3790791" y="3495358"/>
            <a:ext cx="650875" cy="830997"/>
            <a:chOff x="1626538" y="2721357"/>
            <a:chExt cx="651085" cy="830627"/>
          </a:xfrm>
        </p:grpSpPr>
        <p:sp>
          <p:nvSpPr>
            <p:cNvPr id="14362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 bwMode="auto">
            <a:xfrm>
              <a:off x="1773587" y="3130752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7" name="组合 44"/>
          <p:cNvGrpSpPr/>
          <p:nvPr/>
        </p:nvGrpSpPr>
        <p:grpSpPr bwMode="auto">
          <a:xfrm>
            <a:off x="5185411" y="3495357"/>
            <a:ext cx="650875" cy="830997"/>
            <a:chOff x="1626538" y="2721357"/>
            <a:chExt cx="651085" cy="831663"/>
          </a:xfrm>
        </p:grpSpPr>
        <p:sp>
          <p:nvSpPr>
            <p:cNvPr id="14360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 bwMode="auto">
            <a:xfrm>
              <a:off x="1783751" y="3137188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8" name="组合 47"/>
          <p:cNvGrpSpPr/>
          <p:nvPr/>
        </p:nvGrpSpPr>
        <p:grpSpPr bwMode="auto">
          <a:xfrm>
            <a:off x="6268086" y="3496944"/>
            <a:ext cx="650875" cy="830997"/>
            <a:chOff x="1626538" y="2721357"/>
            <a:chExt cx="651085" cy="831663"/>
          </a:xfrm>
        </p:grpSpPr>
        <p:sp>
          <p:nvSpPr>
            <p:cNvPr id="14358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endParaRPr lang="zh-CN" altLang="en-US" sz="2400" b="0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 bwMode="auto">
            <a:xfrm>
              <a:off x="1783751" y="3136234"/>
              <a:ext cx="3366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9" name="组合 50"/>
          <p:cNvGrpSpPr/>
          <p:nvPr/>
        </p:nvGrpSpPr>
        <p:grpSpPr bwMode="auto">
          <a:xfrm>
            <a:off x="7631748" y="3495990"/>
            <a:ext cx="650875" cy="830997"/>
            <a:chOff x="1626538" y="2721357"/>
            <a:chExt cx="651085" cy="830748"/>
          </a:xfrm>
        </p:grpSpPr>
        <p:sp>
          <p:nvSpPr>
            <p:cNvPr id="14356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  <a:endParaRPr lang="zh-CN" altLang="en-US" sz="2400" b="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3" name="直接连接符 52"/>
            <p:cNvCxnSpPr>
              <a:stCxn id="14356" idx="1"/>
              <a:endCxn id="14356" idx="3"/>
            </p:cNvCxnSpPr>
            <p:nvPr/>
          </p:nvCxnSpPr>
          <p:spPr bwMode="auto">
            <a:xfrm>
              <a:off x="1626538" y="3136731"/>
              <a:ext cx="6510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50" name="组合 56"/>
          <p:cNvGrpSpPr/>
          <p:nvPr/>
        </p:nvGrpSpPr>
        <p:grpSpPr bwMode="auto">
          <a:xfrm>
            <a:off x="8922386" y="3472182"/>
            <a:ext cx="650875" cy="830997"/>
            <a:chOff x="1626538" y="2721357"/>
            <a:chExt cx="651085" cy="830627"/>
          </a:xfrm>
        </p:grpSpPr>
        <p:sp>
          <p:nvSpPr>
            <p:cNvPr id="14354" name="矩形 17"/>
            <p:cNvSpPr>
              <a:spLocks noChangeArrowheads="1"/>
            </p:cNvSpPr>
            <p:nvPr/>
          </p:nvSpPr>
          <p:spPr bwMode="auto">
            <a:xfrm>
              <a:off x="1626538" y="2721357"/>
              <a:ext cx="651085" cy="8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  <a:p>
              <a:pPr algn="ctr"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36</a:t>
              </a:r>
              <a:endParaRPr lang="zh-CN" altLang="en-US" sz="2400" b="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9" name="直接连接符 58"/>
            <p:cNvCxnSpPr>
              <a:stCxn id="14354" idx="1"/>
              <a:endCxn id="14354" idx="3"/>
            </p:cNvCxnSpPr>
            <p:nvPr/>
          </p:nvCxnSpPr>
          <p:spPr bwMode="auto">
            <a:xfrm>
              <a:off x="1626538" y="3136671"/>
              <a:ext cx="6510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3316004" y="378776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5844223" y="3775859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8338186" y="3787764"/>
            <a:ext cx="70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宽屏</PresentationFormat>
  <Paragraphs>136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FandolFang R</vt:lpstr>
      <vt:lpstr>思源黑体 CN Medium</vt:lpstr>
      <vt:lpstr>思源黑体 CN Regular</vt:lpstr>
      <vt:lpstr>微软雅黑</vt:lpstr>
      <vt:lpstr>Arial</vt:lpstr>
      <vt:lpstr>Calibri</vt:lpstr>
      <vt:lpstr>Times New Roman</vt:lpstr>
      <vt:lpstr>www.2ppt.com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2020-06-23T01:40:00Z</dcterms:created>
  <dcterms:modified xsi:type="dcterms:W3CDTF">2023-01-16T21:24:40Z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3737548DF2FD453DB6740E6C14A5BAA5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