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8" r:id="rId3"/>
    <p:sldId id="290" r:id="rId4"/>
    <p:sldId id="291" r:id="rId5"/>
    <p:sldId id="292" r:id="rId6"/>
    <p:sldId id="284" r:id="rId7"/>
    <p:sldId id="293" r:id="rId8"/>
    <p:sldId id="294" r:id="rId9"/>
    <p:sldId id="287" r:id="rId10"/>
    <p:sldId id="295" r:id="rId11"/>
    <p:sldId id="282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678"/>
      </p:cViewPr>
      <p:guideLst>
        <p:guide orient="horz" pos="165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AFE2F96-2104-4F98-B957-AD723AB6EF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1B27AE20-1EC2-4B44-8858-238EC06CFF3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页眉占位符 1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7170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717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717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EC839B7-5AE3-4EC6-8A5F-29B741AACA54}" type="slidenum">
              <a:rPr lang="zh-CN" altLang="en-US">
                <a:latin typeface="楷体_GB2312" pitchFamily="1" charset="-122"/>
                <a:ea typeface="楷体_GB2312" pitchFamily="1" charset="-122"/>
              </a:rPr>
              <a:t>3</a:t>
            </a:fld>
            <a:endParaRPr lang="zh-CN" altLang="en-US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页眉占位符 1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921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921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22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922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B7A582D-0D09-4EF0-8451-413ED5F4597B}" type="slidenum">
              <a:rPr lang="zh-CN" altLang="en-US">
                <a:latin typeface="楷体_GB2312" pitchFamily="1" charset="-122"/>
                <a:ea typeface="楷体_GB2312" pitchFamily="1" charset="-122"/>
              </a:rPr>
              <a:t>4</a:t>
            </a:fld>
            <a:endParaRPr lang="zh-CN" altLang="en-US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页眉占位符 1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11266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mtClean="0">
                <a:latin typeface="楷体_GB2312" pitchFamily="1" charset="-122"/>
                <a:ea typeface="楷体_GB2312" pitchFamily="1" charset="-122"/>
              </a:rPr>
              <a:t>绿色圃中小学教育网http://www.Lspjy.com</a:t>
            </a:r>
          </a:p>
        </p:txBody>
      </p:sp>
      <p:sp>
        <p:nvSpPr>
          <p:cNvPr id="1126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126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CFD6B89-3D9F-4E72-9570-8DBBD6FB66F5}" type="slidenum">
              <a:rPr lang="zh-CN" altLang="en-US">
                <a:latin typeface="楷体_GB2312" pitchFamily="1" charset="-122"/>
                <a:ea typeface="楷体_GB2312" pitchFamily="1" charset="-122"/>
              </a:rPr>
              <a:t>5</a:t>
            </a:fld>
            <a:endParaRPr lang="zh-CN" altLang="en-US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E13EA-9CF9-448F-A040-7B6131613B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FB01-1AE7-4A5C-977E-C80F05C194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7AEC6-2987-4179-8E10-69ED64C52F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AAD28-398D-41BD-913D-FC1B95CD0C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0D95-40DF-4872-9353-0E4793A05C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C28A-EEBC-4BB0-9F17-1861CE4D3F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C2EFE-3769-43DA-BD62-D1CEBBC75C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81239-31BE-4E6D-86B8-FE038D66F3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E5805-7C46-484E-AA2A-969C32544B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6CE7-30EB-4619-955D-CF9C7E3B28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A4C6-5860-46F6-9863-86043A9F2F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98452-7720-4754-9C4E-83FD4D654A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3B7D0-88FA-4CBB-863B-BD0B9489FF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B635F-9B25-4B77-A6C0-25514FA28B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1B95-5C34-431F-A52F-7BF822C45E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97CBC-DCE1-4C2C-B450-1308D9C9CB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7FD4754B-5A22-4F12-8F98-7F5F04FDBF9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2340" y="622945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63586"/>
            <a:ext cx="6108339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2669" y="1152525"/>
            <a:ext cx="3031331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-9525" y="1363783"/>
            <a:ext cx="6107771" cy="1238428"/>
            <a:chOff x="576685" y="1935727"/>
            <a:chExt cx="4829886" cy="1652256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463179" y="1935727"/>
              <a:ext cx="3079709" cy="58513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倍数与因数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576685" y="2725676"/>
              <a:ext cx="4829886" cy="8623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倍数的特征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1656480" y="430679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9"/>
          <p:cNvSpPr txBox="1">
            <a:spLocks noChangeArrowheads="1"/>
          </p:cNvSpPr>
          <p:nvPr/>
        </p:nvSpPr>
        <p:spPr bwMode="auto">
          <a:xfrm>
            <a:off x="509588" y="1326356"/>
            <a:ext cx="781883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415" name="图片 18" descr="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8235" y="1718073"/>
            <a:ext cx="2228850" cy="239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4"/>
          <p:cNvSpPr>
            <a:spLocks noChangeArrowheads="1"/>
          </p:cNvSpPr>
          <p:nvPr/>
        </p:nvSpPr>
        <p:spPr bwMode="auto">
          <a:xfrm>
            <a:off x="55960" y="823912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云形标注 4"/>
          <p:cNvSpPr/>
          <p:nvPr/>
        </p:nvSpPr>
        <p:spPr bwMode="auto">
          <a:xfrm>
            <a:off x="232172" y="1860947"/>
            <a:ext cx="2376488" cy="1322784"/>
          </a:xfrm>
          <a:prstGeom prst="cloudCallout">
            <a:avLst>
              <a:gd name="adj1" fmla="val 83806"/>
              <a:gd name="adj2" fmla="val 2083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口袋里有分别写着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0~9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的十张数字卡片。</a:t>
            </a:r>
          </a:p>
        </p:txBody>
      </p:sp>
      <p:sp>
        <p:nvSpPr>
          <p:cNvPr id="6" name="云形标注 5"/>
          <p:cNvSpPr/>
          <p:nvPr/>
        </p:nvSpPr>
        <p:spPr bwMode="auto">
          <a:xfrm>
            <a:off x="5247085" y="1326356"/>
            <a:ext cx="3107531" cy="1510904"/>
          </a:xfrm>
          <a:prstGeom prst="cloudCallout">
            <a:avLst>
              <a:gd name="adj1" fmla="val -60638"/>
              <a:gd name="adj2" fmla="val 73038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摸出几，可以和“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”组成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的倍数？摸出几，可以和“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”组成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的倍数？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16832" y="2352676"/>
            <a:ext cx="6671072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本节课你有哪些收获？还有什么疑问？</a:t>
            </a:r>
          </a:p>
        </p:txBody>
      </p:sp>
      <p:sp>
        <p:nvSpPr>
          <p:cNvPr id="17410" name="矩形 3"/>
          <p:cNvSpPr>
            <a:spLocks noChangeArrowheads="1"/>
          </p:cNvSpPr>
          <p:nvPr/>
        </p:nvSpPr>
        <p:spPr bwMode="auto">
          <a:xfrm>
            <a:off x="202407" y="1064419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小 结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0292" y="889806"/>
            <a:ext cx="6584156" cy="311623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indent="229870" eaLnBrk="0" hangingPunct="0">
              <a:lnSpc>
                <a:spcPct val="150000"/>
              </a:lnSpc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一．判断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200025" eaLnBrk="0" hangingPunct="0"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一个数的倍数一定比它的因数大。                     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200025" eaLnBrk="0" hangingPunct="0"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2.6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既是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的倍数也是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的因数。                             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200025" eaLnBrk="0" hangingPunct="0"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一个数的因数有无数个。                                   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200025" eaLnBrk="0" hangingPunct="0"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4.14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是倍数，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是因数。                                        （      ）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4357" y="3627835"/>
            <a:ext cx="8579644" cy="97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的因数有：                     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的倍数有：                      （倍数至少说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0" y="772716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 习 旧 知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2" name="Group 158"/>
          <p:cNvGraphicFramePr>
            <a:graphicFrameLocks noGrp="1"/>
          </p:cNvGraphicFramePr>
          <p:nvPr/>
        </p:nvGraphicFramePr>
        <p:xfrm>
          <a:off x="1389460" y="1533525"/>
          <a:ext cx="6096000" cy="2971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794272" y="4543426"/>
            <a:ext cx="54721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个位上是      或     的数都是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67746" y="4564858"/>
            <a:ext cx="4488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4530924" y="4564858"/>
            <a:ext cx="3464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71" name="文本框 31"/>
          <p:cNvSpPr txBox="1">
            <a:spLocks noChangeArrowheads="1"/>
          </p:cNvSpPr>
          <p:nvPr/>
        </p:nvSpPr>
        <p:spPr bwMode="auto">
          <a:xfrm>
            <a:off x="644129" y="1081088"/>
            <a:ext cx="777359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的倍数特征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839766" y="1526382"/>
            <a:ext cx="59769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85385" y="1535906"/>
            <a:ext cx="59769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843337" y="1825229"/>
            <a:ext cx="59650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880623" y="1827610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839766" y="2124076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886575" y="2126456"/>
            <a:ext cx="59650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839766" y="2422923"/>
            <a:ext cx="59769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885385" y="2424113"/>
            <a:ext cx="59769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839766" y="2719388"/>
            <a:ext cx="59769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885385" y="2721769"/>
            <a:ext cx="59769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843337" y="3018235"/>
            <a:ext cx="59650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880623" y="3020616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839766" y="3309938"/>
            <a:ext cx="59888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886575" y="3315892"/>
            <a:ext cx="59650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839766" y="3615929"/>
            <a:ext cx="59769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885385" y="3609976"/>
            <a:ext cx="59769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839766" y="3910013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886575" y="3905250"/>
            <a:ext cx="59650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839766" y="4201717"/>
            <a:ext cx="59769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885385" y="4204098"/>
            <a:ext cx="59769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6292" name="矩形 1"/>
          <p:cNvSpPr>
            <a:spLocks noChangeArrowheads="1"/>
          </p:cNvSpPr>
          <p:nvPr/>
        </p:nvSpPr>
        <p:spPr bwMode="auto">
          <a:xfrm>
            <a:off x="63104" y="729853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1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53" name="Group 185"/>
          <p:cNvGraphicFramePr>
            <a:graphicFrameLocks noGrp="1"/>
          </p:cNvGraphicFramePr>
          <p:nvPr/>
        </p:nvGraphicFramePr>
        <p:xfrm>
          <a:off x="1381125" y="1529954"/>
          <a:ext cx="6096000" cy="2971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5  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7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91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93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94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97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98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zh-CN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90750" y="4652963"/>
            <a:ext cx="54721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个位上 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2 , 4 , 6 , 8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的数都是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的倍数。</a:t>
            </a:r>
          </a:p>
        </p:txBody>
      </p:sp>
      <p:sp>
        <p:nvSpPr>
          <p:cNvPr id="8317" name="文本框 62"/>
          <p:cNvSpPr txBox="1">
            <a:spLocks noChangeArrowheads="1"/>
          </p:cNvSpPr>
          <p:nvPr/>
        </p:nvSpPr>
        <p:spPr bwMode="auto">
          <a:xfrm>
            <a:off x="758429" y="856060"/>
            <a:ext cx="784740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的倍数特征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442223" y="1525192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5661423" y="1526382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442223" y="1822848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5661423" y="1825229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4442223" y="2122885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5661423" y="2124076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4442223" y="2420542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5661423" y="2422923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442223" y="2718198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5661423" y="2719388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442223" y="3015854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5661423" y="3008710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4442223" y="3307557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5661423" y="3307556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4442223" y="3606404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5661423" y="3608785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4442223" y="3901679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5661423" y="3902869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442223" y="4199335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5661423" y="4201717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6878241" y="1525192"/>
            <a:ext cx="59888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878241" y="1822848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6878241" y="2122885"/>
            <a:ext cx="59888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6878241" y="2420542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6878241" y="2718198"/>
            <a:ext cx="59888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6878241" y="3006329"/>
            <a:ext cx="59888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6878241" y="3305175"/>
            <a:ext cx="598884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6878241" y="3606404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6878241" y="3901679"/>
            <a:ext cx="598884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6878241" y="4199335"/>
            <a:ext cx="598884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99060" y="1526382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18260" y="1528763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99060" y="1825229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18260" y="1827610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99060" y="2124076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218260" y="2126456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999060" y="2422923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218260" y="2424113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99060" y="2719388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18260" y="2721769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999060" y="3018235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218260" y="3017044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999060" y="3309938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218260" y="3308748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999060" y="3608785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218260" y="3609976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99060" y="3902869"/>
            <a:ext cx="596503" cy="29765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3218260" y="3905250"/>
            <a:ext cx="596503" cy="296466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1999060" y="4201717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218260" y="4204098"/>
            <a:ext cx="596503" cy="29646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8368" name="矩形 61"/>
          <p:cNvSpPr>
            <a:spLocks noChangeArrowheads="1"/>
          </p:cNvSpPr>
          <p:nvPr/>
        </p:nvSpPr>
        <p:spPr bwMode="auto">
          <a:xfrm>
            <a:off x="63104" y="729853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 bwMode="auto">
          <a:xfrm>
            <a:off x="2268141" y="4083843"/>
            <a:ext cx="2818209" cy="764381"/>
            <a:chOff x="1332" y="3385"/>
            <a:chExt cx="1775" cy="642"/>
          </a:xfrm>
        </p:grpSpPr>
        <p:sp>
          <p:nvSpPr>
            <p:cNvPr id="10242" name="AutoShape 27"/>
            <p:cNvSpPr>
              <a:spLocks noChangeArrowheads="1"/>
            </p:cNvSpPr>
            <p:nvPr/>
          </p:nvSpPr>
          <p:spPr bwMode="auto">
            <a:xfrm>
              <a:off x="1338" y="3385"/>
              <a:ext cx="1754" cy="544"/>
            </a:xfrm>
            <a:prstGeom prst="wedgeRoundRectCallout">
              <a:avLst>
                <a:gd name="adj1" fmla="val -61347"/>
                <a:gd name="adj2" fmla="val -7352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>
                <a:solidFill>
                  <a:srgbClr val="1C1C1C"/>
                </a:solidFill>
              </a:endParaRPr>
            </a:p>
            <a:p>
              <a:endParaRPr lang="zh-CN" altLang="zh-CN"/>
            </a:p>
          </p:txBody>
        </p:sp>
        <p:sp>
          <p:nvSpPr>
            <p:cNvPr id="10243" name="文本框 76"/>
            <p:cNvSpPr txBox="1">
              <a:spLocks noChangeArrowheads="1"/>
            </p:cNvSpPr>
            <p:nvPr/>
          </p:nvSpPr>
          <p:spPr bwMode="auto">
            <a:xfrm>
              <a:off x="1332" y="3391"/>
              <a:ext cx="1775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个位上是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的数既是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的倍数又是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的倍数。</a:t>
              </a:r>
            </a:p>
          </p:txBody>
        </p:sp>
      </p:grpSp>
      <p:grpSp>
        <p:nvGrpSpPr>
          <p:cNvPr id="3" name="Group 58"/>
          <p:cNvGrpSpPr/>
          <p:nvPr/>
        </p:nvGrpSpPr>
        <p:grpSpPr bwMode="auto">
          <a:xfrm>
            <a:off x="1495425" y="3976688"/>
            <a:ext cx="3801354" cy="765572"/>
            <a:chOff x="-719" y="3499"/>
            <a:chExt cx="1899" cy="552"/>
          </a:xfrm>
        </p:grpSpPr>
        <p:sp>
          <p:nvSpPr>
            <p:cNvPr id="10245" name="AutoShape 27"/>
            <p:cNvSpPr>
              <a:spLocks noChangeArrowheads="1"/>
            </p:cNvSpPr>
            <p:nvPr/>
          </p:nvSpPr>
          <p:spPr bwMode="auto">
            <a:xfrm>
              <a:off x="-719" y="3552"/>
              <a:ext cx="1899" cy="499"/>
            </a:xfrm>
            <a:prstGeom prst="wedgeRoundRectCallout">
              <a:avLst>
                <a:gd name="adj1" fmla="val -59532"/>
                <a:gd name="adj2" fmla="val -5912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/>
            </a:p>
            <a:p>
              <a:endParaRPr lang="zh-CN" altLang="zh-CN"/>
            </a:p>
          </p:txBody>
        </p:sp>
        <p:sp>
          <p:nvSpPr>
            <p:cNvPr id="10246" name="文本框 76"/>
            <p:cNvSpPr txBox="1">
              <a:spLocks noChangeArrowheads="1"/>
            </p:cNvSpPr>
            <p:nvPr/>
          </p:nvSpPr>
          <p:spPr bwMode="auto">
            <a:xfrm>
              <a:off x="-456" y="3499"/>
              <a:ext cx="1590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60, 130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280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8100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既是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数又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的倍数。</a:t>
              </a:r>
            </a:p>
          </p:txBody>
        </p:sp>
      </p:grpSp>
      <p:grpSp>
        <p:nvGrpSpPr>
          <p:cNvPr id="4" name="Group 37"/>
          <p:cNvGrpSpPr/>
          <p:nvPr/>
        </p:nvGrpSpPr>
        <p:grpSpPr bwMode="auto">
          <a:xfrm>
            <a:off x="776288" y="1664494"/>
            <a:ext cx="7077075" cy="1379935"/>
            <a:chOff x="489" y="1398"/>
            <a:chExt cx="4458" cy="1159"/>
          </a:xfrm>
        </p:grpSpPr>
        <p:sp>
          <p:nvSpPr>
            <p:cNvPr id="10248" name="文本框 1"/>
            <p:cNvSpPr txBox="1">
              <a:spLocks noChangeArrowheads="1"/>
            </p:cNvSpPr>
            <p:nvPr/>
          </p:nvSpPr>
          <p:spPr bwMode="auto">
            <a:xfrm>
              <a:off x="489" y="1398"/>
              <a:ext cx="4172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下面哪些数是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的倍数？哪些数是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的倍数？哪些数既是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的倍数，也是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的倍数？</a:t>
              </a:r>
            </a:p>
          </p:txBody>
        </p:sp>
        <p:sp>
          <p:nvSpPr>
            <p:cNvPr id="10249" name="文本框 2"/>
            <p:cNvSpPr txBox="1">
              <a:spLocks noChangeArrowheads="1"/>
            </p:cNvSpPr>
            <p:nvPr/>
          </p:nvSpPr>
          <p:spPr bwMode="auto">
            <a:xfrm>
              <a:off x="1296" y="1782"/>
              <a:ext cx="365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24      35       67       90       99       15        106</a:t>
              </a: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60      75      130     521     280     6018    8100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8230" name="Picture 38" descr="51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33675"/>
            <a:ext cx="1237060" cy="115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2"/>
          <p:cNvGrpSpPr/>
          <p:nvPr/>
        </p:nvGrpSpPr>
        <p:grpSpPr bwMode="auto">
          <a:xfrm>
            <a:off x="1658541" y="2950367"/>
            <a:ext cx="3274219" cy="917972"/>
            <a:chOff x="1045" y="2478"/>
            <a:chExt cx="1971" cy="771"/>
          </a:xfrm>
        </p:grpSpPr>
        <p:sp>
          <p:nvSpPr>
            <p:cNvPr id="10252" name="AutoShape 27"/>
            <p:cNvSpPr>
              <a:spLocks noChangeArrowheads="1"/>
            </p:cNvSpPr>
            <p:nvPr/>
          </p:nvSpPr>
          <p:spPr bwMode="auto">
            <a:xfrm>
              <a:off x="1045" y="2478"/>
              <a:ext cx="1971" cy="771"/>
            </a:xfrm>
            <a:prstGeom prst="wedgeRoundRectCallout">
              <a:avLst>
                <a:gd name="adj1" fmla="val -62125"/>
                <a:gd name="adj2" fmla="val -11347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/>
            </a:p>
            <a:p>
              <a:endParaRPr lang="zh-CN" altLang="zh-CN"/>
            </a:p>
          </p:txBody>
        </p:sp>
        <p:sp>
          <p:nvSpPr>
            <p:cNvPr id="10253" name="文本框 76"/>
            <p:cNvSpPr txBox="1">
              <a:spLocks noChangeArrowheads="1"/>
            </p:cNvSpPr>
            <p:nvPr/>
          </p:nvSpPr>
          <p:spPr bwMode="auto">
            <a:xfrm>
              <a:off x="1072" y="2478"/>
              <a:ext cx="1944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的倍数有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90 , 106 , 60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130 , 280 , 6018 , 8100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pic>
        <p:nvPicPr>
          <p:cNvPr id="8240" name="Picture 48" descr="41副本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2173" y="3003948"/>
            <a:ext cx="1183481" cy="122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9"/>
          <p:cNvGrpSpPr/>
          <p:nvPr/>
        </p:nvGrpSpPr>
        <p:grpSpPr bwMode="auto">
          <a:xfrm>
            <a:off x="5148262" y="3094435"/>
            <a:ext cx="2663429" cy="882253"/>
            <a:chOff x="3243" y="2599"/>
            <a:chExt cx="1575" cy="741"/>
          </a:xfrm>
        </p:grpSpPr>
        <p:sp>
          <p:nvSpPr>
            <p:cNvPr id="10256" name="AutoShape 27"/>
            <p:cNvSpPr>
              <a:spLocks noChangeArrowheads="1"/>
            </p:cNvSpPr>
            <p:nvPr/>
          </p:nvSpPr>
          <p:spPr bwMode="auto">
            <a:xfrm>
              <a:off x="3243" y="2614"/>
              <a:ext cx="1542" cy="726"/>
            </a:xfrm>
            <a:prstGeom prst="wedgeRoundRectCallout">
              <a:avLst>
                <a:gd name="adj1" fmla="val 61218"/>
                <a:gd name="adj2" fmla="val -11847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en-US" altLang="zh-CN"/>
            </a:p>
            <a:p>
              <a:endParaRPr lang="en-US" altLang="zh-CN"/>
            </a:p>
          </p:txBody>
        </p:sp>
        <p:sp>
          <p:nvSpPr>
            <p:cNvPr id="10257" name="文本框 76"/>
            <p:cNvSpPr txBox="1">
              <a:spLocks noChangeArrowheads="1"/>
            </p:cNvSpPr>
            <p:nvPr/>
          </p:nvSpPr>
          <p:spPr bwMode="auto">
            <a:xfrm>
              <a:off x="3276" y="2599"/>
              <a:ext cx="1542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的倍数有：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35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90 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15 , 60 , 75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130 , 280 , 8100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pic>
        <p:nvPicPr>
          <p:cNvPr id="8242" name="Picture 50" descr="50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92969" y="3742135"/>
            <a:ext cx="1189435" cy="140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1" name="Picture 15" descr="男天使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9247" y="897732"/>
            <a:ext cx="1524000" cy="106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3"/>
          <p:cNvGrpSpPr/>
          <p:nvPr/>
        </p:nvGrpSpPr>
        <p:grpSpPr bwMode="auto">
          <a:xfrm>
            <a:off x="3563542" y="1158478"/>
            <a:ext cx="3717131" cy="508397"/>
            <a:chOff x="2245" y="973"/>
            <a:chExt cx="2341" cy="427"/>
          </a:xfrm>
        </p:grpSpPr>
        <p:sp>
          <p:nvSpPr>
            <p:cNvPr id="10261" name="AutoShape 27"/>
            <p:cNvSpPr>
              <a:spLocks noChangeArrowheads="1"/>
            </p:cNvSpPr>
            <p:nvPr/>
          </p:nvSpPr>
          <p:spPr bwMode="auto">
            <a:xfrm>
              <a:off x="2245" y="1027"/>
              <a:ext cx="2205" cy="317"/>
            </a:xfrm>
            <a:prstGeom prst="wedgeRoundRectCallout">
              <a:avLst>
                <a:gd name="adj1" fmla="val 55806"/>
                <a:gd name="adj2" fmla="val 34856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rgbClr val="66CCFF"/>
                </a:solidFill>
              </a:endParaRPr>
            </a:p>
          </p:txBody>
        </p:sp>
        <p:sp>
          <p:nvSpPr>
            <p:cNvPr id="10262" name="文本框 76"/>
            <p:cNvSpPr txBox="1">
              <a:spLocks noChangeArrowheads="1"/>
            </p:cNvSpPr>
            <p:nvPr/>
          </p:nvSpPr>
          <p:spPr bwMode="auto">
            <a:xfrm>
              <a:off x="2273" y="973"/>
              <a:ext cx="231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做完这道题，你发现了什么？</a:t>
              </a:r>
            </a:p>
          </p:txBody>
        </p:sp>
      </p:grpSp>
      <p:sp>
        <p:nvSpPr>
          <p:cNvPr id="10263" name="矩形 24"/>
          <p:cNvSpPr>
            <a:spLocks noChangeArrowheads="1"/>
          </p:cNvSpPr>
          <p:nvPr/>
        </p:nvSpPr>
        <p:spPr bwMode="auto">
          <a:xfrm>
            <a:off x="63104" y="729853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844154" y="2407444"/>
            <a:ext cx="8771334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整数中，是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的倍数的数叫做</a:t>
            </a:r>
            <a:r>
              <a:rPr lang="zh-CN" altLang="en-US" sz="23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偶数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 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也是偶数），</a:t>
            </a:r>
            <a:endParaRPr lang="en-US" altLang="zh-CN" sz="2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不是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的倍数的数叫做</a:t>
            </a:r>
            <a:r>
              <a:rPr lang="zh-CN" altLang="en-US" sz="23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奇（</a:t>
            </a:r>
            <a:r>
              <a:rPr lang="en-US" altLang="zh-CN" sz="23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r>
              <a:rPr lang="en-US" altLang="en-US" sz="23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zh-CN" altLang="en-US" sz="23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）数</a:t>
            </a:r>
            <a:r>
              <a:rPr lang="zh-CN" altLang="en-US" sz="23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844154" y="1371600"/>
            <a:ext cx="306347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认一认</a:t>
            </a:r>
          </a:p>
        </p:txBody>
      </p:sp>
      <p:sp>
        <p:nvSpPr>
          <p:cNvPr id="12291" name="矩形 5"/>
          <p:cNvSpPr>
            <a:spLocks noChangeArrowheads="1"/>
          </p:cNvSpPr>
          <p:nvPr/>
        </p:nvSpPr>
        <p:spPr bwMode="auto">
          <a:xfrm>
            <a:off x="63104" y="729853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31"/>
          <p:cNvGrpSpPr/>
          <p:nvPr/>
        </p:nvGrpSpPr>
        <p:grpSpPr bwMode="auto">
          <a:xfrm>
            <a:off x="539354" y="1144191"/>
            <a:ext cx="7381875" cy="1507331"/>
            <a:chOff x="340" y="961"/>
            <a:chExt cx="4650" cy="1266"/>
          </a:xfrm>
        </p:grpSpPr>
        <p:sp>
          <p:nvSpPr>
            <p:cNvPr id="13314" name="文本框 37"/>
            <p:cNvSpPr txBox="1">
              <a:spLocks noChangeArrowheads="1"/>
            </p:cNvSpPr>
            <p:nvPr/>
          </p:nvSpPr>
          <p:spPr bwMode="auto">
            <a:xfrm>
              <a:off x="340" y="961"/>
              <a:ext cx="381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下列数中，哪些是奇数？哪些是偶数？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15" name="文本框 10"/>
            <p:cNvSpPr txBox="1">
              <a:spLocks noChangeArrowheads="1"/>
            </p:cNvSpPr>
            <p:nvPr/>
          </p:nvSpPr>
          <p:spPr bwMode="auto">
            <a:xfrm>
              <a:off x="975" y="1451"/>
              <a:ext cx="4015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33          98          355          0           123          881  </a:t>
              </a:r>
            </a:p>
            <a:p>
              <a:pPr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8089      1000      988          565       3678        677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30"/>
          <p:cNvGrpSpPr/>
          <p:nvPr/>
        </p:nvGrpSpPr>
        <p:grpSpPr bwMode="auto">
          <a:xfrm>
            <a:off x="3751660" y="3293270"/>
            <a:ext cx="3888581" cy="922736"/>
            <a:chOff x="2335" y="2609"/>
            <a:chExt cx="2450" cy="775"/>
          </a:xfrm>
        </p:grpSpPr>
        <p:sp>
          <p:nvSpPr>
            <p:cNvPr id="13317" name="AutoShape 27"/>
            <p:cNvSpPr>
              <a:spLocks noChangeArrowheads="1"/>
            </p:cNvSpPr>
            <p:nvPr/>
          </p:nvSpPr>
          <p:spPr bwMode="auto">
            <a:xfrm>
              <a:off x="2336" y="2614"/>
              <a:ext cx="2449" cy="362"/>
            </a:xfrm>
            <a:prstGeom prst="wedgeRoundRectCallout">
              <a:avLst>
                <a:gd name="adj1" fmla="val 57065"/>
                <a:gd name="adj2" fmla="val 2651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en-US" altLang="zh-CN">
                <a:solidFill>
                  <a:srgbClr val="1C1C1C"/>
                </a:solidFill>
              </a:endParaRPr>
            </a:p>
            <a:p>
              <a:endParaRPr lang="en-US" altLang="zh-CN"/>
            </a:p>
          </p:txBody>
        </p:sp>
        <p:sp>
          <p:nvSpPr>
            <p:cNvPr id="13318" name="文本框 76"/>
            <p:cNvSpPr txBox="1">
              <a:spLocks noChangeArrowheads="1"/>
            </p:cNvSpPr>
            <p:nvPr/>
          </p:nvSpPr>
          <p:spPr bwMode="auto">
            <a:xfrm>
              <a:off x="2335" y="2609"/>
              <a:ext cx="233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偶数有：</a:t>
              </a:r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98,0,1000,988,3678   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9237" name="Picture 21" descr="51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0754" y="2284810"/>
            <a:ext cx="1237059" cy="11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5"/>
          <p:cNvGrpSpPr/>
          <p:nvPr/>
        </p:nvGrpSpPr>
        <p:grpSpPr bwMode="auto">
          <a:xfrm>
            <a:off x="1819276" y="2813446"/>
            <a:ext cx="3888581" cy="929653"/>
            <a:chOff x="1181" y="2025"/>
            <a:chExt cx="1790" cy="1247"/>
          </a:xfrm>
        </p:grpSpPr>
        <p:sp>
          <p:nvSpPr>
            <p:cNvPr id="13321" name="AutoShape 27"/>
            <p:cNvSpPr>
              <a:spLocks noChangeArrowheads="1"/>
            </p:cNvSpPr>
            <p:nvPr/>
          </p:nvSpPr>
          <p:spPr bwMode="auto">
            <a:xfrm>
              <a:off x="1181" y="2025"/>
              <a:ext cx="1790" cy="543"/>
            </a:xfrm>
            <a:prstGeom prst="wedgeRoundRectCallout">
              <a:avLst>
                <a:gd name="adj1" fmla="val -61005"/>
                <a:gd name="adj2" fmla="val -1750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>
                <a:solidFill>
                  <a:srgbClr val="1C1C1C"/>
                </a:solidFill>
              </a:endParaRPr>
            </a:p>
            <a:p>
              <a:endParaRPr lang="zh-CN" altLang="zh-CN"/>
            </a:p>
          </p:txBody>
        </p:sp>
        <p:sp>
          <p:nvSpPr>
            <p:cNvPr id="13322" name="文本框 76"/>
            <p:cNvSpPr txBox="1">
              <a:spLocks noChangeArrowheads="1"/>
            </p:cNvSpPr>
            <p:nvPr/>
          </p:nvSpPr>
          <p:spPr bwMode="auto">
            <a:xfrm>
              <a:off x="1219" y="2033"/>
              <a:ext cx="1704" cy="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奇数有：</a:t>
              </a:r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33,355,123,881,8089,565,677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pic>
        <p:nvPicPr>
          <p:cNvPr id="9242" name="Picture 26" descr="41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2173" y="3003948"/>
            <a:ext cx="1183481" cy="122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2"/>
          <p:cNvGrpSpPr/>
          <p:nvPr/>
        </p:nvGrpSpPr>
        <p:grpSpPr bwMode="auto">
          <a:xfrm>
            <a:off x="1776413" y="3811193"/>
            <a:ext cx="3156347" cy="1008460"/>
            <a:chOff x="1358" y="3292"/>
            <a:chExt cx="1988" cy="847"/>
          </a:xfrm>
        </p:grpSpPr>
        <p:sp>
          <p:nvSpPr>
            <p:cNvPr id="13325" name="AutoShape 27"/>
            <p:cNvSpPr>
              <a:spLocks noChangeArrowheads="1"/>
            </p:cNvSpPr>
            <p:nvPr/>
          </p:nvSpPr>
          <p:spPr bwMode="auto">
            <a:xfrm>
              <a:off x="1358" y="3292"/>
              <a:ext cx="1899" cy="499"/>
            </a:xfrm>
            <a:prstGeom prst="wedgeRoundRectCallout">
              <a:avLst>
                <a:gd name="adj1" fmla="val -59532"/>
                <a:gd name="adj2" fmla="val -5912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>
                <a:solidFill>
                  <a:srgbClr val="1C1C1C"/>
                </a:solidFill>
              </a:endParaRPr>
            </a:p>
            <a:p>
              <a:endParaRPr lang="zh-CN" altLang="zh-CN"/>
            </a:p>
          </p:txBody>
        </p:sp>
        <p:sp>
          <p:nvSpPr>
            <p:cNvPr id="13326" name="文本框 76"/>
            <p:cNvSpPr txBox="1">
              <a:spLocks noChangeArrowheads="1"/>
            </p:cNvSpPr>
            <p:nvPr/>
          </p:nvSpPr>
          <p:spPr bwMode="auto">
            <a:xfrm>
              <a:off x="1441" y="3363"/>
              <a:ext cx="1905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我发现一个数不是奇数就是偶数。</a:t>
              </a:r>
            </a:p>
          </p:txBody>
        </p:sp>
      </p:grpSp>
      <p:pic>
        <p:nvPicPr>
          <p:cNvPr id="9251" name="Picture 35" descr="50副本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354" y="3651648"/>
            <a:ext cx="1189434" cy="140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8" name="矩形 1"/>
          <p:cNvSpPr>
            <a:spLocks noChangeArrowheads="1"/>
          </p:cNvSpPr>
          <p:nvPr/>
        </p:nvSpPr>
        <p:spPr bwMode="auto">
          <a:xfrm>
            <a:off x="108347" y="789385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 识 运 用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20304" y="1371600"/>
            <a:ext cx="78188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在下面的数中圈出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的倍数，并与同伴交流你是怎么判断的。</a:t>
            </a: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941" y="2063353"/>
            <a:ext cx="8028384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0304" y="2843213"/>
            <a:ext cx="69794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你说我答。</a:t>
            </a:r>
          </a:p>
        </p:txBody>
      </p:sp>
      <p:sp>
        <p:nvSpPr>
          <p:cNvPr id="14340" name="矩形 1"/>
          <p:cNvSpPr>
            <a:spLocks noChangeArrowheads="1"/>
          </p:cNvSpPr>
          <p:nvPr/>
        </p:nvSpPr>
        <p:spPr bwMode="auto">
          <a:xfrm>
            <a:off x="55960" y="823912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爆炸形 1 1"/>
          <p:cNvSpPr/>
          <p:nvPr/>
        </p:nvSpPr>
        <p:spPr bwMode="auto">
          <a:xfrm>
            <a:off x="945356" y="3548062"/>
            <a:ext cx="1444229" cy="1110854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algn="ctr">
              <a:defRPr/>
            </a:pPr>
            <a:r>
              <a:rPr lang="en-US" altLang="zh-CN" sz="2100" b="1" dirty="0">
                <a:sym typeface="+mn-ea"/>
              </a:rPr>
              <a:t>39</a:t>
            </a:r>
            <a:r>
              <a:rPr lang="zh-CN" altLang="en-US" sz="2100" b="1" dirty="0">
                <a:sym typeface="+mn-ea"/>
              </a:rPr>
              <a:t>。</a:t>
            </a:r>
          </a:p>
        </p:txBody>
      </p:sp>
      <p:sp>
        <p:nvSpPr>
          <p:cNvPr id="14" name="爆炸形 1 13"/>
          <p:cNvSpPr/>
          <p:nvPr/>
        </p:nvSpPr>
        <p:spPr bwMode="auto">
          <a:xfrm>
            <a:off x="2565798" y="3339704"/>
            <a:ext cx="1444228" cy="1110853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sz="2100" b="1" dirty="0">
                <a:sym typeface="+mn-ea"/>
              </a:rPr>
              <a:t>奇数。</a:t>
            </a:r>
          </a:p>
        </p:txBody>
      </p:sp>
      <p:sp>
        <p:nvSpPr>
          <p:cNvPr id="15" name="爆炸形 1 14"/>
          <p:cNvSpPr/>
          <p:nvPr/>
        </p:nvSpPr>
        <p:spPr bwMode="auto">
          <a:xfrm>
            <a:off x="4682729" y="3461148"/>
            <a:ext cx="1444228" cy="1110853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en-US" altLang="zh-CN" sz="2100" b="1" dirty="0">
                <a:sym typeface="+mn-ea"/>
              </a:rPr>
              <a:t>48</a:t>
            </a:r>
            <a:r>
              <a:rPr lang="zh-CN" altLang="en-US" sz="2100" b="1" dirty="0">
                <a:sym typeface="+mn-ea"/>
              </a:rPr>
              <a:t>。</a:t>
            </a:r>
          </a:p>
        </p:txBody>
      </p:sp>
      <p:sp>
        <p:nvSpPr>
          <p:cNvPr id="16" name="爆炸形 1 15"/>
          <p:cNvSpPr/>
          <p:nvPr/>
        </p:nvSpPr>
        <p:spPr bwMode="auto">
          <a:xfrm>
            <a:off x="6585347" y="3339704"/>
            <a:ext cx="1444228" cy="1110853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sz="2100" b="1" dirty="0">
                <a:sym typeface="+mn-ea"/>
              </a:rPr>
              <a:t>偶数。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" grpId="0"/>
      <p:bldP spid="2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94085" y="1216819"/>
            <a:ext cx="828913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食品店运来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个面包，如果每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个装一袋，能正好装完吗？为什么？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282179" y="1681163"/>
            <a:ext cx="58638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把下列数按要求填入圈内。</a:t>
            </a:r>
          </a:p>
        </p:txBody>
      </p:sp>
      <p:sp>
        <p:nvSpPr>
          <p:cNvPr id="6" name="椭圆 5"/>
          <p:cNvSpPr/>
          <p:nvPr/>
        </p:nvSpPr>
        <p:spPr>
          <a:xfrm>
            <a:off x="873919" y="3086101"/>
            <a:ext cx="2732485" cy="11168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537097" y="4266010"/>
            <a:ext cx="130492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5710238" y="4268392"/>
            <a:ext cx="130492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pic>
        <p:nvPicPr>
          <p:cNvPr id="9" name="图片 21" descr="1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44291" y="2286000"/>
            <a:ext cx="832247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22" descr="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9382" y="2286000"/>
            <a:ext cx="722710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23" descr="1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2801" y="2286000"/>
            <a:ext cx="773906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24" descr="14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0747" y="2286000"/>
            <a:ext cx="714375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25" descr="15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47023" y="2286000"/>
            <a:ext cx="729853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26" descr="16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54253" y="2286000"/>
            <a:ext cx="757238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7" descr="17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62675" y="2286000"/>
            <a:ext cx="729854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28" descr="18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786562" y="2286000"/>
            <a:ext cx="796529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椭圆 16"/>
          <p:cNvSpPr/>
          <p:nvPr/>
        </p:nvSpPr>
        <p:spPr>
          <a:xfrm>
            <a:off x="4978003" y="3064669"/>
            <a:ext cx="2776538" cy="112752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pic>
        <p:nvPicPr>
          <p:cNvPr id="18" name="图片 20" descr="1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289448" y="2286000"/>
            <a:ext cx="731044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30" descr="1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44292" y="2286000"/>
            <a:ext cx="831056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1671637" y="4507706"/>
            <a:ext cx="5863829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哪些数既是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的倍数，又是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的倍数？</a:t>
            </a:r>
          </a:p>
        </p:txBody>
      </p:sp>
      <p:sp>
        <p:nvSpPr>
          <p:cNvPr id="15378" name="矩形 20"/>
          <p:cNvSpPr>
            <a:spLocks noChangeArrowheads="1"/>
          </p:cNvSpPr>
          <p:nvPr/>
        </p:nvSpPr>
        <p:spPr bwMode="auto">
          <a:xfrm>
            <a:off x="55960" y="823912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1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全屏显示(16:9)</PresentationFormat>
  <Paragraphs>267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61F2BF373D98424E9FD79295006EC970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