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2" r:id="rId2"/>
    <p:sldId id="315" r:id="rId3"/>
    <p:sldId id="320" r:id="rId4"/>
    <p:sldId id="321" r:id="rId5"/>
    <p:sldId id="327" r:id="rId6"/>
    <p:sldId id="305" r:id="rId7"/>
    <p:sldId id="322" r:id="rId8"/>
    <p:sldId id="306" r:id="rId9"/>
    <p:sldId id="287" r:id="rId10"/>
    <p:sldId id="292" r:id="rId11"/>
    <p:sldId id="294" r:id="rId12"/>
    <p:sldId id="325" r:id="rId13"/>
    <p:sldId id="329" r:id="rId14"/>
    <p:sldId id="330" r:id="rId15"/>
    <p:sldId id="331" r:id="rId16"/>
    <p:sldId id="260" r:id="rId17"/>
    <p:sldId id="333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C4F"/>
    <a:srgbClr val="E38C01"/>
    <a:srgbClr val="A7D559"/>
    <a:srgbClr val="FFFF99"/>
    <a:srgbClr val="CC3300"/>
    <a:srgbClr val="19884E"/>
    <a:srgbClr val="FFCC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331" autoAdjust="0"/>
  </p:normalViewPr>
  <p:slideViewPr>
    <p:cSldViewPr>
      <p:cViewPr>
        <p:scale>
          <a:sx n="100" d="100"/>
          <a:sy n="100" d="100"/>
        </p:scale>
        <p:origin x="-126" y="-264"/>
      </p:cViewPr>
      <p:guideLst>
        <p:guide orient="horz" pos="2160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1277D4C-A23C-49FE-8EDD-80302BFDDE8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D2F62-7E7C-47B5-AB7C-A77CC301C7CC}" type="slidenum">
              <a:rPr lang="en-US" altLang="zh-CN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5B3B5-271B-43ED-B9F1-946AC40195C7}" type="slidenum">
              <a:rPr lang="en-US" altLang="zh-CN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44C9A-C80A-4CC0-881A-51191E0A57E4}" type="slidenum">
              <a:rPr lang="en-US" altLang="zh-CN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6E926-2254-4472-876F-59B36AE78E91}" type="slidenum">
              <a:rPr lang="en-US" altLang="zh-CN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D4C-A23C-49FE-8EDD-80302BFDDE89}" type="slidenum">
              <a:rPr lang="en-US" altLang="zh-CN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9B8EF-7764-4401-A88D-4F7CC0309D03}" type="slidenum">
              <a:rPr lang="en-US" altLang="zh-CN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AD967F-22AA-4964-8BCE-E655FB70812E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74041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4516438"/>
            <a:ext cx="2590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52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86" y="2743218"/>
            <a:ext cx="6333104" cy="773579"/>
          </a:xfrm>
        </p:spPr>
        <p:txBody>
          <a:bodyPr/>
          <a:lstStyle/>
          <a:p>
            <a:r>
              <a:rPr lang="en-US" altLang="zh-CN" sz="4000" b="1" dirty="0"/>
              <a:t>Supper with the Bradshaws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85902" y="914466"/>
            <a:ext cx="7545579" cy="1325880"/>
          </a:xfrm>
        </p:spPr>
        <p:txBody>
          <a:bodyPr/>
          <a:lstStyle/>
          <a:p>
            <a:r>
              <a:rPr lang="en-US" altLang="zh-CN" dirty="0" smtClean="0"/>
              <a:t>Unit 8  Culture Shapes Us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62698" y="478151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228600" y="2286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411" name="矩形 7"/>
          <p:cNvSpPr>
            <a:spLocks noChangeArrowheads="1"/>
          </p:cNvSpPr>
          <p:nvPr/>
        </p:nvSpPr>
        <p:spPr bwMode="auto">
          <a:xfrm>
            <a:off x="990600" y="1143000"/>
            <a:ext cx="7467600" cy="21605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2.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I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wish everyone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here,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especially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Debbie,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could learn some Chinese manners. </a:t>
            </a:r>
            <a:endParaRPr lang="en-US" altLang="zh-CN" sz="2800" dirty="0" smtClean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我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希望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每个人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尤其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是黛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比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,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要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了解一些中国的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礼仪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990600" y="3200400"/>
            <a:ext cx="7162800" cy="2362200"/>
            <a:chOff x="990600" y="39624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9624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4115364"/>
              <a:ext cx="7010400" cy="18237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-514350">
                <a:lnSpc>
                  <a:spcPct val="150000"/>
                </a:lnSpc>
                <a:defRPr/>
              </a:pP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     当</a:t>
              </a:r>
              <a:r>
                <a:rPr lang="en-US" altLang="zh-CN" sz="2800" dirty="0">
                  <a:latin typeface="+mn-lt"/>
                  <a:ea typeface="黑体" panose="02010609060101010101" pitchFamily="49" charset="-122"/>
                </a:rPr>
                <a:t>wish 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是一般现在时的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时候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后面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的宾语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从句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要使用一般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过去时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这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是虚拟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语气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用来表达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某种</a:t>
              </a:r>
              <a:r>
                <a:rPr lang="zh-CN" altLang="en-US" sz="2800" dirty="0" smtClean="0">
                  <a:latin typeface="+mn-lt"/>
                  <a:ea typeface="黑体" panose="02010609060101010101" pitchFamily="49" charset="-122"/>
                </a:rPr>
                <a:t>愿望</a:t>
              </a:r>
              <a:r>
                <a:rPr lang="zh-CN" altLang="en-US" sz="2800" dirty="0">
                  <a:latin typeface="+mn-lt"/>
                  <a:ea typeface="黑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685800" y="4572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Writing</a:t>
            </a:r>
            <a:r>
              <a:rPr lang="en-US" altLang="zh-CN" sz="36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36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1066800" y="1600201"/>
            <a:ext cx="6934200" cy="1142999"/>
            <a:chOff x="990600" y="1577340"/>
            <a:chExt cx="7439025" cy="56083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圆角矩形标注 6"/>
            <p:cNvSpPr>
              <a:spLocks noChangeArrowheads="1"/>
            </p:cNvSpPr>
            <p:nvPr/>
          </p:nvSpPr>
          <p:spPr bwMode="auto">
            <a:xfrm>
              <a:off x="990600" y="1577340"/>
              <a:ext cx="7439025" cy="5608318"/>
            </a:xfrm>
            <a:prstGeom prst="wedgeRoundRectCallout">
              <a:avLst>
                <a:gd name="adj1" fmla="val 49254"/>
                <a:gd name="adj2" fmla="val 66186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2" name="矩形 4"/>
            <p:cNvSpPr>
              <a:spLocks noChangeArrowheads="1"/>
            </p:cNvSpPr>
            <p:nvPr/>
          </p:nvSpPr>
          <p:spPr bwMode="auto">
            <a:xfrm>
              <a:off x="1295400" y="1805939"/>
              <a:ext cx="6934200" cy="21944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about one time when you receive a gift that you don’t like. </a:t>
              </a: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828800" y="3124200"/>
            <a:ext cx="5029200" cy="2678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 you the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gift? 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When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get the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gift?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Why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you like the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your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 txBox="1"/>
          <p:nvPr/>
        </p:nvSpPr>
        <p:spPr bwMode="auto">
          <a:xfrm>
            <a:off x="381000" y="533400"/>
            <a:ext cx="3962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j-lt"/>
                <a:cs typeface="Calibri" panose="020F0502020204030204" pitchFamily="34" charset="0"/>
              </a:rPr>
              <a:t>Cultural differences </a:t>
            </a:r>
            <a:endParaRPr lang="zh-CN" altLang="en-US" sz="3600" kern="0" dirty="0"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90600" y="1828800"/>
          <a:ext cx="73914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0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送礼物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中国人注重礼品的实用价值；</a:t>
                      </a:r>
                      <a:endPara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中国人送的是礼品。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西方人往往注重礼品的纪念价值；</a:t>
                      </a:r>
                      <a:endPara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西方人送的是纪念品。</a:t>
                      </a: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8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4724400"/>
            <a:ext cx="23622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"/>
          <p:cNvSpPr txBox="1"/>
          <p:nvPr/>
        </p:nvSpPr>
        <p:spPr bwMode="auto">
          <a:xfrm>
            <a:off x="304800" y="381000"/>
            <a:ext cx="3962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Cultural differences 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990600" y="1828800"/>
          <a:ext cx="7391400" cy="281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3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收礼物</a:t>
                      </a: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在中国，人们接受礼物时往往并不喜形于色，且不当面打开礼品。</a:t>
                      </a:r>
                      <a:endParaRPr lang="zh-CN" altLang="en-US" sz="1800" dirty="0"/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在西方，人们接受礼物时</a:t>
                      </a: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,</a:t>
                      </a: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首先想到的是感谢，往往当面打开礼物</a:t>
                      </a:r>
                      <a:r>
                        <a:rPr kumimoji="0" lang="en-US" altLang="zh-CN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,</a:t>
                      </a:r>
                      <a:r>
                        <a:rPr kumimoji="0" lang="zh-CN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称赞一番，激动时还拥抱你一下。</a:t>
                      </a:r>
                      <a:endParaRPr kumimoji="0" lang="en-US" altLang="zh-CN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85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4876800"/>
            <a:ext cx="21907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457200" y="3048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Project  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1066800" y="1600201"/>
            <a:ext cx="6934200" cy="1523999"/>
            <a:chOff x="990600" y="1577340"/>
            <a:chExt cx="7439025" cy="747775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圆角矩形标注 6"/>
            <p:cNvSpPr>
              <a:spLocks noChangeArrowheads="1"/>
            </p:cNvSpPr>
            <p:nvPr/>
          </p:nvSpPr>
          <p:spPr bwMode="auto">
            <a:xfrm>
              <a:off x="990600" y="1577340"/>
              <a:ext cx="7439025" cy="7477759"/>
            </a:xfrm>
            <a:prstGeom prst="wedgeRoundRectCallout">
              <a:avLst>
                <a:gd name="adj1" fmla="val 49254"/>
                <a:gd name="adj2" fmla="val 66186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2" name="矩形 4"/>
            <p:cNvSpPr>
              <a:spLocks noChangeArrowheads="1"/>
            </p:cNvSpPr>
            <p:nvPr/>
          </p:nvSpPr>
          <p:spPr bwMode="auto">
            <a:xfrm>
              <a:off x="1295400" y="1805937"/>
              <a:ext cx="6934200" cy="67957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 about the tradition of gift-giving in one country outside China. Make a poster about it.</a:t>
              </a:r>
            </a:p>
          </p:txBody>
        </p:sp>
      </p:grp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4191000"/>
            <a:ext cx="2971800" cy="21656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 bwMode="auto">
          <a:xfrm>
            <a:off x="533400" y="304800"/>
            <a:ext cx="25908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3600" kern="0" dirty="0" smtClean="0">
                <a:latin typeface="+mn-lt"/>
                <a:cs typeface="Calibri" panose="020F0502020204030204" pitchFamily="34" charset="0"/>
              </a:rPr>
              <a:t>Project  </a:t>
            </a:r>
            <a:endParaRPr lang="zh-CN" altLang="en-US" sz="3600" kern="0" dirty="0"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1371600" y="1600201"/>
            <a:ext cx="6400800" cy="1523999"/>
            <a:chOff x="990600" y="1577340"/>
            <a:chExt cx="7439025" cy="747775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圆角矩形标注 6"/>
            <p:cNvSpPr>
              <a:spLocks noChangeArrowheads="1"/>
            </p:cNvSpPr>
            <p:nvPr/>
          </p:nvSpPr>
          <p:spPr bwMode="auto">
            <a:xfrm>
              <a:off x="990600" y="1577340"/>
              <a:ext cx="7439025" cy="7477759"/>
            </a:xfrm>
            <a:prstGeom prst="wedgeRoundRectCallout">
              <a:avLst>
                <a:gd name="adj1" fmla="val 49254"/>
                <a:gd name="adj2" fmla="val 66186"/>
                <a:gd name="adj3" fmla="val 16667"/>
              </a:avLst>
            </a:prstGeom>
            <a:grpFill/>
            <a:ln w="31750" algn="ctr">
              <a:solidFill>
                <a:schemeClr val="accent3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2" name="矩形 4"/>
            <p:cNvSpPr>
              <a:spLocks noChangeArrowheads="1"/>
            </p:cNvSpPr>
            <p:nvPr/>
          </p:nvSpPr>
          <p:spPr bwMode="auto">
            <a:xfrm>
              <a:off x="1295400" y="1805937"/>
              <a:ext cx="6934200" cy="679571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do you know about Santa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Claus?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does he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live?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defRPr/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animals pull his </a:t>
              </a:r>
              <a:r>
                <a:rPr lang="en-US" altLang="zh-C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sleigh?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3886200"/>
            <a:ext cx="5107222" cy="25434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b="1" kern="0" dirty="0" smtClean="0">
                <a:solidFill>
                  <a:schemeClr val="bg1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b="1" kern="0" dirty="0" smtClean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6400" y="3124200"/>
            <a:ext cx="62484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 Remember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 words and important sentences.</a:t>
            </a:r>
          </a:p>
          <a:p>
            <a:pPr marL="514350"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2. Finish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the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exercises.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0600" y="2514600"/>
            <a:ext cx="7391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words about gift giving.  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know the Chinese tradition of gift-giving.  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. To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learn about some tips of giving presents.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4. To practice the skills of </a:t>
            </a:r>
            <a:r>
              <a:rPr lang="en-US" altLang="zh-CN" sz="2400" dirty="0" smtClean="0">
                <a:latin typeface="+mn-lt"/>
                <a:ea typeface="黑体" panose="02010609060101010101" pitchFamily="49" charset="-122"/>
              </a:rPr>
              <a:t>reading,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speaking and writing.  </a:t>
            </a:r>
          </a:p>
        </p:txBody>
      </p:sp>
      <p:pic>
        <p:nvPicPr>
          <p:cNvPr id="19460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43800" y="5181600"/>
            <a:ext cx="12477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228600" y="3810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Warming up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483" name="圆角矩形 5"/>
          <p:cNvSpPr>
            <a:spLocks noChangeArrowheads="1"/>
          </p:cNvSpPr>
          <p:nvPr/>
        </p:nvSpPr>
        <p:spPr bwMode="auto">
          <a:xfrm>
            <a:off x="990600" y="1371600"/>
            <a:ext cx="6477000" cy="838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When would you like to receive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gifts? </a:t>
            </a:r>
            <a:endParaRPr lang="en-US" altLang="zh-CN" sz="2800" dirty="0">
              <a:solidFill>
                <a:srgbClr val="00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What gifts would you like to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get? Why?</a:t>
            </a:r>
            <a:endParaRPr lang="en-US" altLang="zh-CN" sz="2800" dirty="0">
              <a:solidFill>
                <a:srgbClr val="00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124200"/>
            <a:ext cx="2898104" cy="2057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0400" y="3124200"/>
            <a:ext cx="2819400" cy="21111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0" y="3048000"/>
            <a:ext cx="2764326" cy="21955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228600" y="3810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Talk about it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2531" name="圆角矩形 5"/>
          <p:cNvSpPr>
            <a:spLocks noChangeArrowheads="1"/>
          </p:cNvSpPr>
          <p:nvPr/>
        </p:nvSpPr>
        <p:spPr bwMode="auto">
          <a:xfrm>
            <a:off x="1066800" y="1371600"/>
            <a:ext cx="7010400" cy="838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</p:spPr>
        <p:txBody>
          <a:bodyPr wrap="none" anchor="ctr"/>
          <a:lstStyle/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react when you receive a gift you 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2895600"/>
            <a:ext cx="4086225" cy="24479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2895600"/>
            <a:ext cx="2895600" cy="2514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"/>
          <p:cNvSpPr txBox="1"/>
          <p:nvPr/>
        </p:nvSpPr>
        <p:spPr bwMode="auto">
          <a:xfrm>
            <a:off x="228600" y="3810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Talk about it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4579" name="圆角矩形 5"/>
          <p:cNvSpPr>
            <a:spLocks noChangeArrowheads="1"/>
          </p:cNvSpPr>
          <p:nvPr/>
        </p:nvSpPr>
        <p:spPr bwMode="auto">
          <a:xfrm>
            <a:off x="1066800" y="1447800"/>
            <a:ext cx="7010400" cy="838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</p:spPr>
        <p:txBody>
          <a:bodyPr wrap="none" anchor="ctr"/>
          <a:lstStyle/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your family visits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another,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</a:t>
            </a: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take as a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gift?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930278"/>
            <a:ext cx="3048000" cy="20989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5200" y="2930277"/>
            <a:ext cx="2438400" cy="20828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3600" y="2930277"/>
            <a:ext cx="2937044" cy="20955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228600" y="3810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New words 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200" y="1447800"/>
            <a:ext cx="6705600" cy="4535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chalk       n.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粉笔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tradition    n.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传统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reaction    n.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反应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react      v.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反应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officer    n.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政府官员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gun        n.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枪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doll       n.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洋娃娃；玩偶</a:t>
            </a:r>
          </a:p>
        </p:txBody>
      </p:sp>
      <p:pic>
        <p:nvPicPr>
          <p:cNvPr id="26628" name="Picture 8" descr="图   片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8006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228600" y="4572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" y="2057400"/>
            <a:ext cx="8001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</a:rPr>
              <a:t>1. Li </a:t>
            </a:r>
            <a:r>
              <a:rPr lang="en-US" altLang="zh-CN" sz="2800" dirty="0">
                <a:latin typeface="+mn-lt"/>
              </a:rPr>
              <a:t>Ming liked Mr. Bradshaw’s cookies.   (     )</a:t>
            </a: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</a:rPr>
              <a:t>2. Li </a:t>
            </a:r>
            <a:r>
              <a:rPr lang="en-US" altLang="zh-CN" sz="2800" dirty="0">
                <a:latin typeface="+mn-lt"/>
              </a:rPr>
              <a:t>Ming accepted Mr. Bradshaw’s gift although he didn’t like it.                                       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</a:rPr>
              <a:t>(     )</a:t>
            </a:r>
            <a:endParaRPr lang="en-US" altLang="zh-CN" sz="2800" dirty="0">
              <a:latin typeface="+mn-lt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</a:rPr>
              <a:t>3. Debbie </a:t>
            </a:r>
            <a:r>
              <a:rPr lang="en-US" altLang="zh-CN" sz="2800" dirty="0">
                <a:latin typeface="+mn-lt"/>
              </a:rPr>
              <a:t>liked the toy gun that Danny gave her as a Christmas gift.                                          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</a:rPr>
              <a:t>(     )</a:t>
            </a:r>
            <a:endParaRPr lang="en-US" altLang="zh-CN" sz="2800" dirty="0">
              <a:latin typeface="+mn-lt"/>
            </a:endParaRPr>
          </a:p>
          <a:p>
            <a:pPr marL="514350" indent="-514350">
              <a:lnSpc>
                <a:spcPct val="150000"/>
              </a:lnSpc>
              <a:defRPr/>
            </a:pPr>
            <a:r>
              <a:rPr lang="en-US" altLang="zh-CN" sz="2800" dirty="0" smtClean="0">
                <a:latin typeface="+mn-lt"/>
              </a:rPr>
              <a:t>4. Danny </a:t>
            </a:r>
            <a:r>
              <a:rPr lang="en-US" altLang="zh-CN" sz="2800" dirty="0">
                <a:latin typeface="+mn-lt"/>
              </a:rPr>
              <a:t>is planning another trip to Chinatown. 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/>
              </a:rPr>
              <a:t>(     )</a:t>
            </a:r>
            <a:endParaRPr lang="en-US" altLang="zh-CN" sz="2800" dirty="0">
              <a:latin typeface="+mn-lt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086600" y="2209800"/>
            <a:ext cx="838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F </a:t>
            </a:r>
          </a:p>
        </p:txBody>
      </p:sp>
      <p:sp>
        <p:nvSpPr>
          <p:cNvPr id="27653" name="圆角矩形 5"/>
          <p:cNvSpPr>
            <a:spLocks noChangeArrowheads="1"/>
          </p:cNvSpPr>
          <p:nvPr/>
        </p:nvSpPr>
        <p:spPr bwMode="auto">
          <a:xfrm>
            <a:off x="990600" y="1371600"/>
            <a:ext cx="6096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</p:spPr>
        <p:txBody>
          <a:bodyPr wrap="none" anchor="ctr"/>
          <a:lstStyle/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lesson and write(T) or false(F).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781800" y="3514725"/>
            <a:ext cx="838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  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315200" y="4800600"/>
            <a:ext cx="838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F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772400" y="5419725"/>
            <a:ext cx="8382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T 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04800" y="228600"/>
            <a:ext cx="3429000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n-lt"/>
                <a:cs typeface="Calibri" panose="020F0502020204030204" pitchFamily="34" charset="0"/>
              </a:rPr>
              <a:t>Reading </a:t>
            </a:r>
            <a:endParaRPr lang="zh-CN" altLang="en-US" sz="4400" kern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椭圆 9"/>
          <p:cNvSpPr/>
          <p:nvPr/>
        </p:nvSpPr>
        <p:spPr>
          <a:xfrm>
            <a:off x="1219200" y="1828800"/>
            <a:ext cx="6705600" cy="259080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9ACC4F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8676" name="组合 9"/>
          <p:cNvGrpSpPr/>
          <p:nvPr/>
        </p:nvGrpSpPr>
        <p:grpSpPr bwMode="auto">
          <a:xfrm>
            <a:off x="1219200" y="2620963"/>
            <a:ext cx="1219200" cy="1179512"/>
            <a:chOff x="1573983" y="1974776"/>
            <a:chExt cx="1813954" cy="1813954"/>
          </a:xfrm>
        </p:grpSpPr>
        <p:grpSp>
          <p:nvGrpSpPr>
            <p:cNvPr id="28678" name="组合 10"/>
            <p:cNvGrpSpPr/>
            <p:nvPr/>
          </p:nvGrpSpPr>
          <p:grpSpPr bwMode="auto"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13" name="椭圆 12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 bwMode="auto">
              <a:xfrm rot="20122633">
                <a:off x="3973346" y="2569389"/>
                <a:ext cx="774452" cy="2662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 bwMode="auto">
              <a:xfrm rot="912585">
                <a:off x="3688200" y="1628662"/>
                <a:ext cx="837605" cy="8383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2" name="椭圆 11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2514600" y="2133600"/>
            <a:ext cx="57912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Turn one of the emails to a dialogue. You can make some changes if you like. Work in pairs and show your dialogues later.</a:t>
            </a:r>
            <a:endParaRPr lang="zh-CN" altLang="en-US" sz="2800" dirty="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"/>
          <p:cNvSpPr txBox="1"/>
          <p:nvPr/>
        </p:nvSpPr>
        <p:spPr bwMode="auto">
          <a:xfrm>
            <a:off x="228600" y="228600"/>
            <a:ext cx="5948363" cy="584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3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sz="4400" kern="0" dirty="0" smtClean="0">
                <a:latin typeface="+mj-lt"/>
                <a:cs typeface="Calibri" panose="020F0502020204030204" pitchFamily="34" charset="0"/>
              </a:rPr>
              <a:t>Language points</a:t>
            </a:r>
            <a:endParaRPr lang="zh-CN" altLang="en-US" sz="3600" kern="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5603" name="矩形 7"/>
          <p:cNvSpPr>
            <a:spLocks noChangeArrowheads="1"/>
          </p:cNvSpPr>
          <p:nvPr/>
        </p:nvSpPr>
        <p:spPr bwMode="auto">
          <a:xfrm>
            <a:off x="990600" y="1408113"/>
            <a:ext cx="76200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1. I </a:t>
            </a: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don’t know what we’ll do with them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.</a:t>
            </a:r>
          </a:p>
          <a:p>
            <a:pPr marL="514350" indent="-514350">
              <a:defRPr/>
            </a:pPr>
            <a:r>
              <a:rPr lang="en-US" altLang="zh-CN" sz="2800" dirty="0"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+mn-lt"/>
                <a:ea typeface="黑体" panose="02010609060101010101" pitchFamily="49" charset="-122"/>
              </a:rPr>
              <a:t>    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我不知道该如何处理</a:t>
            </a:r>
            <a:r>
              <a:rPr lang="zh-CN" altLang="en-US" sz="2800" dirty="0" smtClean="0">
                <a:latin typeface="+mn-lt"/>
                <a:ea typeface="黑体" panose="02010609060101010101" pitchFamily="49" charset="-122"/>
              </a:rPr>
              <a:t>它们</a:t>
            </a:r>
            <a:r>
              <a:rPr lang="zh-CN" altLang="en-US" sz="2800" dirty="0">
                <a:latin typeface="+mn-lt"/>
                <a:ea typeface="黑体" panose="02010609060101010101" pitchFamily="49" charset="-122"/>
              </a:rPr>
              <a:t>。</a:t>
            </a:r>
            <a:endParaRPr lang="en-US" altLang="zh-CN" sz="2800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990600" y="2971800"/>
            <a:ext cx="7162800" cy="2362200"/>
            <a:chOff x="990600" y="3505200"/>
            <a:chExt cx="7162800" cy="2209800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990600" y="3505200"/>
              <a:ext cx="7162800" cy="2209800"/>
            </a:xfrm>
            <a:prstGeom prst="round2DiagRect">
              <a:avLst/>
            </a:prstGeom>
            <a:solidFill>
              <a:srgbClr val="FFFF99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43000" y="3631432"/>
              <a:ext cx="7010400" cy="8349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indent="-514350">
                <a:defRPr/>
              </a:pPr>
              <a:r>
                <a:rPr lang="en-US" altLang="zh-CN" sz="2600" dirty="0" smtClean="0">
                  <a:latin typeface="+mn-lt"/>
                  <a:ea typeface="黑体" panose="02010609060101010101" pitchFamily="49" charset="-122"/>
                </a:rPr>
                <a:t>     do 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with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意为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“对付、处理”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多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与疑问词</a:t>
              </a:r>
              <a:r>
                <a:rPr lang="en-US" altLang="zh-CN" sz="2600" dirty="0">
                  <a:latin typeface="+mn-lt"/>
                  <a:ea typeface="黑体" panose="02010609060101010101" pitchFamily="49" charset="-122"/>
                </a:rPr>
                <a:t>what 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连用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，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表示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“如何对付、处理、安排</a:t>
              </a:r>
              <a:r>
                <a:rPr lang="zh-CN" altLang="en-US" sz="2600" dirty="0" smtClean="0">
                  <a:latin typeface="+mn-lt"/>
                  <a:ea typeface="黑体" panose="02010609060101010101" pitchFamily="49" charset="-122"/>
                </a:rPr>
                <a:t>”</a:t>
              </a:r>
              <a:r>
                <a:rPr lang="zh-CN" altLang="en-US" sz="2600" dirty="0">
                  <a:latin typeface="+mn-lt"/>
                  <a:ea typeface="黑体" panose="02010609060101010101" pitchFamily="49" charset="-122"/>
                </a:rPr>
                <a:t>。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143000" y="4191000"/>
            <a:ext cx="716280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dirty="0" smtClean="0">
                <a:latin typeface="+mn-lt"/>
                <a:ea typeface="黑体" panose="02010609060101010101" pitchFamily="49" charset="-122"/>
              </a:rPr>
              <a:t>     deal 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with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也表示“对付、处理、安排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”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多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与疑问词</a:t>
            </a:r>
            <a:r>
              <a:rPr lang="en-US" altLang="zh-CN" sz="2600" dirty="0">
                <a:latin typeface="+mn-lt"/>
                <a:ea typeface="黑体" panose="02010609060101010101" pitchFamily="49" charset="-122"/>
              </a:rPr>
              <a:t>how </a:t>
            </a:r>
            <a:r>
              <a:rPr lang="zh-CN" altLang="en-US" sz="2600" dirty="0" smtClean="0">
                <a:latin typeface="+mn-lt"/>
                <a:ea typeface="黑体" panose="02010609060101010101" pitchFamily="49" charset="-122"/>
              </a:rPr>
              <a:t>连用</a:t>
            </a:r>
            <a:r>
              <a:rPr lang="zh-CN" altLang="en-US" sz="2600" dirty="0">
                <a:latin typeface="+mn-lt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967b48c52e53afdd56191ae97a0ac9b514d23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Unit10 SectionB（1a-2c）精品课件 [恢复]</Template>
  <TotalTime>0</TotalTime>
  <Words>571</Words>
  <Application>Microsoft Office PowerPoint</Application>
  <PresentationFormat>全屏显示(4:3)</PresentationFormat>
  <Paragraphs>89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8  Culture Shapes 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2017-09-13T12:22:00Z</dcterms:created>
  <dcterms:modified xsi:type="dcterms:W3CDTF">2023-01-16T21:25:13Z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24B8E5DEA7A74C88A751BF39A3DA2ADD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