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5797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>
          <a:xfrm>
            <a:off x="3455876" y="3147814"/>
            <a:ext cx="2331710" cy="3826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b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  <a:endParaRPr lang="zh-CN" altLang="en-US" sz="2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71550"/>
            <a:ext cx="9144000" cy="162018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5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r>
              <a:rPr lang="zh-CN" altLang="en-US" sz="5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endParaRPr lang="en-US" altLang="zh-CN" sz="5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4335948"/>
            <a:ext cx="914400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55576" y="1203601"/>
            <a:ext cx="7933230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．已知一个三角形的两边长分别为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，则第三边的长不可能的是（　　）</a:t>
            </a: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	         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        	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	        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．小李有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根木棒，长度分别为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，要组成一个三角形（木棒的首尾分别相连接），还需在下列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根木棒中选取（　　）</a:t>
            </a: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长的木棒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                 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长的木棒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  </a:t>
            </a: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长的木棒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                 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长的木棒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84368" y="131161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80112" y="2496261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2709837" y="1804979"/>
            <a:ext cx="199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70556" y="1063487"/>
            <a:ext cx="8261340" cy="25853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．下列长度的三根小木棒能构成三角形的是（　　）</a:t>
            </a: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．若等腰三角形三条边长分别是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（其中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为整数），则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的取值为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．己知三角形的三边长分别为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﹣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，则三角形周长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的取值范围是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44108" y="1147745"/>
            <a:ext cx="3891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136400" y="2323286"/>
            <a:ext cx="3235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031714" y="3147816"/>
            <a:ext cx="11944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074967" y="74610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本节课都学到了什么？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9" name="组合 34817"/>
          <p:cNvGrpSpPr/>
          <p:nvPr/>
        </p:nvGrpSpPr>
        <p:grpSpPr bwMode="auto">
          <a:xfrm>
            <a:off x="6361137" y="1111231"/>
            <a:ext cx="2214562" cy="1667065"/>
            <a:chOff x="0" y="-22"/>
            <a:chExt cx="2359" cy="1380"/>
          </a:xfrm>
        </p:grpSpPr>
        <p:grpSp>
          <p:nvGrpSpPr>
            <p:cNvPr id="10" name="组合 34818"/>
            <p:cNvGrpSpPr/>
            <p:nvPr/>
          </p:nvGrpSpPr>
          <p:grpSpPr bwMode="auto">
            <a:xfrm>
              <a:off x="272" y="299"/>
              <a:ext cx="1678" cy="937"/>
              <a:chOff x="0" y="1"/>
              <a:chExt cx="1678" cy="937"/>
            </a:xfrm>
          </p:grpSpPr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 flipH="1">
                <a:off x="0" y="1"/>
                <a:ext cx="1038" cy="93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 noProof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0" y="938"/>
                <a:ext cx="167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 noProof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1039" y="1"/>
                <a:ext cx="639" cy="93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 noProof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138" y="-22"/>
              <a:ext cx="407" cy="3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0" y="1051"/>
              <a:ext cx="408" cy="3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951" y="1052"/>
              <a:ext cx="408" cy="3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7310475" y="2279646"/>
            <a:ext cx="28725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821657" y="1768464"/>
            <a:ext cx="30008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799293" y="1804977"/>
            <a:ext cx="28725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935596" y="1384300"/>
            <a:ext cx="421246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在三角形中，任意两边之差小于第三边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899596" y="1951029"/>
            <a:ext cx="41830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如右图：在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017350" y="1951029"/>
            <a:ext cx="140493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975407" y="1931995"/>
            <a:ext cx="140493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b-c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942355" y="1923678"/>
            <a:ext cx="140493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836550" y="2535748"/>
            <a:ext cx="7803902" cy="2169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注意：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、一个三角形的三边关系可以归纳成如下一句话：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的任意两边之和大于第三边，任意两边之差小于第三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、在做题时，不仅要考虑到两边之和大于第三边，还必须考虑到两边之差小于第三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89" name="Rectangle 65"/>
          <p:cNvSpPr>
            <a:spLocks noChangeArrowheads="1"/>
          </p:cNvSpPr>
          <p:nvPr/>
        </p:nvSpPr>
        <p:spPr bwMode="auto">
          <a:xfrm>
            <a:off x="251524" y="843562"/>
            <a:ext cx="8647791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457200"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．三角形两边的长分别是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，则此三角形第三边的长可能是（　　）</a:t>
            </a:r>
          </a:p>
          <a:p>
            <a:pPr indent="457200"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	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	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	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．如图，用四个螺丝将四条不可弯曲的木条围成一个木框（形状不限），不计螺丝大小，其中相邻两螺丝的距离依次为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，且相邻两木条的夹角均可调整．若调整木条的夹角时不破坏此木框，则任意两个螺丝间的距离的最大值为（　　）</a:t>
            </a:r>
          </a:p>
          <a:p>
            <a:pPr indent="457200"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	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	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	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25853" y="3428885"/>
            <a:ext cx="1631630" cy="1570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6" name="直接连接符 10"/>
          <p:cNvCxnSpPr>
            <a:cxnSpLocks noChangeShapeType="1"/>
          </p:cNvCxnSpPr>
          <p:nvPr/>
        </p:nvCxnSpPr>
        <p:spPr bwMode="auto">
          <a:xfrm>
            <a:off x="1066752" y="636561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567944" y="843815"/>
            <a:ext cx="8153327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457200"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．如图，已知△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 fontAlgn="ctr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边的取值范围是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 fontAlgn="ctr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延长线上一点，过点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，交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的延长线于点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，若∠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E=55°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ACD=125°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48316" y="2754315"/>
            <a:ext cx="1789137" cy="1533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819400" y="1848475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7717" y="1325943"/>
            <a:ext cx="6553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边相等的三角形叫做等腰三角形，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叫做等边三角形，又叫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．线段公理是什么？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68126" y="122839"/>
            <a:ext cx="2179360" cy="515210"/>
            <a:chOff x="279260" y="218396"/>
            <a:chExt cx="2179285" cy="51949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教材助读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799692" y="1282785"/>
            <a:ext cx="4016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0993" y="1741443"/>
            <a:ext cx="24929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腰和底边相等的三角形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20172" y="1741443"/>
            <a:ext cx="11079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正三角形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7393" y="2664772"/>
            <a:ext cx="22621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两点之间，线段最短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760503" y="1293795"/>
            <a:ext cx="5643563" cy="65086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认识等腰三角形和等边三角形的关系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97012" y="2827341"/>
            <a:ext cx="5643562" cy="65723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掌握三角形的三边关系，体会其在生活中的应用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42732" y="1822223"/>
            <a:ext cx="2845291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206478" y="1336758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82649" y="2809333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49"/>
          <p:cNvSpPr txBox="1"/>
          <p:nvPr/>
        </p:nvSpPr>
        <p:spPr>
          <a:xfrm>
            <a:off x="1760503" y="3813192"/>
            <a:ext cx="507530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有一个内角是钝角的三角形</a:t>
            </a:r>
            <a:r>
              <a:rPr lang="en-US" altLang="x-none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————</a:t>
            </a:r>
          </a:p>
        </p:txBody>
      </p:sp>
      <p:sp>
        <p:nvSpPr>
          <p:cNvPr id="2" name="AutoShape 940"/>
          <p:cNvSpPr/>
          <p:nvPr/>
        </p:nvSpPr>
        <p:spPr>
          <a:xfrm>
            <a:off x="1870042" y="1366823"/>
            <a:ext cx="1220805" cy="1316017"/>
          </a:xfrm>
          <a:prstGeom prst="triangle">
            <a:avLst>
              <a:gd name="adj" fmla="val 1674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noProof="1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AutoShape 941"/>
          <p:cNvSpPr/>
          <p:nvPr/>
        </p:nvSpPr>
        <p:spPr>
          <a:xfrm>
            <a:off x="3951283" y="1403336"/>
            <a:ext cx="950967" cy="1389043"/>
          </a:xfrm>
          <a:prstGeom prst="triangle">
            <a:avLst>
              <a:gd name="adj" fmla="val 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noProof="1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" name="AutoShape 942"/>
          <p:cNvSpPr/>
          <p:nvPr/>
        </p:nvSpPr>
        <p:spPr>
          <a:xfrm>
            <a:off x="5302260" y="2243133"/>
            <a:ext cx="1957485" cy="485764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noProof="1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" name="Text Box 943"/>
          <p:cNvSpPr txBox="1"/>
          <p:nvPr/>
        </p:nvSpPr>
        <p:spPr>
          <a:xfrm>
            <a:off x="1760503" y="3082932"/>
            <a:ext cx="507530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所有内角都是锐角的三角形</a:t>
            </a:r>
            <a:r>
              <a:rPr lang="en-US" altLang="x-none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————</a:t>
            </a:r>
          </a:p>
        </p:txBody>
      </p:sp>
      <p:sp>
        <p:nvSpPr>
          <p:cNvPr id="6" name="Text Box 944"/>
          <p:cNvSpPr txBox="1"/>
          <p:nvPr/>
        </p:nvSpPr>
        <p:spPr>
          <a:xfrm>
            <a:off x="1760503" y="3448062"/>
            <a:ext cx="507530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有一个内角是直角的三角形</a:t>
            </a:r>
            <a:r>
              <a:rPr lang="en-US" altLang="x-none" noProof="1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————</a:t>
            </a:r>
            <a:endParaRPr lang="en-US" altLang="x-none" noProof="1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946"/>
          <p:cNvSpPr/>
          <p:nvPr/>
        </p:nvSpPr>
        <p:spPr>
          <a:xfrm>
            <a:off x="5484825" y="3082932"/>
            <a:ext cx="13388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锐角三角形</a:t>
            </a:r>
          </a:p>
        </p:txBody>
      </p:sp>
      <p:sp>
        <p:nvSpPr>
          <p:cNvPr id="8" name="Rectangle 947"/>
          <p:cNvSpPr/>
          <p:nvPr/>
        </p:nvSpPr>
        <p:spPr>
          <a:xfrm>
            <a:off x="5484825" y="3448062"/>
            <a:ext cx="13388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</a:p>
        </p:txBody>
      </p:sp>
      <p:sp>
        <p:nvSpPr>
          <p:cNvPr id="9" name="Rectangle 948"/>
          <p:cNvSpPr/>
          <p:nvPr/>
        </p:nvSpPr>
        <p:spPr>
          <a:xfrm>
            <a:off x="5484825" y="3813192"/>
            <a:ext cx="13388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钝角三角形</a:t>
            </a:r>
          </a:p>
        </p:txBody>
      </p:sp>
      <p:grpSp>
        <p:nvGrpSpPr>
          <p:cNvPr id="11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TextBox 11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/>
          <p:cNvPicPr>
            <a:picLocks noChangeAspect="1" noChangeArrowheads="1"/>
          </p:cNvPicPr>
          <p:nvPr/>
        </p:nvPicPr>
        <p:blipFill>
          <a:blip r:embed="rId3" cstate="email"/>
          <a:srcRect t="-1041" r="-490"/>
          <a:stretch>
            <a:fillRect/>
          </a:stretch>
        </p:blipFill>
        <p:spPr bwMode="auto">
          <a:xfrm>
            <a:off x="6032523" y="1257284"/>
            <a:ext cx="1789137" cy="166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1395370" y="1366821"/>
            <a:ext cx="456247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有两边相等的三角形叫等腰三角形 ；</a:t>
            </a: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1403648" y="1951029"/>
            <a:ext cx="474669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有三边相等的三角形叫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7"/>
          <p:cNvSpPr txBox="1">
            <a:spLocks noChangeArrowheads="1"/>
          </p:cNvSpPr>
          <p:nvPr/>
        </p:nvSpPr>
        <p:spPr bwMode="auto">
          <a:xfrm>
            <a:off x="2179573" y="709308"/>
            <a:ext cx="427202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探究一、   等腰三角形、等边三角形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395373" y="2684393"/>
            <a:ext cx="198849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三角形按边分： </a:t>
            </a: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504912" y="3155958"/>
          <a:ext cx="6097671" cy="1269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5" imgW="3403600" imgH="622300" progId="Equation.DSMT4">
                  <p:embed/>
                </p:oleObj>
              </mc:Choice>
              <mc:Fallback>
                <p:oleObj name="Equation" r:id="rId5" imgW="3403600" imgH="622300" progId="Equation.DSMT4">
                  <p:embed/>
                  <p:pic>
                    <p:nvPicPr>
                      <p:cNvPr id="0" name="图片 24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12" y="3155958"/>
                        <a:ext cx="6097671" cy="126904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Text Box 57"/>
          <p:cNvSpPr txBox="1">
            <a:spLocks noChangeArrowheads="1"/>
          </p:cNvSpPr>
          <p:nvPr/>
        </p:nvSpPr>
        <p:spPr bwMode="auto">
          <a:xfrm>
            <a:off x="2965431" y="804222"/>
            <a:ext cx="354176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探究二、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三角形的三边关系</a:t>
            </a:r>
          </a:p>
        </p:txBody>
      </p:sp>
      <p:pic>
        <p:nvPicPr>
          <p:cNvPr id="15363" name="图片 42" descr="21世纪教育网(http://www.21cnjy.com) -- 中国最大型、最专业的中小学教育资源门户网站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64092" y="2417947"/>
            <a:ext cx="1800225" cy="895350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899592" y="1403334"/>
            <a:ext cx="7298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的长度的和与边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相比，哪个长？你是怎样得出这个结论的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6" name="对象 45"/>
          <p:cNvGraphicFramePr>
            <a:graphicFrameLocks noChangeAspect="1"/>
          </p:cNvGraphicFramePr>
          <p:nvPr/>
        </p:nvGraphicFramePr>
        <p:xfrm>
          <a:off x="2389638" y="1576237"/>
          <a:ext cx="547695" cy="225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5" imgW="431165" imgH="177800" progId="Equation.DSMT4">
                  <p:embed/>
                </p:oleObj>
              </mc:Choice>
              <mc:Fallback>
                <p:oleObj name="Equation" r:id="rId5" imgW="431165" imgH="177800" progId="Equation.DSMT4">
                  <p:embed/>
                  <p:pic>
                    <p:nvPicPr>
                      <p:cNvPr id="0" name="图片 256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638" y="1576237"/>
                        <a:ext cx="547695" cy="2255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219512" y="2417947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AC+BC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两点之间，线段最短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08624" y="1121724"/>
            <a:ext cx="7951808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：根据上面的结论，你认为在一个三角形中，任意两边之和与第三边的长度有怎样的关系？                  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 bwMode="auto">
          <a:xfrm>
            <a:off x="1031715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997173" y="3410694"/>
            <a:ext cx="716952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三角形三边关系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三角形任意两边之和</a:t>
            </a:r>
            <a:r>
              <a:rPr lang="zh-CN" altLang="en-US" dirty="0" smtClean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大于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第三边；三角形任意两边之差</a:t>
            </a:r>
            <a:r>
              <a:rPr lang="zh-CN" altLang="en-US" dirty="0" smtClean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小于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第三边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827588" y="824742"/>
            <a:ext cx="7339113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：计算每个三角形的任意两边之差，并与第三边比较，你能得到什么结论？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4341" name="对象 44"/>
          <p:cNvGraphicFramePr>
            <a:graphicFrameLocks noChangeAspect="1"/>
          </p:cNvGraphicFramePr>
          <p:nvPr/>
        </p:nvGraphicFramePr>
        <p:xfrm>
          <a:off x="4279896" y="1987544"/>
          <a:ext cx="912304" cy="1204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4" imgW="483235" imgH="636270" progId="Equation.DSMT4">
                  <p:embed/>
                </p:oleObj>
              </mc:Choice>
              <mc:Fallback>
                <p:oleObj name="Equation" r:id="rId4" imgW="483235" imgH="636270" progId="Equation.DSMT4">
                  <p:embed/>
                  <p:pic>
                    <p:nvPicPr>
                      <p:cNvPr id="0" name="图片 266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896" y="1987544"/>
                        <a:ext cx="912304" cy="12049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37" name="组合 1634"/>
          <p:cNvGrpSpPr/>
          <p:nvPr/>
        </p:nvGrpSpPr>
        <p:grpSpPr bwMode="auto">
          <a:xfrm>
            <a:off x="1029970" y="2024304"/>
            <a:ext cx="6868160" cy="1252148"/>
            <a:chOff x="-5578" y="-1756"/>
            <a:chExt cx="10816" cy="2077"/>
          </a:xfrm>
        </p:grpSpPr>
        <p:grpSp>
          <p:nvGrpSpPr>
            <p:cNvPr id="14345" name="组合 1635"/>
            <p:cNvGrpSpPr/>
            <p:nvPr/>
          </p:nvGrpSpPr>
          <p:grpSpPr bwMode="auto">
            <a:xfrm>
              <a:off x="2358" y="-1696"/>
              <a:ext cx="2880" cy="1756"/>
              <a:chOff x="-2142" y="-1726"/>
              <a:chExt cx="2880" cy="1756"/>
            </a:xfrm>
          </p:grpSpPr>
          <p:graphicFrame>
            <p:nvGraphicFramePr>
              <p:cNvPr id="14347" name="对象 1636"/>
              <p:cNvGraphicFramePr>
                <a:graphicFrameLocks noChangeAspect="1"/>
              </p:cNvGraphicFramePr>
              <p:nvPr/>
            </p:nvGraphicFramePr>
            <p:xfrm>
              <a:off x="-1165" y="-1726"/>
              <a:ext cx="1903" cy="17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41" name="Equation" r:id="rId6" imgW="509905" imgH="662940" progId="Equation.DSMT4">
                      <p:embed/>
                    </p:oleObj>
                  </mc:Choice>
                  <mc:Fallback>
                    <p:oleObj name="Equation" r:id="rId6" imgW="509905" imgH="662940" progId="Equation.DSMT4">
                      <p:embed/>
                      <p:pic>
                        <p:nvPicPr>
                          <p:cNvPr id="0" name="图片 266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1165" y="-1726"/>
                            <a:ext cx="1903" cy="175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46" name="文本框 1637"/>
              <p:cNvSpPr txBox="1">
                <a:spLocks noChangeArrowheads="1"/>
              </p:cNvSpPr>
              <p:nvPr/>
            </p:nvSpPr>
            <p:spPr bwMode="auto">
              <a:xfrm>
                <a:off x="-2142" y="-1362"/>
                <a:ext cx="633" cy="60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none" lIns="91440" tIns="45720" rIns="91440" bIns="45720" numCol="1" anchor="t" anchorCtr="0" compatLnSpc="1"/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zh-CN" altLang="zh-CN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⑶</a:t>
                </a:r>
                <a:endParaRPr kumimoji="0" lang="zh-CN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342" name="组合 1638"/>
            <p:cNvGrpSpPr/>
            <p:nvPr/>
          </p:nvGrpSpPr>
          <p:grpSpPr bwMode="auto">
            <a:xfrm>
              <a:off x="-5578" y="-1756"/>
              <a:ext cx="2645" cy="2077"/>
              <a:chOff x="-5578" y="-1852"/>
              <a:chExt cx="2645" cy="2077"/>
            </a:xfrm>
          </p:grpSpPr>
          <p:graphicFrame>
            <p:nvGraphicFramePr>
              <p:cNvPr id="14344" name="对象 1639"/>
              <p:cNvGraphicFramePr>
                <a:graphicFrameLocks noChangeAspect="1"/>
              </p:cNvGraphicFramePr>
              <p:nvPr/>
            </p:nvGraphicFramePr>
            <p:xfrm>
              <a:off x="-5003" y="-1852"/>
              <a:ext cx="2070" cy="19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42" name="Equation" r:id="rId8" imgW="509905" imgH="662940" progId="Equation.DSMT4">
                      <p:embed/>
                    </p:oleObj>
                  </mc:Choice>
                  <mc:Fallback>
                    <p:oleObj name="Equation" r:id="rId8" imgW="509905" imgH="662940" progId="Equation.DSMT4">
                      <p:embed/>
                      <p:pic>
                        <p:nvPicPr>
                          <p:cNvPr id="0" name="图片 266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5003" y="-1852"/>
                            <a:ext cx="2070" cy="191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43" name="文本框 1640"/>
              <p:cNvSpPr txBox="1">
                <a:spLocks noChangeArrowheads="1"/>
              </p:cNvSpPr>
              <p:nvPr/>
            </p:nvSpPr>
            <p:spPr bwMode="auto">
              <a:xfrm>
                <a:off x="-5578" y="-1307"/>
                <a:ext cx="498" cy="153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zh-CN" altLang="zh-CN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⑴ </a:t>
                </a:r>
                <a:endParaRPr kumimoji="0" lang="zh-CN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338" name="组合 1641"/>
            <p:cNvGrpSpPr/>
            <p:nvPr/>
          </p:nvGrpSpPr>
          <p:grpSpPr bwMode="auto">
            <a:xfrm>
              <a:off x="-1265" y="-1455"/>
              <a:ext cx="3622" cy="1086"/>
              <a:chOff x="-3355" y="-1297"/>
              <a:chExt cx="3211" cy="968"/>
            </a:xfrm>
          </p:grpSpPr>
          <p:sp>
            <p:nvSpPr>
              <p:cNvPr id="14340" name="文本框 1642"/>
              <p:cNvSpPr txBox="1">
                <a:spLocks noChangeArrowheads="1"/>
              </p:cNvSpPr>
              <p:nvPr/>
            </p:nvSpPr>
            <p:spPr bwMode="auto">
              <a:xfrm>
                <a:off x="-2489" y="-1297"/>
                <a:ext cx="2345" cy="7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39" name="文本框 1643"/>
              <p:cNvSpPr txBox="1">
                <a:spLocks noChangeArrowheads="1"/>
              </p:cNvSpPr>
              <p:nvPr/>
            </p:nvSpPr>
            <p:spPr bwMode="auto">
              <a:xfrm>
                <a:off x="-3355" y="-1080"/>
                <a:ext cx="580" cy="7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none" lIns="91440" tIns="45720" rIns="91440" bIns="45720" numCol="1" anchor="t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zh-CN" altLang="zh-CN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⑵</a:t>
                </a:r>
                <a:endParaRPr kumimoji="0" lang="zh-CN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" y="43935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5" descr="中国教育出版网"/>
          <p:cNvSpPr txBox="1">
            <a:spLocks noChangeArrowheads="1"/>
          </p:cNvSpPr>
          <p:nvPr/>
        </p:nvSpPr>
        <p:spPr bwMode="auto">
          <a:xfrm>
            <a:off x="467548" y="951572"/>
            <a:ext cx="8040735" cy="30008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示例：有两根长度分别为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5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8cm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的木棒，用长度为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2cm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的木棒与它们能摆成三角形吗？为什么？长度为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13cm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的木棒呢？ 长度为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7cm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的木棒呢？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思考：如果一根木棒能与原来的两根木棒摆成三角形，那么它的长度取值范围是什么？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若三角形的两边为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，则第三边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的长度应满足的条件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若三角形的两边为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，则第三边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的长度应满足的条件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__________________________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1031714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经典剖析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33" name="组合 5"/>
          <p:cNvGrpSpPr/>
          <p:nvPr/>
        </p:nvGrpSpPr>
        <p:grpSpPr bwMode="auto">
          <a:xfrm>
            <a:off x="268126" y="122839"/>
            <a:ext cx="2160346" cy="515210"/>
            <a:chOff x="279260" y="218396"/>
            <a:chExt cx="2160272" cy="519493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1042822" y="272386"/>
              <a:ext cx="184725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TextBox 36"/>
          <p:cNvSpPr txBox="1"/>
          <p:nvPr/>
        </p:nvSpPr>
        <p:spPr>
          <a:xfrm>
            <a:off x="6804248" y="2607756"/>
            <a:ext cx="10951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﹤c ﹤8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19672" y="3410450"/>
            <a:ext cx="266130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∣ a-b ∣﹤c ﹤∣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∣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全屏显示(16:9)</PresentationFormat>
  <Paragraphs>96</Paragraphs>
  <Slides>15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黑体</vt:lpstr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2023-01-16T21:25:20Z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3A941A8595F446A4B18F4F526FD3EE55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