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Lst>
  <p:sldSz cx="9144000" cy="6858000" type="screen4x3"/>
  <p:notesSz cx="6858000" cy="9144000"/>
  <p:defaultTextStyle>
    <a:defPPr>
      <a:defRPr lang="zh-CN"/>
    </a:defPPr>
    <a:lvl1pPr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401F05-2647-47A9-9475-901DD47B2A44}"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08393E-B6DD-44DC-B224-576A9605259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08393E-B6DD-44DC-B224-576A96052590}"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30820CF-B880-4189-942D-D702A7CBA730}" type="datetimeFigureOut">
              <a:rPr lang="zh-CN" altLang="en-US" smtClean="0">
                <a:solidFill>
                  <a:prstClr val="black">
                    <a:tint val="75000"/>
                  </a:prstClr>
                </a:solidFill>
                <a:latin typeface="Calibri" panose="020F0502020204030204"/>
                <a:ea typeface="宋体" panose="02010600030101010101" pitchFamily="2" charset="-122"/>
              </a:rPr>
              <a:t>2023-01-17</a:t>
            </a:fld>
            <a:endParaRPr lang="zh-CN" altLang="en-US">
              <a:solidFill>
                <a:prstClr val="black">
                  <a:tint val="75000"/>
                </a:prstClr>
              </a:solidFill>
              <a:latin typeface="Calibri" panose="020F0502020204030204"/>
              <a:ea typeface="宋体" panose="02010600030101010101" pitchFamily="2" charset="-122"/>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C913308-F349-4B6D-A68A-DD1791B4A57B}" type="slidenum">
              <a:rPr lang="zh-CN" altLang="en-US" smtClean="0">
                <a:solidFill>
                  <a:prstClr val="black">
                    <a:tint val="75000"/>
                  </a:prstClr>
                </a:solidFill>
                <a:latin typeface="Calibri" panose="020F0502020204030204"/>
                <a:ea typeface="宋体" panose="02010600030101010101" pitchFamily="2" charset="-122"/>
              </a:rPr>
              <a:t>‹#›</a:t>
            </a:fld>
            <a:endParaRPr lang="zh-CN" altLang="en-US">
              <a:solidFill>
                <a:prstClr val="black">
                  <a:tint val="75000"/>
                </a:prstClr>
              </a:solidFill>
              <a:latin typeface="Calibri" panose="020F0502020204030204"/>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0" y="981075"/>
            <a:ext cx="91440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en-US" altLang="zh-CN" sz="4400" b="1" spc="-150" dirty="0">
                <a:latin typeface="Arno Pro Smbd Subhead" pitchFamily="18" charset="0"/>
              </a:rPr>
              <a:t>Unit </a:t>
            </a:r>
            <a:r>
              <a:rPr lang="en-US" altLang="zh-CN" sz="4400" b="1" spc="-150" dirty="0" smtClean="0">
                <a:latin typeface="Arno Pro Smbd Subhead" pitchFamily="18" charset="0"/>
              </a:rPr>
              <a:t>6</a:t>
            </a:r>
          </a:p>
          <a:p>
            <a:pPr algn="ctr">
              <a:lnSpc>
                <a:spcPct val="150000"/>
              </a:lnSpc>
            </a:pPr>
            <a:r>
              <a:rPr lang="en-US" altLang="zh-CN" sz="4800" b="1" spc="-150" dirty="0">
                <a:latin typeface="Arno Pro Smbd Subhead" pitchFamily="18" charset="0"/>
              </a:rPr>
              <a:t>I'm going to study computer </a:t>
            </a:r>
            <a:r>
              <a:rPr lang="en-US" altLang="zh-CN" sz="4800" b="1" spc="-150" dirty="0" smtClean="0">
                <a:latin typeface="Arno Pro Smbd Subhead" pitchFamily="18" charset="0"/>
              </a:rPr>
              <a:t>science</a:t>
            </a:r>
            <a:endParaRPr lang="en-US" altLang="zh-CN" sz="4800" b="1" spc="-150" dirty="0">
              <a:latin typeface="Arno Pro Smbd Subhead" pitchFamily="18" charset="0"/>
            </a:endParaRPr>
          </a:p>
        </p:txBody>
      </p:sp>
      <p:sp>
        <p:nvSpPr>
          <p:cNvPr id="72707" name="Text Box 3"/>
          <p:cNvSpPr txBox="1">
            <a:spLocks noChangeArrowheads="1"/>
          </p:cNvSpPr>
          <p:nvPr/>
        </p:nvSpPr>
        <p:spPr bwMode="auto">
          <a:xfrm>
            <a:off x="2778917" y="3657599"/>
            <a:ext cx="35290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4400" b="1" dirty="0">
                <a:solidFill>
                  <a:srgbClr val="0000FF"/>
                </a:solidFill>
                <a:latin typeface="Times New Roman" panose="02020603050405020304" pitchFamily="18" charset="0"/>
              </a:rPr>
              <a:t>Section </a:t>
            </a:r>
            <a:r>
              <a:rPr lang="en-US" altLang="zh-CN" sz="4400" b="1" dirty="0" smtClean="0">
                <a:solidFill>
                  <a:srgbClr val="0000FF"/>
                </a:solidFill>
                <a:latin typeface="Times New Roman" panose="02020603050405020304" pitchFamily="18" charset="0"/>
              </a:rPr>
              <a:t>B</a:t>
            </a:r>
            <a:endParaRPr lang="en-US" altLang="zh-CN" sz="4400" b="1" dirty="0">
              <a:solidFill>
                <a:srgbClr val="0000FF"/>
              </a:solidFill>
              <a:latin typeface="Times New Roman" panose="02020603050405020304" pitchFamily="18" charset="0"/>
            </a:endParaRPr>
          </a:p>
        </p:txBody>
      </p:sp>
      <p:sp>
        <p:nvSpPr>
          <p:cNvPr id="4" name="矩形 3"/>
          <p:cNvSpPr/>
          <p:nvPr/>
        </p:nvSpPr>
        <p:spPr>
          <a:xfrm>
            <a:off x="2896177" y="5327471"/>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8"/>
          <p:cNvSpPr txBox="1">
            <a:spLocks noChangeArrowheads="1"/>
          </p:cNvSpPr>
          <p:nvPr/>
        </p:nvSpPr>
        <p:spPr bwMode="auto">
          <a:xfrm>
            <a:off x="1763713" y="333375"/>
            <a:ext cx="54721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3600" b="1" dirty="0">
                <a:latin typeface="Times New Roman" panose="02020603050405020304" pitchFamily="18" charset="0"/>
              </a:rPr>
              <a:t>New Year’s</a:t>
            </a:r>
            <a:r>
              <a:rPr lang="en-US" altLang="zh-CN" sz="3600" b="1" dirty="0">
                <a:solidFill>
                  <a:srgbClr val="FFFF00"/>
                </a:solidFill>
                <a:latin typeface="Times New Roman" panose="02020603050405020304" pitchFamily="18" charset="0"/>
              </a:rPr>
              <a:t> </a:t>
            </a:r>
            <a:r>
              <a:rPr lang="en-US" altLang="zh-CN" sz="3600" b="1" dirty="0">
                <a:solidFill>
                  <a:srgbClr val="FF0000"/>
                </a:solidFill>
                <a:latin typeface="Times New Roman" panose="02020603050405020304" pitchFamily="18" charset="0"/>
              </a:rPr>
              <a:t>resolution</a:t>
            </a:r>
          </a:p>
        </p:txBody>
      </p:sp>
      <p:sp>
        <p:nvSpPr>
          <p:cNvPr id="81923" name="Text Box 9"/>
          <p:cNvSpPr txBox="1">
            <a:spLocks noChangeArrowheads="1"/>
          </p:cNvSpPr>
          <p:nvPr/>
        </p:nvSpPr>
        <p:spPr bwMode="auto">
          <a:xfrm>
            <a:off x="2411413" y="1412875"/>
            <a:ext cx="439261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B050"/>
                </a:solidFill>
                <a:miter lim="800000"/>
                <a:headEnd/>
                <a:tailEnd/>
              </a14:hiddenLine>
            </a:ext>
          </a:extLst>
        </p:spPr>
        <p:txBody>
          <a:bodyPr>
            <a:spAutoFit/>
          </a:bodyPr>
          <a:lstStyle>
            <a:lvl1pPr marL="342900" indent="-342900"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spcBef>
                <a:spcPct val="40000"/>
              </a:spcBef>
            </a:pPr>
            <a:r>
              <a:rPr lang="en-US" altLang="zh-CN" sz="3200" b="1" dirty="0">
                <a:latin typeface="Times New Roman" panose="02020603050405020304" pitchFamily="18" charset="0"/>
              </a:rPr>
              <a:t>1. learn to play the piano</a:t>
            </a:r>
          </a:p>
          <a:p>
            <a:pPr>
              <a:lnSpc>
                <a:spcPct val="90000"/>
              </a:lnSpc>
              <a:spcBef>
                <a:spcPct val="40000"/>
              </a:spcBef>
            </a:pPr>
            <a:r>
              <a:rPr lang="en-US" altLang="zh-CN" sz="3200" b="1" dirty="0">
                <a:latin typeface="Times New Roman" panose="02020603050405020304" pitchFamily="18" charset="0"/>
              </a:rPr>
              <a:t>2. make the soccer team     </a:t>
            </a:r>
          </a:p>
          <a:p>
            <a:pPr>
              <a:lnSpc>
                <a:spcPct val="90000"/>
              </a:lnSpc>
              <a:spcBef>
                <a:spcPct val="40000"/>
              </a:spcBef>
            </a:pPr>
            <a:r>
              <a:rPr lang="en-US" altLang="zh-CN" sz="3200" b="1" dirty="0">
                <a:latin typeface="Times New Roman" panose="02020603050405020304" pitchFamily="18" charset="0"/>
              </a:rPr>
              <a:t>3. get good grades               </a:t>
            </a:r>
          </a:p>
          <a:p>
            <a:pPr>
              <a:lnSpc>
                <a:spcPct val="90000"/>
              </a:lnSpc>
              <a:spcBef>
                <a:spcPct val="40000"/>
              </a:spcBef>
            </a:pPr>
            <a:r>
              <a:rPr lang="en-US" altLang="zh-CN" sz="3200" b="1" dirty="0">
                <a:latin typeface="Times New Roman" panose="02020603050405020304" pitchFamily="18" charset="0"/>
              </a:rPr>
              <a:t>4. eat healthier food          </a:t>
            </a:r>
          </a:p>
          <a:p>
            <a:pPr>
              <a:lnSpc>
                <a:spcPct val="90000"/>
              </a:lnSpc>
              <a:spcBef>
                <a:spcPct val="40000"/>
              </a:spcBef>
            </a:pPr>
            <a:r>
              <a:rPr lang="en-US" altLang="zh-CN" sz="3200" b="1" dirty="0">
                <a:latin typeface="Times New Roman" panose="02020603050405020304" pitchFamily="18" charset="0"/>
              </a:rPr>
              <a:t>5. get lots of exercise</a:t>
            </a:r>
          </a:p>
        </p:txBody>
      </p:sp>
      <p:grpSp>
        <p:nvGrpSpPr>
          <p:cNvPr id="81924" name="Group 25"/>
          <p:cNvGrpSpPr/>
          <p:nvPr/>
        </p:nvGrpSpPr>
        <p:grpSpPr bwMode="auto">
          <a:xfrm>
            <a:off x="323850" y="1052513"/>
            <a:ext cx="2016125" cy="1728787"/>
            <a:chOff x="204" y="663"/>
            <a:chExt cx="1270" cy="1089"/>
          </a:xfrm>
        </p:grpSpPr>
        <p:pic>
          <p:nvPicPr>
            <p:cNvPr id="81925" name="Picture 18"/>
            <p:cNvPicPr>
              <a:picLocks noChangeAspect="1" noChangeArrowheads="1"/>
            </p:cNvPicPr>
            <p:nvPr/>
          </p:nvPicPr>
          <p:blipFill>
            <a:blip r:embed="rId2"/>
            <a:srcRect/>
            <a:stretch>
              <a:fillRect/>
            </a:stretch>
          </p:blipFill>
          <p:spPr bwMode="auto">
            <a:xfrm>
              <a:off x="204" y="663"/>
              <a:ext cx="1179" cy="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Rectangle 23"/>
            <p:cNvSpPr>
              <a:spLocks noChangeArrowheads="1"/>
            </p:cNvSpPr>
            <p:nvPr/>
          </p:nvSpPr>
          <p:spPr bwMode="auto">
            <a:xfrm>
              <a:off x="1111" y="1434"/>
              <a:ext cx="363" cy="318"/>
            </a:xfrm>
            <a:prstGeom prst="rect">
              <a:avLst/>
            </a:prstGeom>
            <a:solidFill>
              <a:schemeClr val="bg1"/>
            </a:solidFill>
            <a:ln w="9525">
              <a:solidFill>
                <a:schemeClr val="tx1"/>
              </a:solidFill>
              <a:miter lim="800000"/>
            </a:ln>
          </p:spPr>
          <p:txBody>
            <a:bodyPr wrap="none" anchor="ctr"/>
            <a:lstStyle/>
            <a:p>
              <a:r>
                <a:rPr lang="en-US" altLang="zh-CN" sz="3200" b="1">
                  <a:latin typeface="Times New Roman" panose="02020603050405020304" pitchFamily="18" charset="0"/>
                </a:rPr>
                <a:t>1</a:t>
              </a:r>
            </a:p>
          </p:txBody>
        </p:sp>
      </p:grpSp>
      <p:grpSp>
        <p:nvGrpSpPr>
          <p:cNvPr id="81927" name="Group 30"/>
          <p:cNvGrpSpPr/>
          <p:nvPr/>
        </p:nvGrpSpPr>
        <p:grpSpPr bwMode="auto">
          <a:xfrm>
            <a:off x="7019925" y="1052513"/>
            <a:ext cx="1800225" cy="1512887"/>
            <a:chOff x="4422" y="663"/>
            <a:chExt cx="1134" cy="953"/>
          </a:xfrm>
        </p:grpSpPr>
        <p:pic>
          <p:nvPicPr>
            <p:cNvPr id="81928" name="Picture 19"/>
            <p:cNvPicPr>
              <a:picLocks noChangeAspect="1" noChangeArrowheads="1"/>
            </p:cNvPicPr>
            <p:nvPr/>
          </p:nvPicPr>
          <p:blipFill>
            <a:blip r:embed="rId3"/>
            <a:srcRect/>
            <a:stretch>
              <a:fillRect/>
            </a:stretch>
          </p:blipFill>
          <p:spPr bwMode="auto">
            <a:xfrm>
              <a:off x="4422" y="663"/>
              <a:ext cx="1044"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9" name="Rectangle 26"/>
            <p:cNvSpPr>
              <a:spLocks noChangeArrowheads="1"/>
            </p:cNvSpPr>
            <p:nvPr/>
          </p:nvSpPr>
          <p:spPr bwMode="auto">
            <a:xfrm>
              <a:off x="5193" y="1298"/>
              <a:ext cx="363" cy="318"/>
            </a:xfrm>
            <a:prstGeom prst="rect">
              <a:avLst/>
            </a:prstGeom>
            <a:solidFill>
              <a:schemeClr val="bg1"/>
            </a:solidFill>
            <a:ln w="9525">
              <a:solidFill>
                <a:schemeClr val="tx1"/>
              </a:solidFill>
              <a:miter lim="800000"/>
            </a:ln>
          </p:spPr>
          <p:txBody>
            <a:bodyPr wrap="none" anchor="ctr"/>
            <a:lstStyle/>
            <a:p>
              <a:pPr algn="l"/>
              <a:endParaRPr lang="zh-CN" altLang="zh-CN"/>
            </a:p>
          </p:txBody>
        </p:sp>
      </p:grpSp>
      <p:grpSp>
        <p:nvGrpSpPr>
          <p:cNvPr id="81930" name="Group 31"/>
          <p:cNvGrpSpPr/>
          <p:nvPr/>
        </p:nvGrpSpPr>
        <p:grpSpPr bwMode="auto">
          <a:xfrm>
            <a:off x="250825" y="4508500"/>
            <a:ext cx="1873250" cy="1585913"/>
            <a:chOff x="158" y="2840"/>
            <a:chExt cx="1180" cy="999"/>
          </a:xfrm>
        </p:grpSpPr>
        <p:pic>
          <p:nvPicPr>
            <p:cNvPr id="81931" name="Picture 20"/>
            <p:cNvPicPr>
              <a:picLocks noChangeAspect="1" noChangeArrowheads="1"/>
            </p:cNvPicPr>
            <p:nvPr/>
          </p:nvPicPr>
          <p:blipFill>
            <a:blip r:embed="rId4"/>
            <a:srcRect/>
            <a:stretch>
              <a:fillRect/>
            </a:stretch>
          </p:blipFill>
          <p:spPr bwMode="auto">
            <a:xfrm>
              <a:off x="158" y="2840"/>
              <a:ext cx="1134" cy="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2" name="Rectangle 27"/>
            <p:cNvSpPr>
              <a:spLocks noChangeArrowheads="1"/>
            </p:cNvSpPr>
            <p:nvPr/>
          </p:nvSpPr>
          <p:spPr bwMode="auto">
            <a:xfrm>
              <a:off x="975" y="3521"/>
              <a:ext cx="363" cy="318"/>
            </a:xfrm>
            <a:prstGeom prst="rect">
              <a:avLst/>
            </a:prstGeom>
            <a:solidFill>
              <a:schemeClr val="bg1"/>
            </a:solidFill>
            <a:ln w="9525">
              <a:solidFill>
                <a:schemeClr val="tx1"/>
              </a:solidFill>
              <a:miter lim="800000"/>
            </a:ln>
          </p:spPr>
          <p:txBody>
            <a:bodyPr wrap="none" anchor="ctr"/>
            <a:lstStyle/>
            <a:p>
              <a:pPr algn="l"/>
              <a:endParaRPr lang="zh-CN" altLang="zh-CN"/>
            </a:p>
          </p:txBody>
        </p:sp>
      </p:grpSp>
      <p:grpSp>
        <p:nvGrpSpPr>
          <p:cNvPr id="81933" name="Group 32"/>
          <p:cNvGrpSpPr/>
          <p:nvPr/>
        </p:nvGrpSpPr>
        <p:grpSpPr bwMode="auto">
          <a:xfrm>
            <a:off x="2627313" y="5300663"/>
            <a:ext cx="2089150" cy="1296987"/>
            <a:chOff x="1655" y="3339"/>
            <a:chExt cx="1316" cy="817"/>
          </a:xfrm>
        </p:grpSpPr>
        <p:pic>
          <p:nvPicPr>
            <p:cNvPr id="81934" name="Picture 21"/>
            <p:cNvPicPr>
              <a:picLocks noChangeAspect="1" noChangeArrowheads="1"/>
            </p:cNvPicPr>
            <p:nvPr/>
          </p:nvPicPr>
          <p:blipFill>
            <a:blip r:embed="rId5"/>
            <a:srcRect/>
            <a:stretch>
              <a:fillRect/>
            </a:stretch>
          </p:blipFill>
          <p:spPr bwMode="auto">
            <a:xfrm>
              <a:off x="1655" y="3339"/>
              <a:ext cx="1088"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5" name="Rectangle 28"/>
            <p:cNvSpPr>
              <a:spLocks noChangeArrowheads="1"/>
            </p:cNvSpPr>
            <p:nvPr/>
          </p:nvSpPr>
          <p:spPr bwMode="auto">
            <a:xfrm>
              <a:off x="2608" y="3838"/>
              <a:ext cx="363" cy="318"/>
            </a:xfrm>
            <a:prstGeom prst="rect">
              <a:avLst/>
            </a:prstGeom>
            <a:solidFill>
              <a:schemeClr val="bg1"/>
            </a:solidFill>
            <a:ln w="9525">
              <a:solidFill>
                <a:schemeClr val="tx1"/>
              </a:solidFill>
              <a:miter lim="800000"/>
            </a:ln>
          </p:spPr>
          <p:txBody>
            <a:bodyPr wrap="none" anchor="ctr"/>
            <a:lstStyle/>
            <a:p>
              <a:pPr algn="l"/>
              <a:endParaRPr lang="zh-CN" altLang="zh-CN"/>
            </a:p>
          </p:txBody>
        </p:sp>
      </p:grpSp>
      <p:grpSp>
        <p:nvGrpSpPr>
          <p:cNvPr id="81936" name="Group 33"/>
          <p:cNvGrpSpPr/>
          <p:nvPr/>
        </p:nvGrpSpPr>
        <p:grpSpPr bwMode="auto">
          <a:xfrm>
            <a:off x="5940425" y="5229225"/>
            <a:ext cx="2160588" cy="1368425"/>
            <a:chOff x="3742" y="3294"/>
            <a:chExt cx="1361" cy="862"/>
          </a:xfrm>
        </p:grpSpPr>
        <p:pic>
          <p:nvPicPr>
            <p:cNvPr id="81937" name="Picture 22"/>
            <p:cNvPicPr>
              <a:picLocks noChangeAspect="1" noChangeArrowheads="1"/>
            </p:cNvPicPr>
            <p:nvPr/>
          </p:nvPicPr>
          <p:blipFill>
            <a:blip r:embed="rId6"/>
            <a:srcRect/>
            <a:stretch>
              <a:fillRect/>
            </a:stretch>
          </p:blipFill>
          <p:spPr bwMode="auto">
            <a:xfrm>
              <a:off x="3742" y="3294"/>
              <a:ext cx="1224" cy="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8" name="Rectangle 29"/>
            <p:cNvSpPr>
              <a:spLocks noChangeArrowheads="1"/>
            </p:cNvSpPr>
            <p:nvPr/>
          </p:nvSpPr>
          <p:spPr bwMode="auto">
            <a:xfrm>
              <a:off x="4740" y="3838"/>
              <a:ext cx="363" cy="318"/>
            </a:xfrm>
            <a:prstGeom prst="rect">
              <a:avLst/>
            </a:prstGeom>
            <a:solidFill>
              <a:schemeClr val="bg1"/>
            </a:solidFill>
            <a:ln w="9525">
              <a:solidFill>
                <a:schemeClr val="tx1"/>
              </a:solidFill>
              <a:miter lim="800000"/>
            </a:ln>
          </p:spPr>
          <p:txBody>
            <a:bodyPr wrap="none" anchor="ctr"/>
            <a:lstStyle/>
            <a:p>
              <a:pPr algn="l"/>
              <a:endParaRPr lang="zh-CN" altLang="zh-CN"/>
            </a:p>
          </p:txBody>
        </p:sp>
      </p:grpSp>
      <p:sp>
        <p:nvSpPr>
          <p:cNvPr id="81939" name="Text Box 34"/>
          <p:cNvSpPr txBox="1">
            <a:spLocks noChangeArrowheads="1"/>
          </p:cNvSpPr>
          <p:nvPr/>
        </p:nvSpPr>
        <p:spPr bwMode="auto">
          <a:xfrm>
            <a:off x="8316913" y="2060575"/>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rPr>
              <a:t>2</a:t>
            </a:r>
          </a:p>
        </p:txBody>
      </p:sp>
      <p:sp>
        <p:nvSpPr>
          <p:cNvPr id="81940" name="Text Box 35"/>
          <p:cNvSpPr txBox="1">
            <a:spLocks noChangeArrowheads="1"/>
          </p:cNvSpPr>
          <p:nvPr/>
        </p:nvSpPr>
        <p:spPr bwMode="auto">
          <a:xfrm>
            <a:off x="1619250" y="5516563"/>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rPr>
              <a:t>5</a:t>
            </a:r>
          </a:p>
        </p:txBody>
      </p:sp>
      <p:sp>
        <p:nvSpPr>
          <p:cNvPr id="81941" name="Text Box 36"/>
          <p:cNvSpPr txBox="1">
            <a:spLocks noChangeArrowheads="1"/>
          </p:cNvSpPr>
          <p:nvPr/>
        </p:nvSpPr>
        <p:spPr bwMode="auto">
          <a:xfrm>
            <a:off x="4211638" y="6021388"/>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rPr>
              <a:t>4</a:t>
            </a:r>
          </a:p>
        </p:txBody>
      </p:sp>
      <p:sp>
        <p:nvSpPr>
          <p:cNvPr id="81942" name="Text Box 37"/>
          <p:cNvSpPr txBox="1">
            <a:spLocks noChangeArrowheads="1"/>
          </p:cNvSpPr>
          <p:nvPr/>
        </p:nvSpPr>
        <p:spPr bwMode="auto">
          <a:xfrm>
            <a:off x="7596188" y="6092825"/>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rPr>
              <a:t>3</a:t>
            </a:r>
          </a:p>
        </p:txBody>
      </p:sp>
      <p:sp>
        <p:nvSpPr>
          <p:cNvPr id="81943" name="Oval 38"/>
          <p:cNvSpPr>
            <a:spLocks noChangeArrowheads="1"/>
          </p:cNvSpPr>
          <p:nvPr/>
        </p:nvSpPr>
        <p:spPr bwMode="auto">
          <a:xfrm>
            <a:off x="539750" y="188913"/>
            <a:ext cx="790575" cy="649287"/>
          </a:xfrm>
          <a:prstGeom prst="ellipse">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round/>
              </a14:hiddenLine>
            </a:ext>
          </a:extLst>
        </p:spPr>
        <p:txBody>
          <a:bodyPr wrap="none" anchor="ctr"/>
          <a:lstStyle/>
          <a:p>
            <a:r>
              <a:rPr lang="en-US" altLang="zh-CN" sz="3600" b="1">
                <a:solidFill>
                  <a:srgbClr val="FF0066"/>
                </a:solidFill>
                <a:latin typeface="Times New Roman" panose="02020603050405020304" pitchFamily="18" charset="0"/>
              </a:rPr>
              <a:t>1a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39"/>
                                        </p:tgtEl>
                                        <p:attrNameLst>
                                          <p:attrName>style.visibility</p:attrName>
                                        </p:attrNameLst>
                                      </p:cBhvr>
                                      <p:to>
                                        <p:strVal val="visible"/>
                                      </p:to>
                                    </p:set>
                                    <p:anim calcmode="lin" valueType="num">
                                      <p:cBhvr additive="base">
                                        <p:cTn id="7" dur="500" fill="hold"/>
                                        <p:tgtEl>
                                          <p:spTgt spid="81939"/>
                                        </p:tgtEl>
                                        <p:attrNameLst>
                                          <p:attrName>ppt_x</p:attrName>
                                        </p:attrNameLst>
                                      </p:cBhvr>
                                      <p:tavLst>
                                        <p:tav tm="0">
                                          <p:val>
                                            <p:strVal val="#ppt_x"/>
                                          </p:val>
                                        </p:tav>
                                        <p:tav tm="100000">
                                          <p:val>
                                            <p:strVal val="#ppt_x"/>
                                          </p:val>
                                        </p:tav>
                                      </p:tavLst>
                                    </p:anim>
                                    <p:anim calcmode="lin" valueType="num">
                                      <p:cBhvr additive="base">
                                        <p:cTn id="8" dur="500" fill="hold"/>
                                        <p:tgtEl>
                                          <p:spTgt spid="819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42"/>
                                        </p:tgtEl>
                                        <p:attrNameLst>
                                          <p:attrName>style.visibility</p:attrName>
                                        </p:attrNameLst>
                                      </p:cBhvr>
                                      <p:to>
                                        <p:strVal val="visible"/>
                                      </p:to>
                                    </p:set>
                                    <p:anim calcmode="lin" valueType="num">
                                      <p:cBhvr additive="base">
                                        <p:cTn id="13" dur="500" fill="hold"/>
                                        <p:tgtEl>
                                          <p:spTgt spid="81942"/>
                                        </p:tgtEl>
                                        <p:attrNameLst>
                                          <p:attrName>ppt_x</p:attrName>
                                        </p:attrNameLst>
                                      </p:cBhvr>
                                      <p:tavLst>
                                        <p:tav tm="0">
                                          <p:val>
                                            <p:strVal val="#ppt_x"/>
                                          </p:val>
                                        </p:tav>
                                        <p:tav tm="100000">
                                          <p:val>
                                            <p:strVal val="#ppt_x"/>
                                          </p:val>
                                        </p:tav>
                                      </p:tavLst>
                                    </p:anim>
                                    <p:anim calcmode="lin" valueType="num">
                                      <p:cBhvr additive="base">
                                        <p:cTn id="14" dur="500" fill="hold"/>
                                        <p:tgtEl>
                                          <p:spTgt spid="819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41"/>
                                        </p:tgtEl>
                                        <p:attrNameLst>
                                          <p:attrName>style.visibility</p:attrName>
                                        </p:attrNameLst>
                                      </p:cBhvr>
                                      <p:to>
                                        <p:strVal val="visible"/>
                                      </p:to>
                                    </p:set>
                                    <p:anim calcmode="lin" valueType="num">
                                      <p:cBhvr additive="base">
                                        <p:cTn id="19" dur="500" fill="hold"/>
                                        <p:tgtEl>
                                          <p:spTgt spid="81941"/>
                                        </p:tgtEl>
                                        <p:attrNameLst>
                                          <p:attrName>ppt_x</p:attrName>
                                        </p:attrNameLst>
                                      </p:cBhvr>
                                      <p:tavLst>
                                        <p:tav tm="0">
                                          <p:val>
                                            <p:strVal val="#ppt_x"/>
                                          </p:val>
                                        </p:tav>
                                        <p:tav tm="100000">
                                          <p:val>
                                            <p:strVal val="#ppt_x"/>
                                          </p:val>
                                        </p:tav>
                                      </p:tavLst>
                                    </p:anim>
                                    <p:anim calcmode="lin" valueType="num">
                                      <p:cBhvr additive="base">
                                        <p:cTn id="20" dur="500" fill="hold"/>
                                        <p:tgtEl>
                                          <p:spTgt spid="819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40"/>
                                        </p:tgtEl>
                                        <p:attrNameLst>
                                          <p:attrName>style.visibility</p:attrName>
                                        </p:attrNameLst>
                                      </p:cBhvr>
                                      <p:to>
                                        <p:strVal val="visible"/>
                                      </p:to>
                                    </p:set>
                                    <p:anim calcmode="lin" valueType="num">
                                      <p:cBhvr additive="base">
                                        <p:cTn id="25" dur="500" fill="hold"/>
                                        <p:tgtEl>
                                          <p:spTgt spid="81940"/>
                                        </p:tgtEl>
                                        <p:attrNameLst>
                                          <p:attrName>ppt_x</p:attrName>
                                        </p:attrNameLst>
                                      </p:cBhvr>
                                      <p:tavLst>
                                        <p:tav tm="0">
                                          <p:val>
                                            <p:strVal val="#ppt_x"/>
                                          </p:val>
                                        </p:tav>
                                        <p:tav tm="100000">
                                          <p:val>
                                            <p:strVal val="#ppt_x"/>
                                          </p:val>
                                        </p:tav>
                                      </p:tavLst>
                                    </p:anim>
                                    <p:anim calcmode="lin" valueType="num">
                                      <p:cBhvr additive="base">
                                        <p:cTn id="26" dur="500" fill="hold"/>
                                        <p:tgtEl>
                                          <p:spTgt spid="819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9" grpId="0"/>
      <p:bldP spid="81940" grpId="0"/>
      <p:bldP spid="81941" grpId="0"/>
      <p:bldP spid="819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8"/>
          <p:cNvSpPr txBox="1">
            <a:spLocks noChangeArrowheads="1"/>
          </p:cNvSpPr>
          <p:nvPr/>
        </p:nvSpPr>
        <p:spPr bwMode="auto">
          <a:xfrm>
            <a:off x="1403350" y="404813"/>
            <a:ext cx="6480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3600" b="1">
                <a:latin typeface="Times New Roman" panose="02020603050405020304" pitchFamily="18" charset="0"/>
              </a:rPr>
              <a:t>New Year’s</a:t>
            </a:r>
            <a:r>
              <a:rPr lang="en-US" altLang="zh-CN" sz="3600" b="1">
                <a:solidFill>
                  <a:srgbClr val="FFFF00"/>
                </a:solidFill>
                <a:latin typeface="Times New Roman" panose="02020603050405020304" pitchFamily="18" charset="0"/>
              </a:rPr>
              <a:t> </a:t>
            </a:r>
            <a:r>
              <a:rPr lang="en-US" altLang="zh-CN" sz="3600" b="1">
                <a:solidFill>
                  <a:srgbClr val="FF0000"/>
                </a:solidFill>
                <a:latin typeface="Times New Roman" panose="02020603050405020304" pitchFamily="18" charset="0"/>
              </a:rPr>
              <a:t>resolution</a:t>
            </a:r>
          </a:p>
        </p:txBody>
      </p:sp>
      <p:sp>
        <p:nvSpPr>
          <p:cNvPr id="29705" name="Text Box 9"/>
          <p:cNvSpPr txBox="1">
            <a:spLocks noChangeArrowheads="1"/>
          </p:cNvSpPr>
          <p:nvPr/>
        </p:nvSpPr>
        <p:spPr bwMode="auto">
          <a:xfrm>
            <a:off x="903288" y="3216488"/>
            <a:ext cx="7467600" cy="1277799"/>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r="100000" b="100000"/>
            </a:path>
            <a:tileRect l="-100000" t="-100000"/>
          </a:gradFill>
          <a:ln w="9525">
            <a:noFill/>
            <a:miter lim="800000"/>
          </a:ln>
        </p:spPr>
        <p:txBody>
          <a:bodyPr>
            <a:spAutoFit/>
          </a:bodyPr>
          <a:lstStyle/>
          <a:p>
            <a:pPr marL="342900" indent="-342900">
              <a:lnSpc>
                <a:spcPct val="50000"/>
              </a:lnSpc>
              <a:spcBef>
                <a:spcPct val="50000"/>
              </a:spcBef>
              <a:defRPr/>
            </a:pPr>
            <a:endParaRPr lang="en-US" altLang="zh-CN" sz="2800" b="1">
              <a:latin typeface="Times New Roman" panose="02020603050405020304" pitchFamily="18" charset="0"/>
            </a:endParaRPr>
          </a:p>
          <a:p>
            <a:pPr marL="342900" indent="-342900">
              <a:lnSpc>
                <a:spcPct val="50000"/>
              </a:lnSpc>
              <a:spcBef>
                <a:spcPct val="50000"/>
              </a:spcBef>
              <a:defRPr/>
            </a:pPr>
            <a:r>
              <a:rPr lang="en-US" altLang="zh-CN" sz="3200" b="1">
                <a:solidFill>
                  <a:schemeClr val="accent2"/>
                </a:solidFill>
                <a:latin typeface="Times New Roman" panose="02020603050405020304" pitchFamily="18" charset="0"/>
              </a:rPr>
              <a:t>He is going to … next year.</a:t>
            </a:r>
          </a:p>
          <a:p>
            <a:pPr marL="342900" indent="-342900">
              <a:lnSpc>
                <a:spcPct val="50000"/>
              </a:lnSpc>
              <a:spcBef>
                <a:spcPct val="50000"/>
              </a:spcBef>
              <a:defRPr/>
            </a:pPr>
            <a:endParaRPr lang="en-US" altLang="zh-CN" sz="3200" b="1">
              <a:solidFill>
                <a:schemeClr val="accent2"/>
              </a:solidFill>
              <a:latin typeface="Times New Roman" panose="02020603050405020304" pitchFamily="18" charset="0"/>
            </a:endParaRPr>
          </a:p>
        </p:txBody>
      </p:sp>
      <p:pic>
        <p:nvPicPr>
          <p:cNvPr id="82950" name="Picture 21"/>
          <p:cNvPicPr>
            <a:picLocks noChangeAspect="1" noChangeArrowheads="1"/>
          </p:cNvPicPr>
          <p:nvPr/>
        </p:nvPicPr>
        <p:blipFill>
          <a:blip r:embed="rId2"/>
          <a:srcRect/>
          <a:stretch>
            <a:fillRect/>
          </a:stretch>
        </p:blipFill>
        <p:spPr bwMode="auto">
          <a:xfrm>
            <a:off x="684213" y="1268413"/>
            <a:ext cx="1871662"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24"/>
          <p:cNvPicPr>
            <a:picLocks noChangeAspect="1" noChangeArrowheads="1"/>
          </p:cNvPicPr>
          <p:nvPr/>
        </p:nvPicPr>
        <p:blipFill>
          <a:blip r:embed="rId3"/>
          <a:srcRect/>
          <a:stretch>
            <a:fillRect/>
          </a:stretch>
        </p:blipFill>
        <p:spPr bwMode="auto">
          <a:xfrm>
            <a:off x="6227763" y="1412875"/>
            <a:ext cx="165735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27"/>
          <p:cNvPicPr>
            <a:picLocks noChangeAspect="1" noChangeArrowheads="1"/>
          </p:cNvPicPr>
          <p:nvPr/>
        </p:nvPicPr>
        <p:blipFill>
          <a:blip r:embed="rId4"/>
          <a:srcRect/>
          <a:stretch>
            <a:fillRect/>
          </a:stretch>
        </p:blipFill>
        <p:spPr bwMode="auto">
          <a:xfrm>
            <a:off x="684213" y="4797425"/>
            <a:ext cx="18002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3" name="Picture 30"/>
          <p:cNvPicPr>
            <a:picLocks noChangeAspect="1" noChangeArrowheads="1"/>
          </p:cNvPicPr>
          <p:nvPr/>
        </p:nvPicPr>
        <p:blipFill>
          <a:blip r:embed="rId5"/>
          <a:srcRect/>
          <a:stretch>
            <a:fillRect/>
          </a:stretch>
        </p:blipFill>
        <p:spPr bwMode="auto">
          <a:xfrm>
            <a:off x="3563938" y="4868863"/>
            <a:ext cx="172720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4" name="Picture 33"/>
          <p:cNvPicPr>
            <a:picLocks noChangeAspect="1" noChangeArrowheads="1"/>
          </p:cNvPicPr>
          <p:nvPr/>
        </p:nvPicPr>
        <p:blipFill>
          <a:blip r:embed="rId6"/>
          <a:srcRect/>
          <a:stretch>
            <a:fillRect/>
          </a:stretch>
        </p:blipFill>
        <p:spPr bwMode="auto">
          <a:xfrm>
            <a:off x="6156325" y="4797425"/>
            <a:ext cx="19431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9705"/>
                                        </p:tgtEl>
                                        <p:attrNameLst>
                                          <p:attrName>style.visibility</p:attrName>
                                        </p:attrNameLst>
                                      </p:cBhvr>
                                      <p:to>
                                        <p:strVal val="visible"/>
                                      </p:to>
                                    </p:set>
                                    <p:anim to="" calcmode="lin" valueType="num">
                                      <p:cBhvr>
                                        <p:cTn id="7" dur="1" fill="hold"/>
                                        <p:tgtEl>
                                          <p:spTgt spid="2970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027"/>
          <p:cNvSpPr txBox="1">
            <a:spLocks noChangeArrowheads="1"/>
          </p:cNvSpPr>
          <p:nvPr/>
        </p:nvSpPr>
        <p:spPr bwMode="auto">
          <a:xfrm>
            <a:off x="755650" y="1773238"/>
            <a:ext cx="7704138"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B050"/>
                </a:solidFill>
                <a:prstDash val="lgDashDot"/>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200" b="1" dirty="0">
                <a:latin typeface="Times New Roman" panose="02020603050405020304" pitchFamily="18" charset="0"/>
              </a:rPr>
              <a:t>A: What are you going to do next year?</a:t>
            </a:r>
          </a:p>
          <a:p>
            <a:pPr>
              <a:lnSpc>
                <a:spcPct val="120000"/>
              </a:lnSpc>
            </a:pPr>
            <a:r>
              <a:rPr lang="en-US" altLang="zh-CN" sz="3200" b="1" dirty="0">
                <a:latin typeface="Times New Roman" panose="02020603050405020304" pitchFamily="18" charset="0"/>
              </a:rPr>
              <a:t>B: Well, I’m going to </a:t>
            </a:r>
            <a:r>
              <a:rPr lang="en-US" altLang="zh-CN" sz="3200" b="1" dirty="0">
                <a:solidFill>
                  <a:srgbClr val="FF3399"/>
                </a:solidFill>
                <a:latin typeface="Times New Roman" panose="02020603050405020304" pitchFamily="18" charset="0"/>
              </a:rPr>
              <a:t>take guitar lessons</a:t>
            </a:r>
            <a:r>
              <a:rPr lang="en-US" altLang="zh-CN" sz="3200" b="1" dirty="0">
                <a:latin typeface="Times New Roman" panose="02020603050405020304" pitchFamily="18" charset="0"/>
              </a:rPr>
              <a:t>.  I really love music.</a:t>
            </a:r>
          </a:p>
          <a:p>
            <a:pPr>
              <a:lnSpc>
                <a:spcPct val="120000"/>
              </a:lnSpc>
            </a:pPr>
            <a:r>
              <a:rPr lang="en-US" altLang="zh-CN" sz="3200" b="1" dirty="0">
                <a:latin typeface="Times New Roman" panose="02020603050405020304" pitchFamily="18" charset="0"/>
              </a:rPr>
              <a:t>A: Sounds interesting. I’m going to </a:t>
            </a:r>
            <a:r>
              <a:rPr lang="en-US" altLang="zh-CN" sz="3200" b="1" dirty="0">
                <a:solidFill>
                  <a:srgbClr val="FF3399"/>
                </a:solidFill>
                <a:latin typeface="Times New Roman" panose="02020603050405020304" pitchFamily="18" charset="0"/>
              </a:rPr>
              <a:t>learn another foreign language</a:t>
            </a:r>
            <a:r>
              <a:rPr lang="en-US" altLang="zh-CN" sz="3200" b="1" dirty="0">
                <a:latin typeface="Times New Roman" panose="02020603050405020304" pitchFamily="18" charset="0"/>
              </a:rPr>
              <a:t>.</a:t>
            </a:r>
          </a:p>
          <a:p>
            <a:pPr>
              <a:lnSpc>
                <a:spcPct val="120000"/>
              </a:lnSpc>
            </a:pPr>
            <a:r>
              <a:rPr lang="en-US" altLang="zh-CN" sz="3200" b="1" dirty="0">
                <a:latin typeface="Times New Roman" panose="02020603050405020304" pitchFamily="18" charset="0"/>
              </a:rPr>
              <a:t>B: Are you? Great! But foreign languages are not for me.</a:t>
            </a:r>
          </a:p>
        </p:txBody>
      </p:sp>
      <p:pic>
        <p:nvPicPr>
          <p:cNvPr id="83971" name="Picture 1029" descr="068"/>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7092950" y="549275"/>
            <a:ext cx="1214438"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WordArt 1030"/>
          <p:cNvSpPr>
            <a:spLocks noChangeArrowheads="1" noChangeShapeType="1" noTextEdit="1"/>
          </p:cNvSpPr>
          <p:nvPr/>
        </p:nvSpPr>
        <p:spPr bwMode="auto">
          <a:xfrm>
            <a:off x="1692275" y="620713"/>
            <a:ext cx="2667000" cy="682625"/>
          </a:xfrm>
          <a:prstGeom prst="rect">
            <a:avLst/>
          </a:prstGeom>
        </p:spPr>
        <p:txBody>
          <a:bodyPr wrap="none" fromWordArt="1">
            <a:prstTxWarp prst="textWave1">
              <a:avLst>
                <a:gd name="adj1" fmla="val 13005"/>
                <a:gd name="adj2" fmla="val 0"/>
              </a:avLst>
            </a:prstTxWarp>
          </a:bodyPr>
          <a:lstStyle/>
          <a:p>
            <a:r>
              <a:rPr lang="en-US" altLang="zh-CN" sz="4000" b="1" kern="10" dirty="0">
                <a:ln w="9525">
                  <a:solidFill>
                    <a:srgbClr val="0000FF"/>
                  </a:solidFill>
                  <a:rou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a:cs typeface="Times New Roman" panose="02020603050405020304"/>
              </a:rPr>
              <a:t>Pair work</a:t>
            </a:r>
            <a:endParaRPr lang="zh-CN" altLang="en-US" sz="4000" b="1" kern="10" dirty="0">
              <a:ln w="9525">
                <a:solidFill>
                  <a:srgbClr val="0000FF"/>
                </a:solidFill>
                <a:rou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a:cs typeface="Times New Roman" panose="02020603050405020304"/>
            </a:endParaRPr>
          </a:p>
        </p:txBody>
      </p:sp>
      <p:sp>
        <p:nvSpPr>
          <p:cNvPr id="83973" name="Oval 7"/>
          <p:cNvSpPr>
            <a:spLocks noChangeArrowheads="1"/>
          </p:cNvSpPr>
          <p:nvPr/>
        </p:nvSpPr>
        <p:spPr bwMode="auto">
          <a:xfrm>
            <a:off x="468313" y="549275"/>
            <a:ext cx="790575" cy="649288"/>
          </a:xfrm>
          <a:prstGeom prst="ellipse">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round/>
              </a14:hiddenLine>
            </a:ext>
          </a:extLst>
        </p:spPr>
        <p:txBody>
          <a:bodyPr wrap="none" anchor="ctr"/>
          <a:lstStyle/>
          <a:p>
            <a:r>
              <a:rPr lang="en-US" altLang="zh-CN" sz="3600" b="1">
                <a:solidFill>
                  <a:srgbClr val="FF0066"/>
                </a:solidFill>
                <a:latin typeface="Times New Roman" panose="02020603050405020304" pitchFamily="18" charset="0"/>
              </a:rPr>
              <a:t>1b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anim calcmode="lin" valueType="num">
                                      <p:cBhvr additive="base">
                                        <p:cTn id="7" dur="500" fill="hold"/>
                                        <p:tgtEl>
                                          <p:spTgt spid="839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3970">
                                            <p:txEl>
                                              <p:pRg st="1" end="1"/>
                                            </p:txEl>
                                          </p:spTgt>
                                        </p:tgtEl>
                                        <p:attrNameLst>
                                          <p:attrName>style.visibility</p:attrName>
                                        </p:attrNameLst>
                                      </p:cBhvr>
                                      <p:to>
                                        <p:strVal val="visible"/>
                                      </p:to>
                                    </p:set>
                                    <p:anim calcmode="lin" valueType="num">
                                      <p:cBhvr additive="base">
                                        <p:cTn id="13" dur="500" fill="hold"/>
                                        <p:tgtEl>
                                          <p:spTgt spid="839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3970">
                                            <p:txEl>
                                              <p:pRg st="2" end="2"/>
                                            </p:txEl>
                                          </p:spTgt>
                                        </p:tgtEl>
                                        <p:attrNameLst>
                                          <p:attrName>style.visibility</p:attrName>
                                        </p:attrNameLst>
                                      </p:cBhvr>
                                      <p:to>
                                        <p:strVal val="visible"/>
                                      </p:to>
                                    </p:set>
                                    <p:anim calcmode="lin" valueType="num">
                                      <p:cBhvr additive="base">
                                        <p:cTn id="19" dur="500" fill="hold"/>
                                        <p:tgtEl>
                                          <p:spTgt spid="839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3970">
                                            <p:txEl>
                                              <p:pRg st="3" end="3"/>
                                            </p:txEl>
                                          </p:spTgt>
                                        </p:tgtEl>
                                        <p:attrNameLst>
                                          <p:attrName>style.visibility</p:attrName>
                                        </p:attrNameLst>
                                      </p:cBhvr>
                                      <p:to>
                                        <p:strVal val="visible"/>
                                      </p:to>
                                    </p:set>
                                    <p:anim calcmode="lin" valueType="num">
                                      <p:cBhvr additive="base">
                                        <p:cTn id="25" dur="500" fill="hold"/>
                                        <p:tgtEl>
                                          <p:spTgt spid="839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397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ChangeArrowheads="1"/>
          </p:cNvSpPr>
          <p:nvPr/>
        </p:nvSpPr>
        <p:spPr bwMode="auto">
          <a:xfrm>
            <a:off x="611188" y="476250"/>
            <a:ext cx="8135937"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pPr>
            <a:r>
              <a:rPr lang="en-US" altLang="zh-CN" sz="4400" b="1" dirty="0">
                <a:solidFill>
                  <a:srgbClr val="FF3399"/>
                </a:solidFill>
                <a:latin typeface="华文彩云" panose="02010800040101010101" pitchFamily="2" charset="-122"/>
                <a:ea typeface="华文彩云" panose="02010800040101010101" pitchFamily="2" charset="-122"/>
              </a:rPr>
              <a:t>Pair work</a:t>
            </a:r>
          </a:p>
          <a:p>
            <a:pPr algn="l">
              <a:spcBef>
                <a:spcPct val="50000"/>
              </a:spcBef>
            </a:pPr>
            <a:r>
              <a:rPr lang="en-US" altLang="zh-CN" sz="3200" b="1" dirty="0">
                <a:latin typeface="Times New Roman" panose="02020603050405020304" pitchFamily="18" charset="0"/>
              </a:rPr>
              <a:t>    What things are you going to do next year?</a:t>
            </a:r>
          </a:p>
        </p:txBody>
      </p:sp>
      <p:sp>
        <p:nvSpPr>
          <p:cNvPr id="84995" name="Rectangle 7"/>
          <p:cNvSpPr>
            <a:spLocks noChangeArrowheads="1"/>
          </p:cNvSpPr>
          <p:nvPr/>
        </p:nvSpPr>
        <p:spPr bwMode="auto">
          <a:xfrm>
            <a:off x="1042988" y="2492375"/>
            <a:ext cx="72009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B050"/>
                </a:solidFill>
                <a:prstDash val="lgDash"/>
                <a:miter lim="800000"/>
                <a:headEnd/>
                <a:tailEnd/>
              </a14:hiddenLine>
            </a:ext>
          </a:extLst>
        </p:spPr>
        <p:txBody>
          <a:bodyPr>
            <a:spAutoFit/>
          </a:bodyPr>
          <a:lstStyle/>
          <a:p>
            <a:pPr algn="l">
              <a:spcBef>
                <a:spcPct val="50000"/>
              </a:spcBef>
            </a:pPr>
            <a:r>
              <a:rPr lang="en-US" altLang="zh-CN" sz="3200" b="1">
                <a:solidFill>
                  <a:srgbClr val="0000FF"/>
                </a:solidFill>
                <a:latin typeface="Times New Roman" panose="02020603050405020304" pitchFamily="18" charset="0"/>
              </a:rPr>
              <a:t>A: What are you going to be?</a:t>
            </a:r>
          </a:p>
          <a:p>
            <a:pPr algn="l">
              <a:spcBef>
                <a:spcPct val="50000"/>
              </a:spcBef>
            </a:pPr>
            <a:r>
              <a:rPr lang="en-US" altLang="zh-CN" sz="3200" b="1">
                <a:solidFill>
                  <a:srgbClr val="0000FF"/>
                </a:solidFill>
                <a:latin typeface="Times New Roman" panose="02020603050405020304" pitchFamily="18" charset="0"/>
              </a:rPr>
              <a:t>B: I’m going to be …</a:t>
            </a:r>
          </a:p>
          <a:p>
            <a:pPr algn="l">
              <a:spcBef>
                <a:spcPct val="50000"/>
              </a:spcBef>
            </a:pPr>
            <a:r>
              <a:rPr lang="en-US" altLang="zh-CN" sz="3200" b="1">
                <a:solidFill>
                  <a:srgbClr val="0000FF"/>
                </a:solidFill>
                <a:latin typeface="Times New Roman" panose="02020603050405020304" pitchFamily="18" charset="0"/>
              </a:rPr>
              <a:t>A: What are you going to do next year? </a:t>
            </a:r>
          </a:p>
          <a:p>
            <a:pPr algn="l">
              <a:spcBef>
                <a:spcPct val="50000"/>
              </a:spcBef>
            </a:pPr>
            <a:r>
              <a:rPr lang="en-US" altLang="zh-CN" sz="3200" b="1">
                <a:solidFill>
                  <a:srgbClr val="0000FF"/>
                </a:solidFill>
                <a:latin typeface="Times New Roman" panose="02020603050405020304" pitchFamily="18" charset="0"/>
              </a:rPr>
              <a:t>B:  I’m going to …</a:t>
            </a:r>
          </a:p>
          <a:p>
            <a:pPr algn="l">
              <a:spcBef>
                <a:spcPct val="50000"/>
              </a:spcBef>
            </a:pPr>
            <a:r>
              <a:rPr lang="en-US" altLang="zh-CN" sz="3200" b="1">
                <a:solidFill>
                  <a:srgbClr val="0000FF"/>
                </a:solidFill>
                <a:latin typeface="Times New Roman" panose="02020603050405020304" pitchFamily="18" charset="0"/>
              </a:rPr>
              <a:t>A:  Sounds interesting. I’m going to …</a:t>
            </a:r>
            <a:endParaRPr lang="en-US" altLang="zh-CN" sz="3200">
              <a:solidFill>
                <a:srgbClr val="0000FF"/>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7"/>
          <p:cNvSpPr txBox="1">
            <a:spLocks noChangeArrowheads="1"/>
          </p:cNvSpPr>
          <p:nvPr/>
        </p:nvSpPr>
        <p:spPr bwMode="auto">
          <a:xfrm>
            <a:off x="1116013" y="476250"/>
            <a:ext cx="77041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600" b="1">
                <a:latin typeface="Times New Roman" panose="02020603050405020304" pitchFamily="18" charset="0"/>
              </a:rPr>
              <a:t>Listen and circle the resolutions you hear in 1a.</a:t>
            </a:r>
          </a:p>
        </p:txBody>
      </p:sp>
      <p:sp>
        <p:nvSpPr>
          <p:cNvPr id="86019" name="Oval 14"/>
          <p:cNvSpPr>
            <a:spLocks noChangeArrowheads="1"/>
          </p:cNvSpPr>
          <p:nvPr/>
        </p:nvSpPr>
        <p:spPr bwMode="auto">
          <a:xfrm>
            <a:off x="3348038" y="549275"/>
            <a:ext cx="1150937" cy="5762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round/>
              </a14:hiddenLine>
            </a:ext>
          </a:extLst>
        </p:spPr>
        <p:txBody>
          <a:bodyPr wrap="none" anchor="ctr"/>
          <a:lstStyle/>
          <a:p>
            <a:pPr algn="l"/>
            <a:endParaRPr lang="zh-CN" altLang="zh-CN">
              <a:latin typeface="Times New Roman" panose="02020603050405020304" pitchFamily="18" charset="0"/>
            </a:endParaRPr>
          </a:p>
        </p:txBody>
      </p:sp>
      <p:pic>
        <p:nvPicPr>
          <p:cNvPr id="86020" name="Picture 20"/>
          <p:cNvPicPr>
            <a:picLocks noChangeAspect="1" noChangeArrowheads="1"/>
          </p:cNvPicPr>
          <p:nvPr/>
        </p:nvPicPr>
        <p:blipFill>
          <a:blip r:embed="rId2"/>
          <a:srcRect/>
          <a:stretch>
            <a:fillRect/>
          </a:stretch>
        </p:blipFill>
        <p:spPr bwMode="auto">
          <a:xfrm>
            <a:off x="1979613" y="2133600"/>
            <a:ext cx="1871662"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21"/>
          <p:cNvPicPr>
            <a:picLocks noChangeAspect="1" noChangeArrowheads="1"/>
          </p:cNvPicPr>
          <p:nvPr/>
        </p:nvPicPr>
        <p:blipFill>
          <a:blip r:embed="rId3"/>
          <a:srcRect/>
          <a:stretch>
            <a:fillRect/>
          </a:stretch>
        </p:blipFill>
        <p:spPr bwMode="auto">
          <a:xfrm>
            <a:off x="5508625" y="2133600"/>
            <a:ext cx="165735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22"/>
          <p:cNvPicPr>
            <a:picLocks noChangeAspect="1" noChangeArrowheads="1"/>
          </p:cNvPicPr>
          <p:nvPr/>
        </p:nvPicPr>
        <p:blipFill>
          <a:blip r:embed="rId4"/>
          <a:srcRect/>
          <a:stretch>
            <a:fillRect/>
          </a:stretch>
        </p:blipFill>
        <p:spPr bwMode="auto">
          <a:xfrm>
            <a:off x="900113" y="4437063"/>
            <a:ext cx="18002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23"/>
          <p:cNvPicPr>
            <a:picLocks noChangeAspect="1" noChangeArrowheads="1"/>
          </p:cNvPicPr>
          <p:nvPr/>
        </p:nvPicPr>
        <p:blipFill>
          <a:blip r:embed="rId5"/>
          <a:srcRect/>
          <a:stretch>
            <a:fillRect/>
          </a:stretch>
        </p:blipFill>
        <p:spPr bwMode="auto">
          <a:xfrm>
            <a:off x="3563938" y="4437063"/>
            <a:ext cx="172720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24"/>
          <p:cNvPicPr>
            <a:picLocks noChangeAspect="1" noChangeArrowheads="1"/>
          </p:cNvPicPr>
          <p:nvPr/>
        </p:nvPicPr>
        <p:blipFill>
          <a:blip r:embed="rId6"/>
          <a:srcRect/>
          <a:stretch>
            <a:fillRect/>
          </a:stretch>
        </p:blipFill>
        <p:spPr bwMode="auto">
          <a:xfrm>
            <a:off x="6084888" y="4437063"/>
            <a:ext cx="194310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5" name="Oval 25"/>
          <p:cNvSpPr>
            <a:spLocks noChangeArrowheads="1"/>
          </p:cNvSpPr>
          <p:nvPr/>
        </p:nvSpPr>
        <p:spPr bwMode="auto">
          <a:xfrm>
            <a:off x="179388" y="476250"/>
            <a:ext cx="790575" cy="649288"/>
          </a:xfrm>
          <a:prstGeom prst="ellipse">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round/>
              </a14:hiddenLine>
            </a:ext>
          </a:extLst>
        </p:spPr>
        <p:txBody>
          <a:bodyPr wrap="none" anchor="ctr"/>
          <a:lstStyle/>
          <a:p>
            <a:r>
              <a:rPr lang="en-US" altLang="zh-CN" sz="3600" b="1">
                <a:solidFill>
                  <a:srgbClr val="FF0066"/>
                </a:solidFill>
                <a:latin typeface="Times New Roman" panose="02020603050405020304" pitchFamily="18" charset="0"/>
              </a:rPr>
              <a:t>1c</a:t>
            </a:r>
          </a:p>
        </p:txBody>
      </p:sp>
      <p:sp>
        <p:nvSpPr>
          <p:cNvPr id="86027" name="Oval 14"/>
          <p:cNvSpPr>
            <a:spLocks noChangeArrowheads="1"/>
          </p:cNvSpPr>
          <p:nvPr/>
        </p:nvSpPr>
        <p:spPr bwMode="auto">
          <a:xfrm>
            <a:off x="1763713" y="1989138"/>
            <a:ext cx="2592387" cy="16557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round/>
              </a14:hiddenLine>
            </a:ext>
          </a:extLst>
        </p:spPr>
        <p:txBody>
          <a:bodyPr wrap="none" anchor="ctr"/>
          <a:lstStyle/>
          <a:p>
            <a:pPr algn="l"/>
            <a:endParaRPr lang="zh-CN" altLang="zh-CN">
              <a:latin typeface="Times New Roman" panose="02020603050405020304" pitchFamily="18" charset="0"/>
            </a:endParaRPr>
          </a:p>
        </p:txBody>
      </p:sp>
      <p:sp>
        <p:nvSpPr>
          <p:cNvPr id="86028" name="Oval 14"/>
          <p:cNvSpPr>
            <a:spLocks noChangeArrowheads="1"/>
          </p:cNvSpPr>
          <p:nvPr/>
        </p:nvSpPr>
        <p:spPr bwMode="auto">
          <a:xfrm>
            <a:off x="5940425" y="4292600"/>
            <a:ext cx="2376488" cy="15843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round/>
              </a14:hiddenLine>
            </a:ext>
          </a:extLst>
        </p:spPr>
        <p:txBody>
          <a:bodyPr wrap="none" anchor="ctr"/>
          <a:lstStyle/>
          <a:p>
            <a:pPr algn="l"/>
            <a:endParaRPr lang="zh-CN" altLang="zh-CN">
              <a:latin typeface="Times New Roman" panose="02020603050405020304" pitchFamily="18" charset="0"/>
            </a:endParaRPr>
          </a:p>
        </p:txBody>
      </p:sp>
      <p:sp>
        <p:nvSpPr>
          <p:cNvPr id="86029" name="Oval 14"/>
          <p:cNvSpPr>
            <a:spLocks noChangeArrowheads="1"/>
          </p:cNvSpPr>
          <p:nvPr/>
        </p:nvSpPr>
        <p:spPr bwMode="auto">
          <a:xfrm>
            <a:off x="5076825" y="1989138"/>
            <a:ext cx="2376488" cy="15843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round/>
              </a14:hiddenLine>
            </a:ext>
          </a:extLst>
        </p:spPr>
        <p:txBody>
          <a:bodyPr wrap="none" anchor="ctr"/>
          <a:lstStyle/>
          <a:p>
            <a:pPr algn="l"/>
            <a:endParaRPr lang="zh-CN" altLang="zh-CN">
              <a:latin typeface="Times New Roman" panose="02020603050405020304" pitchFamily="18" charset="0"/>
            </a:endParaRPr>
          </a:p>
        </p:txBody>
      </p:sp>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86027"/>
                                        </p:tgtEl>
                                        <p:attrNameLst>
                                          <p:attrName>style.visibility</p:attrName>
                                        </p:attrNameLst>
                                      </p:cBhvr>
                                      <p:to>
                                        <p:strVal val="visible"/>
                                      </p:to>
                                    </p:set>
                                    <p:anim calcmode="lin" valueType="num">
                                      <p:cBhvr additive="base">
                                        <p:cTn id="7" dur="500" fill="hold"/>
                                        <p:tgtEl>
                                          <p:spTgt spid="86027"/>
                                        </p:tgtEl>
                                        <p:attrNameLst>
                                          <p:attrName>ppt_x</p:attrName>
                                        </p:attrNameLst>
                                      </p:cBhvr>
                                      <p:tavLst>
                                        <p:tav tm="0">
                                          <p:val>
                                            <p:strVal val="#ppt_x"/>
                                          </p:val>
                                        </p:tav>
                                        <p:tav tm="100000">
                                          <p:val>
                                            <p:strVal val="#ppt_x"/>
                                          </p:val>
                                        </p:tav>
                                      </p:tavLst>
                                    </p:anim>
                                    <p:anim calcmode="lin" valueType="num">
                                      <p:cBhvr additive="base">
                                        <p:cTn id="8" dur="500" fill="hold"/>
                                        <p:tgtEl>
                                          <p:spTgt spid="86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86028"/>
                                        </p:tgtEl>
                                        <p:attrNameLst>
                                          <p:attrName>style.visibility</p:attrName>
                                        </p:attrNameLst>
                                      </p:cBhvr>
                                      <p:to>
                                        <p:strVal val="visible"/>
                                      </p:to>
                                    </p:set>
                                    <p:anim calcmode="lin" valueType="num">
                                      <p:cBhvr additive="base">
                                        <p:cTn id="13" dur="500" fill="hold"/>
                                        <p:tgtEl>
                                          <p:spTgt spid="86028"/>
                                        </p:tgtEl>
                                        <p:attrNameLst>
                                          <p:attrName>ppt_x</p:attrName>
                                        </p:attrNameLst>
                                      </p:cBhvr>
                                      <p:tavLst>
                                        <p:tav tm="0">
                                          <p:val>
                                            <p:strVal val="#ppt_x"/>
                                          </p:val>
                                        </p:tav>
                                        <p:tav tm="100000">
                                          <p:val>
                                            <p:strVal val="#ppt_x"/>
                                          </p:val>
                                        </p:tav>
                                      </p:tavLst>
                                    </p:anim>
                                    <p:anim calcmode="lin" valueType="num">
                                      <p:cBhvr additive="base">
                                        <p:cTn id="14" dur="500" fill="hold"/>
                                        <p:tgtEl>
                                          <p:spTgt spid="86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86029"/>
                                        </p:tgtEl>
                                        <p:attrNameLst>
                                          <p:attrName>style.visibility</p:attrName>
                                        </p:attrNameLst>
                                      </p:cBhvr>
                                      <p:to>
                                        <p:strVal val="visible"/>
                                      </p:to>
                                    </p:set>
                                    <p:anim calcmode="lin" valueType="num">
                                      <p:cBhvr additive="base">
                                        <p:cTn id="19" dur="500" fill="hold"/>
                                        <p:tgtEl>
                                          <p:spTgt spid="86029"/>
                                        </p:tgtEl>
                                        <p:attrNameLst>
                                          <p:attrName>ppt_x</p:attrName>
                                        </p:attrNameLst>
                                      </p:cBhvr>
                                      <p:tavLst>
                                        <p:tav tm="0">
                                          <p:val>
                                            <p:strVal val="#ppt_x"/>
                                          </p:val>
                                        </p:tav>
                                        <p:tav tm="100000">
                                          <p:val>
                                            <p:strVal val="#ppt_x"/>
                                          </p:val>
                                        </p:tav>
                                      </p:tavLst>
                                    </p:anim>
                                    <p:anim calcmode="lin" valueType="num">
                                      <p:cBhvr additive="base">
                                        <p:cTn id="20" dur="500" fill="hold"/>
                                        <p:tgtEl>
                                          <p:spTgt spid="86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7" grpId="0"/>
      <p:bldP spid="86028" grpId="0"/>
      <p:bldP spid="8602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7042" name="Group 2"/>
          <p:cNvGraphicFramePr>
            <a:graphicFrameLocks noGrp="1"/>
          </p:cNvGraphicFramePr>
          <p:nvPr>
            <p:ph idx="4294967295"/>
          </p:nvPr>
        </p:nvGraphicFramePr>
        <p:xfrm>
          <a:off x="0" y="2924175"/>
          <a:ext cx="8642350" cy="3817939"/>
        </p:xfrm>
        <a:graphic>
          <a:graphicData uri="http://schemas.openxmlformats.org/drawingml/2006/table">
            <a:tbl>
              <a:tblPr/>
              <a:tblGrid>
                <a:gridCol w="1350963">
                  <a:extLst>
                    <a:ext uri="{9D8B030D-6E8A-4147-A177-3AD203B41FA5}">
                      <a16:colId xmlns:a16="http://schemas.microsoft.com/office/drawing/2014/main" val="20000"/>
                    </a:ext>
                  </a:extLst>
                </a:gridCol>
                <a:gridCol w="7291387">
                  <a:extLst>
                    <a:ext uri="{9D8B030D-6E8A-4147-A177-3AD203B41FA5}">
                      <a16:colId xmlns:a16="http://schemas.microsoft.com/office/drawing/2014/main" val="20001"/>
                    </a:ext>
                  </a:extLst>
                </a:gridCol>
              </a:tblGrid>
              <a:tr h="649288">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zh-CN" altLang="zh-CN" sz="3300" b="1" i="0" u="none" strike="noStrike" cap="none" normalizeH="0" baseline="0" smtClean="0">
                        <a:ln>
                          <a:noFill/>
                        </a:ln>
                        <a:solidFill>
                          <a:srgbClr val="C00000"/>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US" altLang="zh-CN" sz="3300" b="1" i="0" u="none" strike="noStrike" cap="none" normalizeH="0" baseline="0" smtClean="0">
                          <a:ln>
                            <a:noFill/>
                          </a:ln>
                          <a:solidFill>
                            <a:srgbClr val="850AFF"/>
                          </a:solidFill>
                          <a:effectLst/>
                          <a:latin typeface="Times New Roman" panose="02020603050405020304" pitchFamily="18" charset="0"/>
                          <a:ea typeface="宋体" panose="02010600030101010101" pitchFamily="2" charset="-122"/>
                        </a:rPr>
                        <a:t> How are they going to do it?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725">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US" altLang="zh-CN" sz="3300" b="1" i="0" u="none" strike="noStrike" cap="none" normalizeH="0" baseline="0" smtClean="0">
                          <a:ln>
                            <a:noFill/>
                          </a:ln>
                          <a:solidFill>
                            <a:srgbClr val="C00000"/>
                          </a:solidFill>
                          <a:effectLst/>
                          <a:latin typeface="Times New Roman" panose="02020603050405020304" pitchFamily="18" charset="0"/>
                          <a:ea typeface="宋体" panose="02010600030101010101" pitchFamily="2" charset="-122"/>
                        </a:rPr>
                        <a:t>Lucy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300" b="1" i="0" u="none" strike="noStrike" cap="none" normalizeH="0" baseline="0" smtClean="0">
                          <a:ln>
                            <a:noFill/>
                          </a:ln>
                          <a:solidFill>
                            <a:srgbClr val="C00000"/>
                          </a:solidFill>
                          <a:effectLst/>
                          <a:latin typeface="Times New Roman" panose="02020603050405020304" pitchFamily="18" charset="0"/>
                          <a:ea typeface="宋体" panose="02010600030101010101" pitchFamily="2" charset="-122"/>
                        </a:rPr>
                        <a:t>She’s going to take piano lessons</a:t>
                      </a:r>
                      <a:endParaRPr kumimoji="0" lang="zh-CN" altLang="zh-CN" sz="3300" b="1" i="0" u="none" strike="noStrike" cap="none" normalizeH="0" baseline="0" smtClean="0">
                        <a:ln>
                          <a:noFill/>
                        </a:ln>
                        <a:solidFill>
                          <a:srgbClr val="C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10080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US" altLang="zh-CN" sz="3300" b="1" i="0" u="none" strike="noStrike" cap="none" normalizeH="0" baseline="0" smtClean="0">
                          <a:ln>
                            <a:noFill/>
                          </a:ln>
                          <a:solidFill>
                            <a:srgbClr val="C00000"/>
                          </a:solidFill>
                          <a:effectLst/>
                          <a:latin typeface="Times New Roman" panose="02020603050405020304" pitchFamily="18" charset="0"/>
                          <a:ea typeface="宋体" panose="02010600030101010101" pitchFamily="2" charset="-122"/>
                        </a:rPr>
                        <a:t>Kim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zh-CN" altLang="zh-CN" sz="3300" b="1" i="0" u="none" strike="noStrike" cap="none" normalizeH="0" baseline="0" smtClean="0">
                        <a:ln>
                          <a:noFill/>
                        </a:ln>
                        <a:solidFill>
                          <a:srgbClr val="C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398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US" altLang="zh-CN" sz="3300" b="1" i="0" u="none" strike="noStrike" cap="none" normalizeH="0" baseline="0" smtClean="0">
                          <a:ln>
                            <a:noFill/>
                          </a:ln>
                          <a:solidFill>
                            <a:srgbClr val="C00000"/>
                          </a:solidFill>
                          <a:effectLst/>
                          <a:latin typeface="Times New Roman" panose="02020603050405020304" pitchFamily="18" charset="0"/>
                          <a:ea typeface="宋体" panose="02010600030101010101" pitchFamily="2" charset="-122"/>
                        </a:rPr>
                        <a:t>Mike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3300" b="1" i="0" u="none" strike="noStrike" cap="none" normalizeH="0" baseline="0" smtClean="0">
                        <a:ln>
                          <a:noFill/>
                        </a:ln>
                        <a:solidFill>
                          <a:srgbClr val="C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7059" name="Text Box 38"/>
          <p:cNvSpPr txBox="1">
            <a:spLocks noChangeArrowheads="1"/>
          </p:cNvSpPr>
          <p:nvPr/>
        </p:nvSpPr>
        <p:spPr bwMode="auto">
          <a:xfrm>
            <a:off x="7575550" y="5178425"/>
            <a:ext cx="18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sz="2800" b="1" i="1">
              <a:solidFill>
                <a:srgbClr val="0000FF"/>
              </a:solidFill>
            </a:endParaRPr>
          </a:p>
        </p:txBody>
      </p:sp>
      <p:sp>
        <p:nvSpPr>
          <p:cNvPr id="87060" name="Text Box 40"/>
          <p:cNvSpPr txBox="1">
            <a:spLocks noChangeArrowheads="1"/>
          </p:cNvSpPr>
          <p:nvPr/>
        </p:nvSpPr>
        <p:spPr bwMode="auto">
          <a:xfrm>
            <a:off x="8027988" y="4427538"/>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zh-CN" sz="2800" b="1" i="1">
              <a:solidFill>
                <a:srgbClr val="0000FF"/>
              </a:solidFill>
            </a:endParaRPr>
          </a:p>
        </p:txBody>
      </p:sp>
      <p:sp>
        <p:nvSpPr>
          <p:cNvPr id="87061" name="Text Box 51"/>
          <p:cNvSpPr txBox="1">
            <a:spLocks noChangeArrowheads="1"/>
          </p:cNvSpPr>
          <p:nvPr/>
        </p:nvSpPr>
        <p:spPr bwMode="auto">
          <a:xfrm>
            <a:off x="2751138" y="3881438"/>
            <a:ext cx="18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sz="2800" b="1" i="1">
              <a:solidFill>
                <a:srgbClr val="0000FF"/>
              </a:solidFill>
            </a:endParaRPr>
          </a:p>
        </p:txBody>
      </p:sp>
      <p:pic>
        <p:nvPicPr>
          <p:cNvPr id="87062" name="Picture 34"/>
          <p:cNvPicPr>
            <a:picLocks noChangeAspect="1" noChangeArrowheads="1"/>
          </p:cNvPicPr>
          <p:nvPr/>
        </p:nvPicPr>
        <p:blipFill>
          <a:blip r:embed="rId2"/>
          <a:srcRect/>
          <a:stretch>
            <a:fillRect/>
          </a:stretch>
        </p:blipFill>
        <p:spPr bwMode="auto">
          <a:xfrm>
            <a:off x="6516688" y="1484313"/>
            <a:ext cx="20145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63" name="Oval 35"/>
          <p:cNvSpPr>
            <a:spLocks noChangeArrowheads="1"/>
          </p:cNvSpPr>
          <p:nvPr/>
        </p:nvSpPr>
        <p:spPr bwMode="auto">
          <a:xfrm>
            <a:off x="179388" y="549275"/>
            <a:ext cx="790575" cy="649288"/>
          </a:xfrm>
          <a:prstGeom prst="ellipse">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round/>
              </a14:hiddenLine>
            </a:ext>
          </a:extLst>
        </p:spPr>
        <p:txBody>
          <a:bodyPr wrap="none" anchor="ctr"/>
          <a:lstStyle/>
          <a:p>
            <a:r>
              <a:rPr lang="en-US" altLang="zh-CN" sz="3600" b="1">
                <a:solidFill>
                  <a:srgbClr val="FF0066"/>
                </a:solidFill>
                <a:latin typeface="Times New Roman" panose="02020603050405020304" pitchFamily="18" charset="0"/>
              </a:rPr>
              <a:t>1d</a:t>
            </a:r>
          </a:p>
        </p:txBody>
      </p:sp>
      <p:sp>
        <p:nvSpPr>
          <p:cNvPr id="87064" name="Text Box 36"/>
          <p:cNvSpPr txBox="1">
            <a:spLocks noChangeArrowheads="1"/>
          </p:cNvSpPr>
          <p:nvPr/>
        </p:nvSpPr>
        <p:spPr bwMode="auto">
          <a:xfrm>
            <a:off x="971550" y="333375"/>
            <a:ext cx="79200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latin typeface="Times New Roman" panose="02020603050405020304" pitchFamily="18" charset="0"/>
              </a:rPr>
              <a:t>Listen again. Write how the people are going to make their resolutions work.</a:t>
            </a:r>
          </a:p>
        </p:txBody>
      </p:sp>
      <p:sp>
        <p:nvSpPr>
          <p:cNvPr id="87066" name="Text Box 44"/>
          <p:cNvSpPr txBox="1">
            <a:spLocks noChangeArrowheads="1"/>
          </p:cNvSpPr>
          <p:nvPr/>
        </p:nvSpPr>
        <p:spPr bwMode="auto">
          <a:xfrm>
            <a:off x="1692275" y="4292600"/>
            <a:ext cx="71278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0000FF"/>
                </a:solidFill>
                <a:latin typeface="Times New Roman" panose="02020603050405020304" pitchFamily="18" charset="0"/>
              </a:rPr>
              <a:t>She’s going to ________  _______and ___ ____ __________every day.</a:t>
            </a:r>
          </a:p>
        </p:txBody>
      </p:sp>
      <p:sp>
        <p:nvSpPr>
          <p:cNvPr id="87067" name="Text Box 45"/>
          <p:cNvSpPr txBox="1">
            <a:spLocks noChangeArrowheads="1"/>
          </p:cNvSpPr>
          <p:nvPr/>
        </p:nvSpPr>
        <p:spPr bwMode="auto">
          <a:xfrm>
            <a:off x="1692275" y="5445125"/>
            <a:ext cx="74517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b="1">
                <a:solidFill>
                  <a:srgbClr val="0000FF"/>
                </a:solidFill>
                <a:latin typeface="Times New Roman" panose="02020603050405020304" pitchFamily="18" charset="0"/>
              </a:rPr>
              <a:t>He’s going to _________really hard, and this summer he’s going to go to a______ _____.</a:t>
            </a:r>
          </a:p>
        </p:txBody>
      </p:sp>
      <p:sp>
        <p:nvSpPr>
          <p:cNvPr id="87071" name="Text Box 31"/>
          <p:cNvSpPr txBox="1">
            <a:spLocks noChangeArrowheads="1"/>
          </p:cNvSpPr>
          <p:nvPr/>
        </p:nvSpPr>
        <p:spPr bwMode="auto">
          <a:xfrm>
            <a:off x="4500563" y="4221163"/>
            <a:ext cx="34559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3200" b="1">
                <a:solidFill>
                  <a:srgbClr val="FF0000"/>
                </a:solidFill>
                <a:latin typeface="Times New Roman" panose="02020603050405020304" pitchFamily="18" charset="0"/>
              </a:rPr>
              <a:t>study        hard</a:t>
            </a:r>
          </a:p>
        </p:txBody>
      </p:sp>
      <p:sp>
        <p:nvSpPr>
          <p:cNvPr id="87072" name="Text Box 32"/>
          <p:cNvSpPr txBox="1">
            <a:spLocks noChangeArrowheads="1"/>
          </p:cNvSpPr>
          <p:nvPr/>
        </p:nvSpPr>
        <p:spPr bwMode="auto">
          <a:xfrm>
            <a:off x="1763713" y="4797425"/>
            <a:ext cx="41052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3200" b="1">
                <a:solidFill>
                  <a:srgbClr val="FF0000"/>
                </a:solidFill>
                <a:latin typeface="Times New Roman" panose="02020603050405020304" pitchFamily="18" charset="0"/>
              </a:rPr>
              <a:t>do  her    homework</a:t>
            </a:r>
          </a:p>
        </p:txBody>
      </p:sp>
      <p:sp>
        <p:nvSpPr>
          <p:cNvPr id="87073" name="Text Box 33"/>
          <p:cNvSpPr txBox="1">
            <a:spLocks noChangeArrowheads="1"/>
          </p:cNvSpPr>
          <p:nvPr/>
        </p:nvSpPr>
        <p:spPr bwMode="auto">
          <a:xfrm>
            <a:off x="3851275" y="5373688"/>
            <a:ext cx="1800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3200" b="1">
                <a:solidFill>
                  <a:srgbClr val="FF0000"/>
                </a:solidFill>
                <a:latin typeface="Times New Roman" panose="02020603050405020304" pitchFamily="18" charset="0"/>
              </a:rPr>
              <a:t>practice</a:t>
            </a:r>
          </a:p>
        </p:txBody>
      </p:sp>
      <p:sp>
        <p:nvSpPr>
          <p:cNvPr id="87074" name="Text Box 34"/>
          <p:cNvSpPr txBox="1">
            <a:spLocks noChangeArrowheads="1"/>
          </p:cNvSpPr>
          <p:nvPr/>
        </p:nvSpPr>
        <p:spPr bwMode="auto">
          <a:xfrm>
            <a:off x="6156325" y="5805488"/>
            <a:ext cx="24114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3200" b="1">
                <a:solidFill>
                  <a:srgbClr val="FF0000"/>
                </a:solidFill>
                <a:latin typeface="Times New Roman" panose="02020603050405020304" pitchFamily="18" charset="0"/>
              </a:rPr>
              <a:t>soccer camp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071"/>
                                        </p:tgtEl>
                                        <p:attrNameLst>
                                          <p:attrName>style.visibility</p:attrName>
                                        </p:attrNameLst>
                                      </p:cBhvr>
                                      <p:to>
                                        <p:strVal val="visible"/>
                                      </p:to>
                                    </p:set>
                                    <p:animEffect transition="in" filter="blinds(horizontal)">
                                      <p:cBhvr>
                                        <p:cTn id="7" dur="500"/>
                                        <p:tgtEl>
                                          <p:spTgt spid="870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7072"/>
                                        </p:tgtEl>
                                        <p:attrNameLst>
                                          <p:attrName>style.visibility</p:attrName>
                                        </p:attrNameLst>
                                      </p:cBhvr>
                                      <p:to>
                                        <p:strVal val="visible"/>
                                      </p:to>
                                    </p:set>
                                    <p:animEffect transition="in" filter="blinds(horizontal)">
                                      <p:cBhvr>
                                        <p:cTn id="12" dur="500"/>
                                        <p:tgtEl>
                                          <p:spTgt spid="8707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7073"/>
                                        </p:tgtEl>
                                        <p:attrNameLst>
                                          <p:attrName>style.visibility</p:attrName>
                                        </p:attrNameLst>
                                      </p:cBhvr>
                                      <p:to>
                                        <p:strVal val="visible"/>
                                      </p:to>
                                    </p:set>
                                    <p:anim calcmode="lin" valueType="num">
                                      <p:cBhvr additive="base">
                                        <p:cTn id="17" dur="500" fill="hold"/>
                                        <p:tgtEl>
                                          <p:spTgt spid="87073"/>
                                        </p:tgtEl>
                                        <p:attrNameLst>
                                          <p:attrName>ppt_x</p:attrName>
                                        </p:attrNameLst>
                                      </p:cBhvr>
                                      <p:tavLst>
                                        <p:tav tm="0">
                                          <p:val>
                                            <p:strVal val="#ppt_x"/>
                                          </p:val>
                                        </p:tav>
                                        <p:tav tm="100000">
                                          <p:val>
                                            <p:strVal val="#ppt_x"/>
                                          </p:val>
                                        </p:tav>
                                      </p:tavLst>
                                    </p:anim>
                                    <p:anim calcmode="lin" valueType="num">
                                      <p:cBhvr additive="base">
                                        <p:cTn id="18" dur="500" fill="hold"/>
                                        <p:tgtEl>
                                          <p:spTgt spid="8707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7074"/>
                                        </p:tgtEl>
                                        <p:attrNameLst>
                                          <p:attrName>style.visibility</p:attrName>
                                        </p:attrNameLst>
                                      </p:cBhvr>
                                      <p:to>
                                        <p:strVal val="visible"/>
                                      </p:to>
                                    </p:set>
                                    <p:anim calcmode="lin" valueType="num">
                                      <p:cBhvr additive="base">
                                        <p:cTn id="23" dur="500" fill="hold"/>
                                        <p:tgtEl>
                                          <p:spTgt spid="87074"/>
                                        </p:tgtEl>
                                        <p:attrNameLst>
                                          <p:attrName>ppt_x</p:attrName>
                                        </p:attrNameLst>
                                      </p:cBhvr>
                                      <p:tavLst>
                                        <p:tav tm="0">
                                          <p:val>
                                            <p:strVal val="#ppt_x"/>
                                          </p:val>
                                        </p:tav>
                                        <p:tav tm="100000">
                                          <p:val>
                                            <p:strVal val="#ppt_x"/>
                                          </p:val>
                                        </p:tav>
                                      </p:tavLst>
                                    </p:anim>
                                    <p:anim calcmode="lin" valueType="num">
                                      <p:cBhvr additive="base">
                                        <p:cTn id="24" dur="500" fill="hold"/>
                                        <p:tgtEl>
                                          <p:spTgt spid="87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71" grpId="0"/>
      <p:bldP spid="87072" grpId="0"/>
      <p:bldP spid="87073" grpId="0"/>
      <p:bldP spid="870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4"/>
          <p:cNvSpPr txBox="1">
            <a:spLocks noChangeArrowheads="1"/>
          </p:cNvSpPr>
          <p:nvPr/>
        </p:nvSpPr>
        <p:spPr bwMode="auto">
          <a:xfrm rot="-5400000">
            <a:off x="2985293" y="478632"/>
            <a:ext cx="3402013" cy="74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65A10"/>
                </a:solidFill>
                <a:prstDash val="sysDash"/>
                <a:miter lim="800000"/>
                <a:headEnd/>
                <a:tailEnd/>
              </a14:hiddenLine>
            </a:ext>
          </a:extLst>
        </p:spPr>
        <p:txBody>
          <a:bodyPr vert="eaVert">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200" b="1" dirty="0">
                <a:latin typeface="Times New Roman" panose="02020603050405020304" pitchFamily="18" charset="0"/>
              </a:rPr>
              <a:t>A: I want to be a teacher. </a:t>
            </a:r>
          </a:p>
          <a:p>
            <a:pPr>
              <a:spcBef>
                <a:spcPct val="20000"/>
              </a:spcBef>
            </a:pPr>
            <a:r>
              <a:rPr lang="en-US" altLang="zh-CN" sz="3200" b="1" dirty="0">
                <a:latin typeface="Times New Roman" panose="02020603050405020304" pitchFamily="18" charset="0"/>
              </a:rPr>
              <a:t>B: How are you going to do that?</a:t>
            </a:r>
          </a:p>
          <a:p>
            <a:pPr>
              <a:spcBef>
                <a:spcPct val="20000"/>
              </a:spcBef>
            </a:pPr>
            <a:r>
              <a:rPr lang="en-US" altLang="zh-CN" sz="3200" b="1" dirty="0">
                <a:latin typeface="Times New Roman" panose="02020603050405020304" pitchFamily="18" charset="0"/>
              </a:rPr>
              <a:t>A: Well, I’m going to study hard and get good grades.</a:t>
            </a:r>
          </a:p>
          <a:p>
            <a:pPr>
              <a:spcBef>
                <a:spcPct val="20000"/>
              </a:spcBef>
            </a:pPr>
            <a:r>
              <a:rPr lang="en-US" altLang="zh-CN" sz="3200" b="1" dirty="0">
                <a:latin typeface="Times New Roman" panose="02020603050405020304" pitchFamily="18" charset="0"/>
              </a:rPr>
              <a:t>B: </a:t>
            </a:r>
            <a:r>
              <a:rPr lang="en-US" altLang="zh-CN" sz="3200" b="1" dirty="0">
                <a:solidFill>
                  <a:srgbClr val="FF0000"/>
                </a:solidFill>
                <a:latin typeface="Times New Roman" panose="02020603050405020304" pitchFamily="18" charset="0"/>
              </a:rPr>
              <a:t>Sounds like</a:t>
            </a:r>
            <a:r>
              <a:rPr lang="en-US" altLang="zh-CN" sz="3200" b="1" dirty="0">
                <a:latin typeface="Times New Roman" panose="02020603050405020304" pitchFamily="18" charset="0"/>
              </a:rPr>
              <a:t> a good plan. I want to get a lot of exercise.</a:t>
            </a:r>
          </a:p>
        </p:txBody>
      </p:sp>
      <p:sp>
        <p:nvSpPr>
          <p:cNvPr id="88067" name="WordArt 1030"/>
          <p:cNvSpPr>
            <a:spLocks noChangeArrowheads="1" noChangeShapeType="1" noTextEdit="1"/>
          </p:cNvSpPr>
          <p:nvPr/>
        </p:nvSpPr>
        <p:spPr bwMode="auto">
          <a:xfrm>
            <a:off x="2124075" y="836613"/>
            <a:ext cx="4530725" cy="1285875"/>
          </a:xfrm>
          <a:prstGeom prst="rect">
            <a:avLst/>
          </a:prstGeom>
        </p:spPr>
        <p:txBody>
          <a:bodyPr wrap="none" fromWordArt="1">
            <a:prstTxWarp prst="textWave1">
              <a:avLst>
                <a:gd name="adj1" fmla="val 13005"/>
                <a:gd name="adj2" fmla="val 0"/>
              </a:avLst>
            </a:prstTxWarp>
          </a:bodyPr>
          <a:lstStyle/>
          <a:p>
            <a:r>
              <a:rPr lang="en-US" altLang="zh-CN" sz="4000" b="1" kern="10" dirty="0">
                <a:ln w="9525">
                  <a:solidFill>
                    <a:srgbClr val="FF99CC"/>
                  </a:solidFill>
                  <a:round/>
                </a:ln>
                <a:solidFill>
                  <a:srgbClr val="FF00FF"/>
                </a:solidFill>
                <a:effectLst>
                  <a:outerShdw dist="53882" dir="2700000" algn="ctr" rotWithShape="0">
                    <a:srgbClr val="C0C0C0">
                      <a:alpha val="79999"/>
                    </a:srgbClr>
                  </a:outerShdw>
                </a:effectLst>
                <a:latin typeface="Times New Roman" panose="02020603050405020304"/>
                <a:cs typeface="Times New Roman" panose="02020603050405020304"/>
              </a:rPr>
              <a:t>Group work</a:t>
            </a:r>
            <a:endParaRPr lang="zh-CN" altLang="en-US" sz="4000" b="1" kern="10" dirty="0">
              <a:ln w="9525">
                <a:solidFill>
                  <a:srgbClr val="FF99CC"/>
                </a:solidFill>
                <a:round/>
              </a:ln>
              <a:solidFill>
                <a:srgbClr val="FF00FF"/>
              </a:solidFill>
              <a:effectLst>
                <a:outerShdw dist="53882" dir="2700000" algn="ctr" rotWithShape="0">
                  <a:srgbClr val="C0C0C0">
                    <a:alpha val="79999"/>
                  </a:srgbClr>
                </a:outerShdw>
              </a:effectLst>
              <a:latin typeface="Times New Roman" panose="02020603050405020304"/>
              <a:cs typeface="Times New Roman" panose="02020603050405020304"/>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Oval 4"/>
          <p:cNvSpPr>
            <a:spLocks noChangeArrowheads="1"/>
          </p:cNvSpPr>
          <p:nvPr/>
        </p:nvSpPr>
        <p:spPr bwMode="auto">
          <a:xfrm>
            <a:off x="179388" y="476250"/>
            <a:ext cx="790575" cy="649288"/>
          </a:xfrm>
          <a:prstGeom prst="ellipse">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round/>
              </a14:hiddenLine>
            </a:ext>
          </a:extLst>
        </p:spPr>
        <p:txBody>
          <a:bodyPr wrap="none" anchor="ctr"/>
          <a:lstStyle/>
          <a:p>
            <a:r>
              <a:rPr lang="en-US" altLang="zh-CN" sz="3600" b="1">
                <a:solidFill>
                  <a:srgbClr val="FF0066"/>
                </a:solidFill>
                <a:latin typeface="Times New Roman" panose="02020603050405020304" pitchFamily="18" charset="0"/>
              </a:rPr>
              <a:t>2a</a:t>
            </a:r>
          </a:p>
        </p:txBody>
      </p:sp>
      <p:sp>
        <p:nvSpPr>
          <p:cNvPr id="90115" name="Text Box 6"/>
          <p:cNvSpPr txBox="1">
            <a:spLocks noChangeArrowheads="1"/>
          </p:cNvSpPr>
          <p:nvPr/>
        </p:nvSpPr>
        <p:spPr bwMode="auto">
          <a:xfrm>
            <a:off x="971550" y="476250"/>
            <a:ext cx="7920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dirty="0">
                <a:latin typeface="Times New Roman" panose="02020603050405020304" pitchFamily="18" charset="0"/>
              </a:rPr>
              <a:t>Discuss the questions with your partner.</a:t>
            </a:r>
          </a:p>
        </p:txBody>
      </p:sp>
      <p:sp>
        <p:nvSpPr>
          <p:cNvPr id="90116" name="Text Box 7"/>
          <p:cNvSpPr txBox="1">
            <a:spLocks noChangeArrowheads="1"/>
          </p:cNvSpPr>
          <p:nvPr/>
        </p:nvSpPr>
        <p:spPr bwMode="auto">
          <a:xfrm>
            <a:off x="827088" y="2060575"/>
            <a:ext cx="7848600"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spcBef>
                <a:spcPct val="10000"/>
              </a:spcBef>
            </a:pPr>
            <a:r>
              <a:rPr lang="en-US" altLang="zh-CN" sz="3200" b="1" dirty="0">
                <a:solidFill>
                  <a:srgbClr val="0000FF"/>
                </a:solidFill>
                <a:latin typeface="Times New Roman" panose="02020603050405020304" pitchFamily="18" charset="0"/>
              </a:rPr>
              <a:t>1. Did you make any resolutions last year?</a:t>
            </a:r>
          </a:p>
          <a:p>
            <a:pPr>
              <a:lnSpc>
                <a:spcPct val="110000"/>
              </a:lnSpc>
              <a:spcBef>
                <a:spcPct val="10000"/>
              </a:spcBef>
            </a:pPr>
            <a:r>
              <a:rPr lang="en-US" altLang="zh-CN" sz="3200" b="1" dirty="0">
                <a:solidFill>
                  <a:srgbClr val="0000FF"/>
                </a:solidFill>
                <a:latin typeface="Times New Roman" panose="02020603050405020304" pitchFamily="18" charset="0"/>
              </a:rPr>
              <a:t>2. Were you able to keep them? Why or why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116">
                                            <p:txEl>
                                              <p:pRg st="0" end="0"/>
                                            </p:txEl>
                                          </p:spTgt>
                                        </p:tgtEl>
                                        <p:attrNameLst>
                                          <p:attrName>style.visibility</p:attrName>
                                        </p:attrNameLst>
                                      </p:cBhvr>
                                      <p:to>
                                        <p:strVal val="visible"/>
                                      </p:to>
                                    </p:set>
                                    <p:anim calcmode="lin" valueType="num">
                                      <p:cBhvr additive="base">
                                        <p:cTn id="7" dur="500" fill="hold"/>
                                        <p:tgtEl>
                                          <p:spTgt spid="901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0116">
                                            <p:txEl>
                                              <p:pRg st="1" end="1"/>
                                            </p:txEl>
                                          </p:spTgt>
                                        </p:tgtEl>
                                        <p:attrNameLst>
                                          <p:attrName>style.visibility</p:attrName>
                                        </p:attrNameLst>
                                      </p:cBhvr>
                                      <p:to>
                                        <p:strVal val="visible"/>
                                      </p:to>
                                    </p:set>
                                    <p:anim calcmode="lin" valueType="num">
                                      <p:cBhvr additive="base">
                                        <p:cTn id="13" dur="500" fill="hold"/>
                                        <p:tgtEl>
                                          <p:spTgt spid="901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Oval 4"/>
          <p:cNvSpPr>
            <a:spLocks noChangeArrowheads="1"/>
          </p:cNvSpPr>
          <p:nvPr/>
        </p:nvSpPr>
        <p:spPr bwMode="auto">
          <a:xfrm>
            <a:off x="179388" y="620713"/>
            <a:ext cx="790575" cy="649287"/>
          </a:xfrm>
          <a:prstGeom prst="ellipse">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round/>
              </a14:hiddenLine>
            </a:ext>
          </a:extLst>
        </p:spPr>
        <p:txBody>
          <a:bodyPr wrap="none" anchor="ctr"/>
          <a:lstStyle/>
          <a:p>
            <a:r>
              <a:rPr lang="en-US" altLang="zh-CN" sz="3600" b="1">
                <a:solidFill>
                  <a:srgbClr val="FF0066"/>
                </a:solidFill>
                <a:latin typeface="Times New Roman" panose="02020603050405020304" pitchFamily="18" charset="0"/>
              </a:rPr>
              <a:t>2b</a:t>
            </a:r>
          </a:p>
        </p:txBody>
      </p:sp>
      <p:sp>
        <p:nvSpPr>
          <p:cNvPr id="91139" name="Text Box 5"/>
          <p:cNvSpPr txBox="1">
            <a:spLocks noChangeArrowheads="1"/>
          </p:cNvSpPr>
          <p:nvPr/>
        </p:nvSpPr>
        <p:spPr bwMode="auto">
          <a:xfrm>
            <a:off x="971550" y="476250"/>
            <a:ext cx="79216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dirty="0">
                <a:latin typeface="Times New Roman" panose="02020603050405020304" pitchFamily="18" charset="0"/>
              </a:rPr>
              <a:t>Read the passage and match each paragraph [1-3] with its main purpose in the box. </a:t>
            </a:r>
            <a:r>
              <a:rPr lang="en-US" altLang="zh-CN" sz="3600" b="1" u="sng" dirty="0">
                <a:solidFill>
                  <a:srgbClr val="FF0000"/>
                </a:solidFill>
                <a:latin typeface="Times New Roman" panose="02020603050405020304" pitchFamily="18" charset="0"/>
              </a:rPr>
              <a:t>Underline</a:t>
            </a:r>
            <a:r>
              <a:rPr lang="en-US" altLang="zh-CN" sz="3600" b="1" dirty="0">
                <a:latin typeface="Times New Roman" panose="02020603050405020304" pitchFamily="18" charset="0"/>
              </a:rPr>
              <a:t> the words and phrases that helped you decide.</a:t>
            </a:r>
          </a:p>
        </p:txBody>
      </p:sp>
      <p:sp>
        <p:nvSpPr>
          <p:cNvPr id="91140" name="Rectangle 6"/>
          <p:cNvSpPr>
            <a:spLocks noChangeArrowheads="1"/>
          </p:cNvSpPr>
          <p:nvPr/>
        </p:nvSpPr>
        <p:spPr bwMode="auto">
          <a:xfrm>
            <a:off x="179388" y="3429000"/>
            <a:ext cx="8785225" cy="23764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lnSpc>
                <a:spcPct val="105000"/>
              </a:lnSpc>
              <a:spcBef>
                <a:spcPct val="5000"/>
              </a:spcBef>
            </a:pPr>
            <a:r>
              <a:rPr lang="en-US" altLang="zh-CN" sz="2800" b="1">
                <a:latin typeface="Times New Roman" panose="02020603050405020304" pitchFamily="18" charset="0"/>
              </a:rPr>
              <a:t>___________ To question the idea of making resolutions</a:t>
            </a:r>
          </a:p>
          <a:p>
            <a:pPr algn="l">
              <a:lnSpc>
                <a:spcPct val="105000"/>
              </a:lnSpc>
              <a:spcBef>
                <a:spcPct val="5000"/>
              </a:spcBef>
            </a:pPr>
            <a:r>
              <a:rPr lang="en-US" altLang="zh-CN" sz="2800" b="1">
                <a:latin typeface="Times New Roman" panose="02020603050405020304" pitchFamily="18" charset="0"/>
              </a:rPr>
              <a:t>___________ To give the meaning of resolution</a:t>
            </a:r>
          </a:p>
          <a:p>
            <a:pPr algn="l">
              <a:lnSpc>
                <a:spcPct val="105000"/>
              </a:lnSpc>
              <a:spcBef>
                <a:spcPct val="5000"/>
              </a:spcBef>
            </a:pPr>
            <a:r>
              <a:rPr lang="en-US" altLang="zh-CN" sz="2800" b="1">
                <a:latin typeface="Times New Roman" panose="02020603050405020304" pitchFamily="18" charset="0"/>
              </a:rPr>
              <a:t>___________ To discuss the different kinds of resolutions</a:t>
            </a:r>
          </a:p>
        </p:txBody>
      </p:sp>
      <p:sp>
        <p:nvSpPr>
          <p:cNvPr id="91142" name="Text Box 9"/>
          <p:cNvSpPr txBox="1">
            <a:spLocks noChangeArrowheads="1"/>
          </p:cNvSpPr>
          <p:nvPr/>
        </p:nvSpPr>
        <p:spPr bwMode="auto">
          <a:xfrm>
            <a:off x="250825" y="3860800"/>
            <a:ext cx="3095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b="1" dirty="0">
                <a:solidFill>
                  <a:srgbClr val="0000FF"/>
                </a:solidFill>
                <a:latin typeface="Times New Roman" panose="02020603050405020304" pitchFamily="18" charset="0"/>
              </a:rPr>
              <a:t>Paragraph 3</a:t>
            </a:r>
          </a:p>
        </p:txBody>
      </p:sp>
      <p:sp>
        <p:nvSpPr>
          <p:cNvPr id="91143" name="Text Box 10"/>
          <p:cNvSpPr txBox="1">
            <a:spLocks noChangeArrowheads="1"/>
          </p:cNvSpPr>
          <p:nvPr/>
        </p:nvSpPr>
        <p:spPr bwMode="auto">
          <a:xfrm>
            <a:off x="250825" y="4292600"/>
            <a:ext cx="2592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b="1">
                <a:solidFill>
                  <a:srgbClr val="0000FF"/>
                </a:solidFill>
                <a:latin typeface="Times New Roman" panose="02020603050405020304" pitchFamily="18" charset="0"/>
              </a:rPr>
              <a:t>Paragraph 1</a:t>
            </a:r>
          </a:p>
        </p:txBody>
      </p:sp>
      <p:sp>
        <p:nvSpPr>
          <p:cNvPr id="91144" name="Text Box 11"/>
          <p:cNvSpPr txBox="1">
            <a:spLocks noChangeArrowheads="1"/>
          </p:cNvSpPr>
          <p:nvPr/>
        </p:nvSpPr>
        <p:spPr bwMode="auto">
          <a:xfrm>
            <a:off x="179388" y="4797425"/>
            <a:ext cx="3311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b="1">
                <a:solidFill>
                  <a:srgbClr val="0000FF"/>
                </a:solidFill>
                <a:latin typeface="Times New Roman" panose="02020603050405020304" pitchFamily="18" charset="0"/>
              </a:rPr>
              <a:t>Paragraph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3"/>
                                        </p:tgtEl>
                                        <p:attrNameLst>
                                          <p:attrName>style.visibility</p:attrName>
                                        </p:attrNameLst>
                                      </p:cBhvr>
                                      <p:to>
                                        <p:strVal val="visible"/>
                                      </p:to>
                                    </p:set>
                                    <p:anim calcmode="lin" valueType="num">
                                      <p:cBhvr additive="base">
                                        <p:cTn id="7" dur="500" fill="hold"/>
                                        <p:tgtEl>
                                          <p:spTgt spid="91143"/>
                                        </p:tgtEl>
                                        <p:attrNameLst>
                                          <p:attrName>ppt_x</p:attrName>
                                        </p:attrNameLst>
                                      </p:cBhvr>
                                      <p:tavLst>
                                        <p:tav tm="0">
                                          <p:val>
                                            <p:strVal val="#ppt_x"/>
                                          </p:val>
                                        </p:tav>
                                        <p:tav tm="100000">
                                          <p:val>
                                            <p:strVal val="#ppt_x"/>
                                          </p:val>
                                        </p:tav>
                                      </p:tavLst>
                                    </p:anim>
                                    <p:anim calcmode="lin" valueType="num">
                                      <p:cBhvr additive="base">
                                        <p:cTn id="8" dur="500" fill="hold"/>
                                        <p:tgtEl>
                                          <p:spTgt spid="911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144"/>
                                        </p:tgtEl>
                                        <p:attrNameLst>
                                          <p:attrName>style.visibility</p:attrName>
                                        </p:attrNameLst>
                                      </p:cBhvr>
                                      <p:to>
                                        <p:strVal val="visible"/>
                                      </p:to>
                                    </p:set>
                                    <p:anim calcmode="lin" valueType="num">
                                      <p:cBhvr additive="base">
                                        <p:cTn id="13" dur="500" fill="hold"/>
                                        <p:tgtEl>
                                          <p:spTgt spid="91144"/>
                                        </p:tgtEl>
                                        <p:attrNameLst>
                                          <p:attrName>ppt_x</p:attrName>
                                        </p:attrNameLst>
                                      </p:cBhvr>
                                      <p:tavLst>
                                        <p:tav tm="0">
                                          <p:val>
                                            <p:strVal val="#ppt_x"/>
                                          </p:val>
                                        </p:tav>
                                        <p:tav tm="100000">
                                          <p:val>
                                            <p:strVal val="#ppt_x"/>
                                          </p:val>
                                        </p:tav>
                                      </p:tavLst>
                                    </p:anim>
                                    <p:anim calcmode="lin" valueType="num">
                                      <p:cBhvr additive="base">
                                        <p:cTn id="14" dur="500" fill="hold"/>
                                        <p:tgtEl>
                                          <p:spTgt spid="911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1142"/>
                                        </p:tgtEl>
                                        <p:attrNameLst>
                                          <p:attrName>style.visibility</p:attrName>
                                        </p:attrNameLst>
                                      </p:cBhvr>
                                      <p:to>
                                        <p:strVal val="visible"/>
                                      </p:to>
                                    </p:set>
                                    <p:anim calcmode="lin" valueType="num">
                                      <p:cBhvr additive="base">
                                        <p:cTn id="19" dur="500" fill="hold"/>
                                        <p:tgtEl>
                                          <p:spTgt spid="91142"/>
                                        </p:tgtEl>
                                        <p:attrNameLst>
                                          <p:attrName>ppt_x</p:attrName>
                                        </p:attrNameLst>
                                      </p:cBhvr>
                                      <p:tavLst>
                                        <p:tav tm="0">
                                          <p:val>
                                            <p:strVal val="#ppt_x"/>
                                          </p:val>
                                        </p:tav>
                                        <p:tav tm="100000">
                                          <p:val>
                                            <p:strVal val="#ppt_x"/>
                                          </p:val>
                                        </p:tav>
                                      </p:tavLst>
                                    </p:anim>
                                    <p:anim calcmode="lin" valueType="num">
                                      <p:cBhvr additive="base">
                                        <p:cTn id="20"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p:bldP spid="91143" grpId="0"/>
      <p:bldP spid="911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4"/>
          <p:cNvSpPr txBox="1">
            <a:spLocks noChangeArrowheads="1"/>
          </p:cNvSpPr>
          <p:nvPr/>
        </p:nvSpPr>
        <p:spPr bwMode="auto">
          <a:xfrm>
            <a:off x="1357313" y="785813"/>
            <a:ext cx="5594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dirty="0">
                <a:latin typeface="Times New Roman" panose="02020603050405020304" pitchFamily="18" charset="0"/>
              </a:rPr>
              <a:t>Mark T (True) or F (False).</a:t>
            </a:r>
          </a:p>
        </p:txBody>
      </p:sp>
      <p:sp>
        <p:nvSpPr>
          <p:cNvPr id="92163" name="Text Box 5"/>
          <p:cNvSpPr txBox="1">
            <a:spLocks noChangeArrowheads="1"/>
          </p:cNvSpPr>
          <p:nvPr/>
        </p:nvSpPr>
        <p:spPr bwMode="auto">
          <a:xfrm>
            <a:off x="971550" y="1916113"/>
            <a:ext cx="7704138"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spcBef>
                <a:spcPct val="10000"/>
              </a:spcBef>
            </a:pPr>
            <a:r>
              <a:rPr lang="en-US" altLang="zh-CN" sz="3200" b="1" dirty="0">
                <a:latin typeface="Times New Roman" panose="02020603050405020304" pitchFamily="18" charset="0"/>
              </a:rPr>
              <a:t>1. The resolution is a kind of promise.</a:t>
            </a:r>
          </a:p>
          <a:p>
            <a:pPr>
              <a:lnSpc>
                <a:spcPct val="120000"/>
              </a:lnSpc>
              <a:spcBef>
                <a:spcPct val="10000"/>
              </a:spcBef>
            </a:pPr>
            <a:r>
              <a:rPr lang="en-US" altLang="zh-CN" sz="3200" b="1" dirty="0">
                <a:latin typeface="Times New Roman" panose="02020603050405020304" pitchFamily="18" charset="0"/>
              </a:rPr>
              <a:t>2. Many resolutions have to do with other people.</a:t>
            </a:r>
          </a:p>
          <a:p>
            <a:pPr>
              <a:lnSpc>
                <a:spcPct val="120000"/>
              </a:lnSpc>
              <a:spcBef>
                <a:spcPct val="10000"/>
              </a:spcBef>
            </a:pPr>
            <a:r>
              <a:rPr lang="en-US" altLang="zh-CN" sz="3200" b="1" dirty="0">
                <a:latin typeface="Times New Roman" panose="02020603050405020304" pitchFamily="18" charset="0"/>
              </a:rPr>
              <a:t>3. The writer thinks the resolutions may be difficult keep.</a:t>
            </a:r>
          </a:p>
        </p:txBody>
      </p:sp>
      <p:sp>
        <p:nvSpPr>
          <p:cNvPr id="92164" name="Text Box 6"/>
          <p:cNvSpPr txBox="1">
            <a:spLocks noChangeArrowheads="1"/>
          </p:cNvSpPr>
          <p:nvPr/>
        </p:nvSpPr>
        <p:spPr bwMode="auto">
          <a:xfrm>
            <a:off x="323850" y="1989138"/>
            <a:ext cx="4556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rPr>
              <a:t>T</a:t>
            </a:r>
          </a:p>
        </p:txBody>
      </p:sp>
      <p:sp>
        <p:nvSpPr>
          <p:cNvPr id="92165" name="Text Box 7"/>
          <p:cNvSpPr txBox="1">
            <a:spLocks noChangeArrowheads="1"/>
          </p:cNvSpPr>
          <p:nvPr/>
        </p:nvSpPr>
        <p:spPr bwMode="auto">
          <a:xfrm>
            <a:off x="323850" y="2636838"/>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rPr>
              <a:t>F</a:t>
            </a:r>
          </a:p>
        </p:txBody>
      </p:sp>
      <p:sp>
        <p:nvSpPr>
          <p:cNvPr id="92166" name="Text Box 8"/>
          <p:cNvSpPr txBox="1">
            <a:spLocks noChangeArrowheads="1"/>
          </p:cNvSpPr>
          <p:nvPr/>
        </p:nvSpPr>
        <p:spPr bwMode="auto">
          <a:xfrm>
            <a:off x="323850" y="3860800"/>
            <a:ext cx="455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rPr>
              <a: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64"/>
                                        </p:tgtEl>
                                        <p:attrNameLst>
                                          <p:attrName>style.visibility</p:attrName>
                                        </p:attrNameLst>
                                      </p:cBhvr>
                                      <p:to>
                                        <p:strVal val="visible"/>
                                      </p:to>
                                    </p:set>
                                    <p:anim calcmode="lin" valueType="num">
                                      <p:cBhvr additive="base">
                                        <p:cTn id="7" dur="500" fill="hold"/>
                                        <p:tgtEl>
                                          <p:spTgt spid="92164"/>
                                        </p:tgtEl>
                                        <p:attrNameLst>
                                          <p:attrName>ppt_x</p:attrName>
                                        </p:attrNameLst>
                                      </p:cBhvr>
                                      <p:tavLst>
                                        <p:tav tm="0">
                                          <p:val>
                                            <p:strVal val="#ppt_x"/>
                                          </p:val>
                                        </p:tav>
                                        <p:tav tm="100000">
                                          <p:val>
                                            <p:strVal val="#ppt_x"/>
                                          </p:val>
                                        </p:tav>
                                      </p:tavLst>
                                    </p:anim>
                                    <p:anim calcmode="lin" valueType="num">
                                      <p:cBhvr additive="base">
                                        <p:cTn id="8" dur="500" fill="hold"/>
                                        <p:tgtEl>
                                          <p:spTgt spid="921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65"/>
                                        </p:tgtEl>
                                        <p:attrNameLst>
                                          <p:attrName>style.visibility</p:attrName>
                                        </p:attrNameLst>
                                      </p:cBhvr>
                                      <p:to>
                                        <p:strVal val="visible"/>
                                      </p:to>
                                    </p:set>
                                    <p:anim calcmode="lin" valueType="num">
                                      <p:cBhvr additive="base">
                                        <p:cTn id="13" dur="500" fill="hold"/>
                                        <p:tgtEl>
                                          <p:spTgt spid="92165"/>
                                        </p:tgtEl>
                                        <p:attrNameLst>
                                          <p:attrName>ppt_x</p:attrName>
                                        </p:attrNameLst>
                                      </p:cBhvr>
                                      <p:tavLst>
                                        <p:tav tm="0">
                                          <p:val>
                                            <p:strVal val="#ppt_x"/>
                                          </p:val>
                                        </p:tav>
                                        <p:tav tm="100000">
                                          <p:val>
                                            <p:strVal val="#ppt_x"/>
                                          </p:val>
                                        </p:tav>
                                      </p:tavLst>
                                    </p:anim>
                                    <p:anim calcmode="lin" valueType="num">
                                      <p:cBhvr additive="base">
                                        <p:cTn id="14" dur="500" fill="hold"/>
                                        <p:tgtEl>
                                          <p:spTgt spid="921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66"/>
                                        </p:tgtEl>
                                        <p:attrNameLst>
                                          <p:attrName>style.visibility</p:attrName>
                                        </p:attrNameLst>
                                      </p:cBhvr>
                                      <p:to>
                                        <p:strVal val="visible"/>
                                      </p:to>
                                    </p:set>
                                    <p:anim calcmode="lin" valueType="num">
                                      <p:cBhvr additive="base">
                                        <p:cTn id="19" dur="500" fill="hold"/>
                                        <p:tgtEl>
                                          <p:spTgt spid="92166"/>
                                        </p:tgtEl>
                                        <p:attrNameLst>
                                          <p:attrName>ppt_x</p:attrName>
                                        </p:attrNameLst>
                                      </p:cBhvr>
                                      <p:tavLst>
                                        <p:tav tm="0">
                                          <p:val>
                                            <p:strVal val="#ppt_x"/>
                                          </p:val>
                                        </p:tav>
                                        <p:tav tm="100000">
                                          <p:val>
                                            <p:strVal val="#ppt_x"/>
                                          </p:val>
                                        </p:tav>
                                      </p:tavLst>
                                    </p:anim>
                                    <p:anim calcmode="lin" valueType="num">
                                      <p:cBhvr additive="base">
                                        <p:cTn id="20" dur="500" fill="hold"/>
                                        <p:tgtEl>
                                          <p:spTgt spid="921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p:bldP spid="92165" grpId="0"/>
      <p:bldP spid="921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
          <p:cNvSpPr txBox="1">
            <a:spLocks noChangeArrowheads="1"/>
          </p:cNvSpPr>
          <p:nvPr/>
        </p:nvSpPr>
        <p:spPr bwMode="auto">
          <a:xfrm>
            <a:off x="611188" y="549275"/>
            <a:ext cx="8137525"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dirty="0">
                <a:latin typeface="Times New Roman" panose="02020603050405020304" pitchFamily="18" charset="0"/>
              </a:rPr>
              <a:t>    </a:t>
            </a:r>
            <a:r>
              <a:rPr lang="zh-CN" altLang="en-US" sz="3200" b="1" dirty="0">
                <a:latin typeface="Times New Roman" panose="02020603050405020304" pitchFamily="18" charset="0"/>
              </a:rPr>
              <a:t>选词填空。</a:t>
            </a:r>
          </a:p>
          <a:p>
            <a:pPr algn="ctr"/>
            <a:r>
              <a:rPr lang="en-US" altLang="zh-CN" sz="3200" b="1" dirty="0">
                <a:solidFill>
                  <a:srgbClr val="C00000"/>
                </a:solidFill>
                <a:latin typeface="Times New Roman" panose="02020603050405020304" pitchFamily="18" charset="0"/>
              </a:rPr>
              <a:t>when     what     where     how     who</a:t>
            </a:r>
          </a:p>
          <a:p>
            <a:r>
              <a:rPr lang="en-US" altLang="zh-CN" sz="3200" b="1" dirty="0">
                <a:latin typeface="Times New Roman" panose="02020603050405020304" pitchFamily="18" charset="0"/>
              </a:rPr>
              <a:t>1. -- ________ are you going? </a:t>
            </a:r>
          </a:p>
          <a:p>
            <a:r>
              <a:rPr lang="en-US" altLang="zh-CN" sz="3200" b="1" dirty="0">
                <a:latin typeface="Times New Roman" panose="02020603050405020304" pitchFamily="18" charset="0"/>
              </a:rPr>
              <a:t>   -- I am going to the Great Wall.</a:t>
            </a:r>
          </a:p>
          <a:p>
            <a:r>
              <a:rPr lang="en-US" altLang="zh-CN" sz="3200" b="1" dirty="0">
                <a:latin typeface="Times New Roman" panose="02020603050405020304" pitchFamily="18" charset="0"/>
              </a:rPr>
              <a:t>2. -- _______ are they going to school? </a:t>
            </a:r>
          </a:p>
          <a:p>
            <a:r>
              <a:rPr lang="en-US" altLang="zh-CN" sz="3200" b="1" dirty="0">
                <a:latin typeface="Times New Roman" panose="02020603050405020304" pitchFamily="18" charset="0"/>
              </a:rPr>
              <a:t>   --They go to school by school bus.</a:t>
            </a:r>
          </a:p>
          <a:p>
            <a:r>
              <a:rPr lang="en-US" altLang="zh-CN" sz="3200" b="1" dirty="0">
                <a:latin typeface="Times New Roman" panose="02020603050405020304" pitchFamily="18" charset="0"/>
              </a:rPr>
              <a:t>3. -- ________ are you going to the museum? </a:t>
            </a:r>
          </a:p>
          <a:p>
            <a:r>
              <a:rPr lang="en-US" altLang="zh-CN" sz="3200" b="1" dirty="0">
                <a:latin typeface="Times New Roman" panose="02020603050405020304" pitchFamily="18" charset="0"/>
              </a:rPr>
              <a:t>   -- Tomorrow afternoon.</a:t>
            </a:r>
          </a:p>
          <a:p>
            <a:r>
              <a:rPr lang="en-US" altLang="zh-CN" sz="3200" b="1" dirty="0">
                <a:latin typeface="Times New Roman" panose="02020603050405020304" pitchFamily="18" charset="0"/>
              </a:rPr>
              <a:t>4. -- ________ are we going to buy? </a:t>
            </a:r>
          </a:p>
          <a:p>
            <a:r>
              <a:rPr lang="en-US" altLang="zh-CN" sz="3200" b="1" dirty="0">
                <a:latin typeface="Times New Roman" panose="02020603050405020304" pitchFamily="18" charset="0"/>
              </a:rPr>
              <a:t>   -- We are going to buy some fruit.</a:t>
            </a:r>
          </a:p>
          <a:p>
            <a:r>
              <a:rPr lang="en-US" altLang="zh-CN" sz="3200" b="1" dirty="0">
                <a:latin typeface="Times New Roman" panose="02020603050405020304" pitchFamily="18" charset="0"/>
              </a:rPr>
              <a:t>5. -- _______ is she going with? </a:t>
            </a:r>
          </a:p>
          <a:p>
            <a:r>
              <a:rPr lang="en-US" altLang="zh-CN" sz="3200" b="1" dirty="0">
                <a:latin typeface="Times New Roman" panose="02020603050405020304" pitchFamily="18" charset="0"/>
              </a:rPr>
              <a:t>   -- She is going with her mum.</a:t>
            </a:r>
          </a:p>
        </p:txBody>
      </p:sp>
      <p:sp>
        <p:nvSpPr>
          <p:cNvPr id="73731" name="Rectangle 5"/>
          <p:cNvSpPr>
            <a:spLocks noChangeArrowheads="1"/>
          </p:cNvSpPr>
          <p:nvPr/>
        </p:nvSpPr>
        <p:spPr bwMode="auto">
          <a:xfrm>
            <a:off x="1547813" y="1557338"/>
            <a:ext cx="15827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zh-CN" sz="3200" b="1">
                <a:solidFill>
                  <a:srgbClr val="0000FF"/>
                </a:solidFill>
                <a:latin typeface="Times New Roman" panose="02020603050405020304" pitchFamily="18" charset="0"/>
              </a:rPr>
              <a:t>Where</a:t>
            </a:r>
            <a:r>
              <a:rPr lang="en-US" altLang="en-US" sz="3200" b="1">
                <a:solidFill>
                  <a:srgbClr val="0000FF"/>
                </a:solidFill>
                <a:latin typeface="Times New Roman" panose="02020603050405020304" pitchFamily="18" charset="0"/>
              </a:rPr>
              <a:t> </a:t>
            </a:r>
            <a:endParaRPr lang="en-US" altLang="zh-CN" sz="3200" b="1">
              <a:solidFill>
                <a:srgbClr val="0000FF"/>
              </a:solidFill>
              <a:latin typeface="Times New Roman" panose="02020603050405020304" pitchFamily="18" charset="0"/>
            </a:endParaRPr>
          </a:p>
        </p:txBody>
      </p:sp>
      <p:sp>
        <p:nvSpPr>
          <p:cNvPr id="73732" name="Rectangle 6"/>
          <p:cNvSpPr>
            <a:spLocks noChangeArrowheads="1"/>
          </p:cNvSpPr>
          <p:nvPr/>
        </p:nvSpPr>
        <p:spPr bwMode="auto">
          <a:xfrm>
            <a:off x="1619250" y="2492375"/>
            <a:ext cx="15827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zh-CN" sz="3200" b="1">
                <a:solidFill>
                  <a:srgbClr val="0000FF"/>
                </a:solidFill>
                <a:latin typeface="Times New Roman" panose="02020603050405020304" pitchFamily="18" charset="0"/>
              </a:rPr>
              <a:t>How</a:t>
            </a:r>
            <a:r>
              <a:rPr lang="en-US" altLang="en-US" sz="3200" b="1">
                <a:solidFill>
                  <a:srgbClr val="FF0000"/>
                </a:solidFill>
                <a:latin typeface="Times New Roman" panose="02020603050405020304" pitchFamily="18" charset="0"/>
              </a:rPr>
              <a:t> </a:t>
            </a:r>
            <a:endParaRPr lang="en-US" altLang="zh-CN" sz="3200" b="1">
              <a:solidFill>
                <a:srgbClr val="FF0000"/>
              </a:solidFill>
              <a:latin typeface="Times New Roman" panose="02020603050405020304" pitchFamily="18" charset="0"/>
            </a:endParaRPr>
          </a:p>
        </p:txBody>
      </p:sp>
      <p:sp>
        <p:nvSpPr>
          <p:cNvPr id="73733" name="Rectangle 7"/>
          <p:cNvSpPr>
            <a:spLocks noChangeArrowheads="1"/>
          </p:cNvSpPr>
          <p:nvPr/>
        </p:nvSpPr>
        <p:spPr bwMode="auto">
          <a:xfrm>
            <a:off x="1692275" y="3500438"/>
            <a:ext cx="15827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zh-CN" sz="3200" b="1">
                <a:solidFill>
                  <a:srgbClr val="0000FF"/>
                </a:solidFill>
                <a:latin typeface="Times New Roman" panose="02020603050405020304" pitchFamily="18" charset="0"/>
              </a:rPr>
              <a:t>When</a:t>
            </a:r>
            <a:r>
              <a:rPr lang="en-US" altLang="en-US" sz="3200" b="1">
                <a:solidFill>
                  <a:srgbClr val="FF0000"/>
                </a:solidFill>
                <a:latin typeface="Times New Roman" panose="02020603050405020304" pitchFamily="18" charset="0"/>
              </a:rPr>
              <a:t> </a:t>
            </a:r>
            <a:endParaRPr lang="en-US" altLang="zh-CN" sz="3200" b="1">
              <a:solidFill>
                <a:srgbClr val="FF0000"/>
              </a:solidFill>
              <a:latin typeface="Times New Roman" panose="02020603050405020304" pitchFamily="18" charset="0"/>
            </a:endParaRPr>
          </a:p>
        </p:txBody>
      </p:sp>
      <p:sp>
        <p:nvSpPr>
          <p:cNvPr id="73734" name="Rectangle 8"/>
          <p:cNvSpPr>
            <a:spLocks noChangeArrowheads="1"/>
          </p:cNvSpPr>
          <p:nvPr/>
        </p:nvSpPr>
        <p:spPr bwMode="auto">
          <a:xfrm>
            <a:off x="1619250" y="4437063"/>
            <a:ext cx="15827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zh-CN" sz="3200" b="1">
                <a:solidFill>
                  <a:srgbClr val="0000FF"/>
                </a:solidFill>
                <a:latin typeface="Times New Roman" panose="02020603050405020304" pitchFamily="18" charset="0"/>
              </a:rPr>
              <a:t>What</a:t>
            </a:r>
            <a:r>
              <a:rPr lang="en-US" altLang="en-US" sz="3200" b="1">
                <a:solidFill>
                  <a:srgbClr val="FF0000"/>
                </a:solidFill>
                <a:latin typeface="Times New Roman" panose="02020603050405020304" pitchFamily="18" charset="0"/>
              </a:rPr>
              <a:t> </a:t>
            </a:r>
            <a:endParaRPr lang="en-US" altLang="zh-CN" sz="3200" b="1">
              <a:solidFill>
                <a:srgbClr val="FF0000"/>
              </a:solidFill>
              <a:latin typeface="Times New Roman" panose="02020603050405020304" pitchFamily="18" charset="0"/>
            </a:endParaRPr>
          </a:p>
        </p:txBody>
      </p:sp>
      <p:sp>
        <p:nvSpPr>
          <p:cNvPr id="73735" name="Rectangle 9"/>
          <p:cNvSpPr>
            <a:spLocks noChangeArrowheads="1"/>
          </p:cNvSpPr>
          <p:nvPr/>
        </p:nvSpPr>
        <p:spPr bwMode="auto">
          <a:xfrm>
            <a:off x="1619250" y="5445125"/>
            <a:ext cx="15827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zh-CN" sz="3200" b="1">
                <a:solidFill>
                  <a:srgbClr val="0000FF"/>
                </a:solidFill>
                <a:latin typeface="Times New Roman" panose="02020603050405020304" pitchFamily="18" charset="0"/>
              </a:rPr>
              <a:t>Who</a:t>
            </a:r>
            <a:r>
              <a:rPr lang="en-US" altLang="en-US" sz="3200" b="1">
                <a:solidFill>
                  <a:srgbClr val="FF0000"/>
                </a:solidFill>
                <a:latin typeface="Times New Roman" panose="02020603050405020304" pitchFamily="18" charset="0"/>
              </a:rPr>
              <a:t> </a:t>
            </a:r>
            <a:endParaRPr lang="en-US" altLang="zh-CN" sz="3200" b="1">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blinds(horizontal)">
                                      <p:cBhvr>
                                        <p:cTn id="7" dur="500"/>
                                        <p:tgtEl>
                                          <p:spTgt spid="737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3732"/>
                                        </p:tgtEl>
                                        <p:attrNameLst>
                                          <p:attrName>style.visibility</p:attrName>
                                        </p:attrNameLst>
                                      </p:cBhvr>
                                      <p:to>
                                        <p:strVal val="visible"/>
                                      </p:to>
                                    </p:set>
                                    <p:animEffect transition="in" filter="blinds(horizontal)">
                                      <p:cBhvr>
                                        <p:cTn id="12" dur="500"/>
                                        <p:tgtEl>
                                          <p:spTgt spid="737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3733"/>
                                        </p:tgtEl>
                                        <p:attrNameLst>
                                          <p:attrName>style.visibility</p:attrName>
                                        </p:attrNameLst>
                                      </p:cBhvr>
                                      <p:to>
                                        <p:strVal val="visible"/>
                                      </p:to>
                                    </p:set>
                                    <p:animEffect transition="in" filter="blinds(horizontal)">
                                      <p:cBhvr>
                                        <p:cTn id="17" dur="500"/>
                                        <p:tgtEl>
                                          <p:spTgt spid="737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3734"/>
                                        </p:tgtEl>
                                        <p:attrNameLst>
                                          <p:attrName>style.visibility</p:attrName>
                                        </p:attrNameLst>
                                      </p:cBhvr>
                                      <p:to>
                                        <p:strVal val="visible"/>
                                      </p:to>
                                    </p:set>
                                    <p:animEffect transition="in" filter="blinds(horizontal)">
                                      <p:cBhvr>
                                        <p:cTn id="22" dur="500"/>
                                        <p:tgtEl>
                                          <p:spTgt spid="7373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3735"/>
                                        </p:tgtEl>
                                        <p:attrNameLst>
                                          <p:attrName>style.visibility</p:attrName>
                                        </p:attrNameLst>
                                      </p:cBhvr>
                                      <p:to>
                                        <p:strVal val="visible"/>
                                      </p:to>
                                    </p:set>
                                    <p:animEffect transition="in" filter="blinds(horizontal)">
                                      <p:cBhvr>
                                        <p:cTn id="27" dur="5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p:bldP spid="73732" grpId="0"/>
      <p:bldP spid="73733" grpId="0"/>
      <p:bldP spid="73734" grpId="0"/>
      <p:bldP spid="737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Oval 4"/>
          <p:cNvSpPr>
            <a:spLocks noChangeArrowheads="1"/>
          </p:cNvSpPr>
          <p:nvPr/>
        </p:nvSpPr>
        <p:spPr bwMode="auto">
          <a:xfrm>
            <a:off x="179388" y="476250"/>
            <a:ext cx="790575" cy="649288"/>
          </a:xfrm>
          <a:prstGeom prst="ellipse">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round/>
              </a14:hiddenLine>
            </a:ext>
          </a:extLst>
        </p:spPr>
        <p:txBody>
          <a:bodyPr wrap="none" anchor="ctr"/>
          <a:lstStyle/>
          <a:p>
            <a:r>
              <a:rPr lang="en-US" altLang="zh-CN" sz="3600" b="1">
                <a:solidFill>
                  <a:srgbClr val="FF0066"/>
                </a:solidFill>
                <a:latin typeface="Times New Roman" panose="02020603050405020304" pitchFamily="18" charset="0"/>
              </a:rPr>
              <a:t>2c</a:t>
            </a:r>
          </a:p>
        </p:txBody>
      </p:sp>
      <p:sp>
        <p:nvSpPr>
          <p:cNvPr id="93187" name="Rectangle 5"/>
          <p:cNvSpPr>
            <a:spLocks noChangeArrowheads="1"/>
          </p:cNvSpPr>
          <p:nvPr/>
        </p:nvSpPr>
        <p:spPr bwMode="auto">
          <a:xfrm>
            <a:off x="971550" y="404813"/>
            <a:ext cx="79216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zh-CN" sz="3600" b="1" dirty="0">
                <a:latin typeface="Times New Roman" panose="02020603050405020304" pitchFamily="18" charset="0"/>
              </a:rPr>
              <a:t>Which paragraph in the passage do you think each sentence goes in? Write the letters [A–D] in the correct places in the passage.</a:t>
            </a:r>
          </a:p>
        </p:txBody>
      </p:sp>
      <p:sp>
        <p:nvSpPr>
          <p:cNvPr id="93188" name="AutoShape 8" descr="hd-cartoon-wallpapers-top"/>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zh-CN" altLang="zh-CN"/>
          </a:p>
        </p:txBody>
      </p:sp>
      <p:sp>
        <p:nvSpPr>
          <p:cNvPr id="93189" name="AutoShape 10" descr="hd-cartoon-wallpapers-top"/>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zh-CN" altLang="zh-CN"/>
          </a:p>
        </p:txBody>
      </p:sp>
      <p:pic>
        <p:nvPicPr>
          <p:cNvPr id="93190" name="Picture 11" descr="lll"/>
          <p:cNvPicPr>
            <a:picLocks noChangeAspect="1" noChangeArrowheads="1"/>
          </p:cNvPicPr>
          <p:nvPr/>
        </p:nvPicPr>
        <p:blipFill>
          <a:blip r:embed="rId2" cstate="email"/>
          <a:srcRect/>
          <a:stretch>
            <a:fillRect/>
          </a:stretch>
        </p:blipFill>
        <p:spPr bwMode="auto">
          <a:xfrm>
            <a:off x="2700338" y="3068638"/>
            <a:ext cx="4248150"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ChangeArrowheads="1"/>
          </p:cNvSpPr>
          <p:nvPr/>
        </p:nvSpPr>
        <p:spPr bwMode="auto">
          <a:xfrm>
            <a:off x="611188" y="1557338"/>
            <a:ext cx="7993062"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zh-CN" sz="3200" b="1" dirty="0">
                <a:solidFill>
                  <a:srgbClr val="0000FF"/>
                </a:solidFill>
                <a:latin typeface="Times New Roman" panose="02020603050405020304" pitchFamily="18" charset="0"/>
              </a:rPr>
              <a:t>A.</a:t>
            </a:r>
            <a:r>
              <a:rPr lang="en-US" altLang="zh-CN" sz="3200" b="1" dirty="0">
                <a:latin typeface="Times New Roman" panose="02020603050405020304" pitchFamily="18" charset="0"/>
              </a:rPr>
              <a:t> These are about making yourself a better person.</a:t>
            </a:r>
          </a:p>
          <a:p>
            <a:pPr algn="l"/>
            <a:r>
              <a:rPr lang="en-US" altLang="zh-CN" sz="3200" b="1" dirty="0">
                <a:solidFill>
                  <a:srgbClr val="0000FF"/>
                </a:solidFill>
                <a:latin typeface="Times New Roman" panose="02020603050405020304" pitchFamily="18" charset="0"/>
              </a:rPr>
              <a:t>B</a:t>
            </a:r>
            <a:r>
              <a:rPr lang="en-US" altLang="zh-CN" sz="3200" b="1" dirty="0">
                <a:latin typeface="Times New Roman" panose="02020603050405020304" pitchFamily="18" charset="0"/>
              </a:rPr>
              <a:t>. For example, a student may have to find more time to study.</a:t>
            </a:r>
          </a:p>
          <a:p>
            <a:pPr algn="l"/>
            <a:r>
              <a:rPr lang="en-US" altLang="zh-CN" sz="3200" b="1" dirty="0">
                <a:solidFill>
                  <a:srgbClr val="0000FF"/>
                </a:solidFill>
                <a:latin typeface="Times New Roman" panose="02020603050405020304" pitchFamily="18" charset="0"/>
              </a:rPr>
              <a:t>C</a:t>
            </a:r>
            <a:r>
              <a:rPr lang="en-US" altLang="zh-CN" sz="3200" b="1" dirty="0">
                <a:latin typeface="Times New Roman" panose="02020603050405020304" pitchFamily="18" charset="0"/>
              </a:rPr>
              <a:t>. There are good reasons for this.</a:t>
            </a:r>
          </a:p>
          <a:p>
            <a:pPr algn="l"/>
            <a:r>
              <a:rPr lang="en-US" altLang="zh-CN" sz="3200" b="1" dirty="0">
                <a:solidFill>
                  <a:srgbClr val="0000FF"/>
                </a:solidFill>
                <a:latin typeface="Times New Roman" panose="02020603050405020304" pitchFamily="18" charset="0"/>
              </a:rPr>
              <a:t>D</a:t>
            </a:r>
            <a:r>
              <a:rPr lang="en-US" altLang="zh-CN" sz="3200" b="1" dirty="0">
                <a:latin typeface="Times New Roman" panose="02020603050405020304" pitchFamily="18" charset="0"/>
              </a:rPr>
              <a:t>. The start of the year is often a time for making resolutions.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250825" y="765175"/>
            <a:ext cx="8642350"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zh-CN" sz="3200" b="1">
                <a:solidFill>
                  <a:srgbClr val="0000FF"/>
                </a:solidFill>
                <a:latin typeface="Times New Roman" panose="02020603050405020304" pitchFamily="18" charset="0"/>
              </a:rPr>
              <a:t>1.</a:t>
            </a:r>
            <a:r>
              <a:rPr lang="en-US" altLang="zh-CN" sz="3200" b="1">
                <a:solidFill>
                  <a:srgbClr val="1A38FF"/>
                </a:solidFill>
                <a:latin typeface="Times New Roman" panose="02020603050405020304" pitchFamily="18" charset="0"/>
              </a:rPr>
              <a:t> </a:t>
            </a:r>
            <a:r>
              <a:rPr lang="en-US" altLang="zh-CN" sz="3200" b="1">
                <a:solidFill>
                  <a:srgbClr val="000000"/>
                </a:solidFill>
                <a:latin typeface="Times New Roman" panose="02020603050405020304" pitchFamily="18" charset="0"/>
              </a:rPr>
              <a:t>Do you know what a resolution is? It’s a kind of promise. </a:t>
            </a:r>
            <a:r>
              <a:rPr lang="en-US" altLang="zh-CN" sz="3200" b="1">
                <a:latin typeface="Times New Roman" panose="02020603050405020304" pitchFamily="18" charset="0"/>
              </a:rPr>
              <a:t>I’m going to tidy my room when I get back from school.”) However, promises you make to yourself are resolutions, and the most common kind is New Year’s resolutions. ____________ When we make resolutions</a:t>
            </a:r>
          </a:p>
          <a:p>
            <a:pPr algn="l"/>
            <a:r>
              <a:rPr lang="en-US" altLang="zh-CN" sz="3200" b="1">
                <a:latin typeface="Times New Roman" panose="02020603050405020304" pitchFamily="18" charset="0"/>
              </a:rPr>
              <a:t>at the beginning of the year, we hope that we are going to improve our lives. Some people write down their resolutions and plans for the coming</a:t>
            </a:r>
          </a:p>
          <a:p>
            <a:pPr algn="l"/>
            <a:r>
              <a:rPr lang="en-US" altLang="zh-CN" sz="3200" b="1">
                <a:latin typeface="Times New Roman" panose="02020603050405020304" pitchFamily="18" charset="0"/>
              </a:rPr>
              <a:t>year. Others tell their family and friends about their wishes and plans.</a:t>
            </a:r>
          </a:p>
        </p:txBody>
      </p:sp>
      <p:sp>
        <p:nvSpPr>
          <p:cNvPr id="95235" name="Text Box 3"/>
          <p:cNvSpPr txBox="1">
            <a:spLocks noChangeArrowheads="1"/>
          </p:cNvSpPr>
          <p:nvPr/>
        </p:nvSpPr>
        <p:spPr bwMode="auto">
          <a:xfrm>
            <a:off x="1258888" y="3141663"/>
            <a:ext cx="1512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solidFill>
                  <a:srgbClr val="FF0000"/>
                </a:solidFill>
                <a:latin typeface="Times New Roman" panose="02020603050405020304" pitchFamily="18" charset="0"/>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 calcmode="lin" valueType="num">
                                      <p:cBhvr additive="base">
                                        <p:cTn id="7" dur="500" fill="hold"/>
                                        <p:tgtEl>
                                          <p:spTgt spid="95235"/>
                                        </p:tgtEl>
                                        <p:attrNameLst>
                                          <p:attrName>ppt_x</p:attrName>
                                        </p:attrNameLst>
                                      </p:cBhvr>
                                      <p:tavLst>
                                        <p:tav tm="0">
                                          <p:val>
                                            <p:strVal val="#ppt_x"/>
                                          </p:val>
                                        </p:tav>
                                        <p:tav tm="100000">
                                          <p:val>
                                            <p:strVal val="#ppt_x"/>
                                          </p:val>
                                        </p:tav>
                                      </p:tavLst>
                                    </p:anim>
                                    <p:anim calcmode="lin" valueType="num">
                                      <p:cBhvr additive="base">
                                        <p:cTn id="8" dur="500" fill="hold"/>
                                        <p:tgtEl>
                                          <p:spTgt spid="952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250825" y="692150"/>
            <a:ext cx="8497888"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zh-CN" sz="3200" b="1">
                <a:solidFill>
                  <a:srgbClr val="0000FF"/>
                </a:solidFill>
                <a:latin typeface="Times New Roman" panose="02020603050405020304" pitchFamily="18" charset="0"/>
              </a:rPr>
              <a:t>2.</a:t>
            </a:r>
            <a:r>
              <a:rPr lang="en-US" altLang="zh-CN" sz="3200" b="1">
                <a:latin typeface="Times New Roman" panose="02020603050405020304" pitchFamily="18" charset="0"/>
              </a:rPr>
              <a:t> There are different kinds of resolutions. Some are about physical health. For example, some people promise themselves they are going to start an exercise program or eat less fast food. Many resolutions have to do with</a:t>
            </a:r>
          </a:p>
          <a:p>
            <a:pPr algn="l"/>
            <a:r>
              <a:rPr lang="en-US" altLang="zh-CN" sz="3200" b="1">
                <a:latin typeface="Times New Roman" panose="02020603050405020304" pitchFamily="18" charset="0"/>
              </a:rPr>
              <a:t>self-improvement. __________ Some people might say they are going to take up a hobby like painting or taking photos, or learn to play the guitar. Some resolutions have to do with better planning, like making a weekly plan for schoolwork. ____________</a:t>
            </a:r>
          </a:p>
        </p:txBody>
      </p:sp>
      <p:sp>
        <p:nvSpPr>
          <p:cNvPr id="96259" name="Text Box 3"/>
          <p:cNvSpPr txBox="1">
            <a:spLocks noChangeArrowheads="1"/>
          </p:cNvSpPr>
          <p:nvPr/>
        </p:nvSpPr>
        <p:spPr bwMode="auto">
          <a:xfrm>
            <a:off x="4140200" y="3068638"/>
            <a:ext cx="1009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solidFill>
                  <a:srgbClr val="FF0000"/>
                </a:solidFill>
                <a:latin typeface="Times New Roman" panose="02020603050405020304" pitchFamily="18" charset="0"/>
              </a:rPr>
              <a:t>A</a:t>
            </a:r>
          </a:p>
        </p:txBody>
      </p:sp>
      <p:sp>
        <p:nvSpPr>
          <p:cNvPr id="96260" name="Text Box 4"/>
          <p:cNvSpPr txBox="1">
            <a:spLocks noChangeArrowheads="1"/>
          </p:cNvSpPr>
          <p:nvPr/>
        </p:nvSpPr>
        <p:spPr bwMode="auto">
          <a:xfrm>
            <a:off x="3419475" y="5516563"/>
            <a:ext cx="1368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solidFill>
                  <a:srgbClr val="FF0000"/>
                </a:solidFill>
                <a:latin typeface="Times New Roman" panose="02020603050405020304" pitchFamily="18" charset="0"/>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59"/>
                                        </p:tgtEl>
                                        <p:attrNameLst>
                                          <p:attrName>style.visibility</p:attrName>
                                        </p:attrNameLst>
                                      </p:cBhvr>
                                      <p:to>
                                        <p:strVal val="visible"/>
                                      </p:to>
                                    </p:set>
                                    <p:anim calcmode="lin" valueType="num">
                                      <p:cBhvr additive="base">
                                        <p:cTn id="7" dur="500" fill="hold"/>
                                        <p:tgtEl>
                                          <p:spTgt spid="96259"/>
                                        </p:tgtEl>
                                        <p:attrNameLst>
                                          <p:attrName>ppt_x</p:attrName>
                                        </p:attrNameLst>
                                      </p:cBhvr>
                                      <p:tavLst>
                                        <p:tav tm="0">
                                          <p:val>
                                            <p:strVal val="#ppt_x"/>
                                          </p:val>
                                        </p:tav>
                                        <p:tav tm="100000">
                                          <p:val>
                                            <p:strVal val="#ppt_x"/>
                                          </p:val>
                                        </p:tav>
                                      </p:tavLst>
                                    </p:anim>
                                    <p:anim calcmode="lin" valueType="num">
                                      <p:cBhvr additive="base">
                                        <p:cTn id="8" dur="500" fill="hold"/>
                                        <p:tgtEl>
                                          <p:spTgt spid="962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6260"/>
                                        </p:tgtEl>
                                        <p:attrNameLst>
                                          <p:attrName>style.visibility</p:attrName>
                                        </p:attrNameLst>
                                      </p:cBhvr>
                                      <p:to>
                                        <p:strVal val="visible"/>
                                      </p:to>
                                    </p:set>
                                    <p:anim calcmode="lin" valueType="num">
                                      <p:cBhvr additive="base">
                                        <p:cTn id="13" dur="500" fill="hold"/>
                                        <p:tgtEl>
                                          <p:spTgt spid="96260"/>
                                        </p:tgtEl>
                                        <p:attrNameLst>
                                          <p:attrName>ppt_x</p:attrName>
                                        </p:attrNameLst>
                                      </p:cBhvr>
                                      <p:tavLst>
                                        <p:tav tm="0">
                                          <p:val>
                                            <p:strVal val="#ppt_x"/>
                                          </p:val>
                                        </p:tav>
                                        <p:tav tm="100000">
                                          <p:val>
                                            <p:strVal val="#ppt_x"/>
                                          </p:val>
                                        </p:tav>
                                      </p:tavLst>
                                    </p:anim>
                                    <p:anim calcmode="lin" valueType="num">
                                      <p:cBhvr additive="base">
                                        <p:cTn id="14" dur="500" fill="hold"/>
                                        <p:tgtEl>
                                          <p:spTgt spid="962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P spid="962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539750" y="692150"/>
            <a:ext cx="820737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zh-CN" sz="3200" b="1">
                <a:solidFill>
                  <a:srgbClr val="0000FF"/>
                </a:solidFill>
                <a:latin typeface="Times New Roman" panose="02020603050405020304" pitchFamily="18" charset="0"/>
              </a:rPr>
              <a:t>3.</a:t>
            </a:r>
            <a:r>
              <a:rPr lang="en-US" altLang="zh-CN" sz="3200" b="1">
                <a:latin typeface="Times New Roman" panose="02020603050405020304" pitchFamily="18" charset="0"/>
              </a:rPr>
              <a:t> Although there are differences, most resolutions have one thing in common. People hardly ever keep them! ___________ Sometimes the resolutions may be too difficult to keep. Sometimes people just forget about them. For this reason, some people say the best resolution is to have no resolutions! How about you-will you make any next year?</a:t>
            </a:r>
          </a:p>
        </p:txBody>
      </p:sp>
      <p:pic>
        <p:nvPicPr>
          <p:cNvPr id="97283" name="Picture 3"/>
          <p:cNvPicPr>
            <a:picLocks noChangeAspect="1" noChangeArrowheads="1"/>
          </p:cNvPicPr>
          <p:nvPr/>
        </p:nvPicPr>
        <p:blipFill>
          <a:blip r:embed="rId2" cstate="email"/>
          <a:srcRect/>
          <a:stretch>
            <a:fillRect/>
          </a:stretch>
        </p:blipFill>
        <p:spPr bwMode="auto">
          <a:xfrm>
            <a:off x="7596188" y="4652963"/>
            <a:ext cx="131127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Text Box 4"/>
          <p:cNvSpPr txBox="1">
            <a:spLocks noChangeArrowheads="1"/>
          </p:cNvSpPr>
          <p:nvPr/>
        </p:nvSpPr>
        <p:spPr bwMode="auto">
          <a:xfrm>
            <a:off x="5508625" y="1628775"/>
            <a:ext cx="1079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solidFill>
                  <a:srgbClr val="FF0000"/>
                </a:solidFill>
                <a:latin typeface="Times New Roman" panose="02020603050405020304" pitchFamily="18" charset="0"/>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 calcmode="lin" valueType="num">
                                      <p:cBhvr additive="base">
                                        <p:cTn id="7" dur="500" fill="hold"/>
                                        <p:tgtEl>
                                          <p:spTgt spid="97284"/>
                                        </p:tgtEl>
                                        <p:attrNameLst>
                                          <p:attrName>ppt_x</p:attrName>
                                        </p:attrNameLst>
                                      </p:cBhvr>
                                      <p:tavLst>
                                        <p:tav tm="0">
                                          <p:val>
                                            <p:strVal val="#ppt_x"/>
                                          </p:val>
                                        </p:tav>
                                        <p:tav tm="100000">
                                          <p:val>
                                            <p:strVal val="#ppt_x"/>
                                          </p:val>
                                        </p:tav>
                                      </p:tavLst>
                                    </p:anim>
                                    <p:anim calcmode="lin" valueType="num">
                                      <p:cBhvr additive="base">
                                        <p:cTn id="8" dur="500" fill="hold"/>
                                        <p:tgtEl>
                                          <p:spTgt spid="972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Oval 4"/>
          <p:cNvSpPr>
            <a:spLocks noChangeArrowheads="1"/>
          </p:cNvSpPr>
          <p:nvPr/>
        </p:nvSpPr>
        <p:spPr bwMode="auto">
          <a:xfrm>
            <a:off x="323850" y="620713"/>
            <a:ext cx="790575" cy="649287"/>
          </a:xfrm>
          <a:prstGeom prst="ellipse">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round/>
              </a14:hiddenLine>
            </a:ext>
          </a:extLst>
        </p:spPr>
        <p:txBody>
          <a:bodyPr wrap="none" anchor="ctr"/>
          <a:lstStyle/>
          <a:p>
            <a:r>
              <a:rPr lang="en-US" altLang="zh-CN" sz="3600" b="1">
                <a:solidFill>
                  <a:srgbClr val="FF0066"/>
                </a:solidFill>
                <a:latin typeface="Times New Roman" panose="02020603050405020304" pitchFamily="18" charset="0"/>
              </a:rPr>
              <a:t>2d</a:t>
            </a:r>
          </a:p>
        </p:txBody>
      </p:sp>
      <p:sp>
        <p:nvSpPr>
          <p:cNvPr id="98307" name="Rectangle 5"/>
          <p:cNvSpPr>
            <a:spLocks noChangeArrowheads="1"/>
          </p:cNvSpPr>
          <p:nvPr/>
        </p:nvSpPr>
        <p:spPr bwMode="auto">
          <a:xfrm>
            <a:off x="1187450" y="476250"/>
            <a:ext cx="77231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zh-CN" sz="3600" b="1" dirty="0">
                <a:latin typeface="Times New Roman" panose="02020603050405020304" pitchFamily="18" charset="0"/>
              </a:rPr>
              <a:t>Answer the questions with short sentences.</a:t>
            </a:r>
          </a:p>
        </p:txBody>
      </p:sp>
      <p:sp>
        <p:nvSpPr>
          <p:cNvPr id="98308" name="Rectangle 6"/>
          <p:cNvSpPr>
            <a:spLocks noChangeArrowheads="1"/>
          </p:cNvSpPr>
          <p:nvPr/>
        </p:nvSpPr>
        <p:spPr bwMode="auto">
          <a:xfrm>
            <a:off x="323850" y="1700213"/>
            <a:ext cx="8569325"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10000"/>
              </a:lnSpc>
              <a:spcBef>
                <a:spcPct val="5000"/>
              </a:spcBef>
            </a:pPr>
            <a:r>
              <a:rPr lang="en-US" altLang="zh-CN" sz="3200" b="1" dirty="0">
                <a:latin typeface="Times New Roman" panose="02020603050405020304" pitchFamily="18" charset="0"/>
              </a:rPr>
              <a:t>1. What is a resolution?</a:t>
            </a:r>
          </a:p>
          <a:p>
            <a:pPr algn="l">
              <a:lnSpc>
                <a:spcPct val="110000"/>
              </a:lnSpc>
              <a:spcBef>
                <a:spcPct val="5000"/>
              </a:spcBef>
            </a:pPr>
            <a:r>
              <a:rPr lang="en-US" altLang="zh-CN" sz="3200" b="1" dirty="0">
                <a:latin typeface="Times New Roman" panose="02020603050405020304" pitchFamily="18" charset="0"/>
              </a:rPr>
              <a:t> _______________________________________</a:t>
            </a:r>
          </a:p>
          <a:p>
            <a:pPr algn="l">
              <a:lnSpc>
                <a:spcPct val="110000"/>
              </a:lnSpc>
              <a:spcBef>
                <a:spcPct val="5000"/>
              </a:spcBef>
            </a:pPr>
            <a:r>
              <a:rPr lang="en-US" altLang="zh-CN" sz="3200" b="1" dirty="0">
                <a:latin typeface="Times New Roman" panose="02020603050405020304" pitchFamily="18" charset="0"/>
              </a:rPr>
              <a:t>2. When do people usually make resolutions?</a:t>
            </a:r>
          </a:p>
          <a:p>
            <a:pPr algn="l">
              <a:lnSpc>
                <a:spcPct val="110000"/>
              </a:lnSpc>
              <a:spcBef>
                <a:spcPct val="5000"/>
              </a:spcBef>
            </a:pPr>
            <a:r>
              <a:rPr lang="en-US" altLang="zh-CN" sz="3200" b="1" dirty="0">
                <a:latin typeface="Times New Roman" panose="02020603050405020304" pitchFamily="18" charset="0"/>
              </a:rPr>
              <a:t> _______________________________________</a:t>
            </a:r>
          </a:p>
          <a:p>
            <a:pPr algn="l">
              <a:lnSpc>
                <a:spcPct val="110000"/>
              </a:lnSpc>
              <a:spcBef>
                <a:spcPct val="5000"/>
              </a:spcBef>
            </a:pPr>
            <a:r>
              <a:rPr lang="en-US" altLang="zh-CN" sz="3200" b="1" dirty="0">
                <a:latin typeface="Times New Roman" panose="02020603050405020304" pitchFamily="18" charset="0"/>
              </a:rPr>
              <a:t> _______________________________________</a:t>
            </a:r>
          </a:p>
          <a:p>
            <a:pPr algn="l">
              <a:lnSpc>
                <a:spcPct val="110000"/>
              </a:lnSpc>
              <a:spcBef>
                <a:spcPct val="5000"/>
              </a:spcBef>
            </a:pPr>
            <a:r>
              <a:rPr lang="en-US" altLang="zh-CN" sz="3200" b="1" dirty="0">
                <a:latin typeface="Times New Roman" panose="02020603050405020304" pitchFamily="18" charset="0"/>
              </a:rPr>
              <a:t>3. Why do people usually make resolutions?</a:t>
            </a:r>
          </a:p>
          <a:p>
            <a:pPr algn="l">
              <a:lnSpc>
                <a:spcPct val="110000"/>
              </a:lnSpc>
              <a:spcBef>
                <a:spcPct val="5000"/>
              </a:spcBef>
            </a:pPr>
            <a:r>
              <a:rPr lang="en-US" altLang="zh-CN" sz="3200" b="1" dirty="0">
                <a:latin typeface="Times New Roman" panose="02020603050405020304" pitchFamily="18" charset="0"/>
              </a:rPr>
              <a:t> _______________________________________</a:t>
            </a:r>
          </a:p>
          <a:p>
            <a:pPr algn="l">
              <a:lnSpc>
                <a:spcPct val="110000"/>
              </a:lnSpc>
              <a:spcBef>
                <a:spcPct val="5000"/>
              </a:spcBef>
            </a:pPr>
            <a:r>
              <a:rPr lang="en-US" altLang="zh-CN" sz="3200" b="1" dirty="0">
                <a:latin typeface="Times New Roman" panose="02020603050405020304" pitchFamily="18" charset="0"/>
              </a:rPr>
              <a:t> </a:t>
            </a:r>
          </a:p>
        </p:txBody>
      </p:sp>
      <p:pic>
        <p:nvPicPr>
          <p:cNvPr id="98309" name="Picture 7"/>
          <p:cNvPicPr>
            <a:picLocks noChangeAspect="1" noChangeArrowheads="1"/>
          </p:cNvPicPr>
          <p:nvPr/>
        </p:nvPicPr>
        <p:blipFill>
          <a:blip r:embed="rId2" cstate="email"/>
          <a:srcRect/>
          <a:stretch>
            <a:fillRect/>
          </a:stretch>
        </p:blipFill>
        <p:spPr bwMode="auto">
          <a:xfrm>
            <a:off x="7164388" y="1125538"/>
            <a:ext cx="1584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0" name="Text Box 8"/>
          <p:cNvSpPr txBox="1">
            <a:spLocks noChangeArrowheads="1"/>
          </p:cNvSpPr>
          <p:nvPr/>
        </p:nvSpPr>
        <p:spPr bwMode="auto">
          <a:xfrm>
            <a:off x="539750" y="2276475"/>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b="1" dirty="0">
                <a:solidFill>
                  <a:srgbClr val="0000FF"/>
                </a:solidFill>
                <a:latin typeface="Times New Roman" panose="02020603050405020304" pitchFamily="18" charset="0"/>
              </a:rPr>
              <a:t>It’s a kind of promise that you make to yourself.</a:t>
            </a:r>
          </a:p>
        </p:txBody>
      </p:sp>
      <p:sp>
        <p:nvSpPr>
          <p:cNvPr id="98311" name="Text Box 9"/>
          <p:cNvSpPr txBox="1">
            <a:spLocks noChangeArrowheads="1"/>
          </p:cNvSpPr>
          <p:nvPr/>
        </p:nvSpPr>
        <p:spPr bwMode="auto">
          <a:xfrm>
            <a:off x="539750" y="3429000"/>
            <a:ext cx="81375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b="1" dirty="0">
                <a:solidFill>
                  <a:srgbClr val="0000FF"/>
                </a:solidFill>
                <a:latin typeface="Times New Roman" panose="02020603050405020304" pitchFamily="18" charset="0"/>
              </a:rPr>
              <a:t>People often make resolutions at the beginning of the year.</a:t>
            </a:r>
          </a:p>
        </p:txBody>
      </p:sp>
      <p:sp>
        <p:nvSpPr>
          <p:cNvPr id="98312" name="Text Box 11"/>
          <p:cNvSpPr txBox="1">
            <a:spLocks noChangeArrowheads="1"/>
          </p:cNvSpPr>
          <p:nvPr/>
        </p:nvSpPr>
        <p:spPr bwMode="auto">
          <a:xfrm>
            <a:off x="468313" y="5084763"/>
            <a:ext cx="8280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b="1" dirty="0">
                <a:solidFill>
                  <a:srgbClr val="0000FF"/>
                </a:solidFill>
                <a:latin typeface="Times New Roman" panose="02020603050405020304" pitchFamily="18" charset="0"/>
              </a:rPr>
              <a:t>They hope that they are going to improve their lives.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10"/>
                                        </p:tgtEl>
                                        <p:attrNameLst>
                                          <p:attrName>style.visibility</p:attrName>
                                        </p:attrNameLst>
                                      </p:cBhvr>
                                      <p:to>
                                        <p:strVal val="visible"/>
                                      </p:to>
                                    </p:set>
                                    <p:anim calcmode="lin" valueType="num">
                                      <p:cBhvr additive="base">
                                        <p:cTn id="7" dur="500" fill="hold"/>
                                        <p:tgtEl>
                                          <p:spTgt spid="98310"/>
                                        </p:tgtEl>
                                        <p:attrNameLst>
                                          <p:attrName>ppt_x</p:attrName>
                                        </p:attrNameLst>
                                      </p:cBhvr>
                                      <p:tavLst>
                                        <p:tav tm="0">
                                          <p:val>
                                            <p:strVal val="#ppt_x"/>
                                          </p:val>
                                        </p:tav>
                                        <p:tav tm="100000">
                                          <p:val>
                                            <p:strVal val="#ppt_x"/>
                                          </p:val>
                                        </p:tav>
                                      </p:tavLst>
                                    </p:anim>
                                    <p:anim calcmode="lin" valueType="num">
                                      <p:cBhvr additive="base">
                                        <p:cTn id="8" dur="500" fill="hold"/>
                                        <p:tgtEl>
                                          <p:spTgt spid="983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311"/>
                                        </p:tgtEl>
                                        <p:attrNameLst>
                                          <p:attrName>style.visibility</p:attrName>
                                        </p:attrNameLst>
                                      </p:cBhvr>
                                      <p:to>
                                        <p:strVal val="visible"/>
                                      </p:to>
                                    </p:set>
                                    <p:anim calcmode="lin" valueType="num">
                                      <p:cBhvr additive="base">
                                        <p:cTn id="13" dur="500" fill="hold"/>
                                        <p:tgtEl>
                                          <p:spTgt spid="98311"/>
                                        </p:tgtEl>
                                        <p:attrNameLst>
                                          <p:attrName>ppt_x</p:attrName>
                                        </p:attrNameLst>
                                      </p:cBhvr>
                                      <p:tavLst>
                                        <p:tav tm="0">
                                          <p:val>
                                            <p:strVal val="#ppt_x"/>
                                          </p:val>
                                        </p:tav>
                                        <p:tav tm="100000">
                                          <p:val>
                                            <p:strVal val="#ppt_x"/>
                                          </p:val>
                                        </p:tav>
                                      </p:tavLst>
                                    </p:anim>
                                    <p:anim calcmode="lin" valueType="num">
                                      <p:cBhvr additive="base">
                                        <p:cTn id="14" dur="500" fill="hold"/>
                                        <p:tgtEl>
                                          <p:spTgt spid="983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8312"/>
                                        </p:tgtEl>
                                        <p:attrNameLst>
                                          <p:attrName>style.visibility</p:attrName>
                                        </p:attrNameLst>
                                      </p:cBhvr>
                                      <p:to>
                                        <p:strVal val="visible"/>
                                      </p:to>
                                    </p:set>
                                    <p:anim calcmode="lin" valueType="num">
                                      <p:cBhvr additive="base">
                                        <p:cTn id="19" dur="500" fill="hold"/>
                                        <p:tgtEl>
                                          <p:spTgt spid="98312"/>
                                        </p:tgtEl>
                                        <p:attrNameLst>
                                          <p:attrName>ppt_x</p:attrName>
                                        </p:attrNameLst>
                                      </p:cBhvr>
                                      <p:tavLst>
                                        <p:tav tm="0">
                                          <p:val>
                                            <p:strVal val="#ppt_x"/>
                                          </p:val>
                                        </p:tav>
                                        <p:tav tm="100000">
                                          <p:val>
                                            <p:strVal val="#ppt_x"/>
                                          </p:val>
                                        </p:tav>
                                      </p:tavLst>
                                    </p:anim>
                                    <p:anim calcmode="lin" valueType="num">
                                      <p:cBhvr additive="base">
                                        <p:cTn id="20" dur="500" fill="hold"/>
                                        <p:tgtEl>
                                          <p:spTgt spid="983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p:bldP spid="98311" grpId="0"/>
      <p:bldP spid="983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p:cNvSpPr>
            <a:spLocks noChangeArrowheads="1"/>
          </p:cNvSpPr>
          <p:nvPr/>
        </p:nvSpPr>
        <p:spPr bwMode="auto">
          <a:xfrm>
            <a:off x="179388" y="692150"/>
            <a:ext cx="8713787"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05000"/>
              </a:lnSpc>
            </a:pPr>
            <a:r>
              <a:rPr lang="en-US" altLang="zh-CN" sz="3200" b="1">
                <a:latin typeface="Times New Roman" panose="02020603050405020304" pitchFamily="18" charset="0"/>
              </a:rPr>
              <a:t>4. How can people remember their resolutions?</a:t>
            </a:r>
          </a:p>
          <a:p>
            <a:pPr algn="l">
              <a:lnSpc>
                <a:spcPct val="105000"/>
              </a:lnSpc>
            </a:pPr>
            <a:r>
              <a:rPr lang="en-US" altLang="zh-CN" sz="3200" b="1">
                <a:latin typeface="Times New Roman" panose="02020603050405020304" pitchFamily="18" charset="0"/>
              </a:rPr>
              <a:t>________________________________________</a:t>
            </a:r>
          </a:p>
          <a:p>
            <a:pPr algn="l">
              <a:lnSpc>
                <a:spcPct val="105000"/>
              </a:lnSpc>
            </a:pPr>
            <a:r>
              <a:rPr lang="en-US" altLang="zh-CN" sz="3200" b="1">
                <a:latin typeface="Times New Roman" panose="02020603050405020304" pitchFamily="18" charset="0"/>
              </a:rPr>
              <a:t>________________________________________</a:t>
            </a:r>
          </a:p>
          <a:p>
            <a:pPr algn="l">
              <a:lnSpc>
                <a:spcPct val="105000"/>
              </a:lnSpc>
            </a:pPr>
            <a:r>
              <a:rPr lang="en-US" altLang="zh-CN" sz="3200" b="1">
                <a:latin typeface="Times New Roman" panose="02020603050405020304" pitchFamily="18" charset="0"/>
              </a:rPr>
              <a:t>________________________________________</a:t>
            </a:r>
          </a:p>
          <a:p>
            <a:pPr algn="l">
              <a:lnSpc>
                <a:spcPct val="105000"/>
              </a:lnSpc>
            </a:pPr>
            <a:r>
              <a:rPr lang="en-US" altLang="zh-CN" sz="3200" b="1">
                <a:latin typeface="Times New Roman" panose="02020603050405020304" pitchFamily="18" charset="0"/>
              </a:rPr>
              <a:t>5. How many kinds of resolutions does the writer talk about?</a:t>
            </a:r>
          </a:p>
          <a:p>
            <a:pPr algn="l">
              <a:lnSpc>
                <a:spcPct val="105000"/>
              </a:lnSpc>
            </a:pPr>
            <a:r>
              <a:rPr lang="en-US" altLang="zh-CN" sz="3200" b="1">
                <a:latin typeface="Times New Roman" panose="02020603050405020304" pitchFamily="18" charset="0"/>
              </a:rPr>
              <a:t>________________________________________</a:t>
            </a:r>
          </a:p>
          <a:p>
            <a:pPr algn="l">
              <a:lnSpc>
                <a:spcPct val="105000"/>
              </a:lnSpc>
            </a:pPr>
            <a:r>
              <a:rPr lang="en-US" altLang="zh-CN" sz="3200" b="1">
                <a:latin typeface="Times New Roman" panose="02020603050405020304" pitchFamily="18" charset="0"/>
              </a:rPr>
              <a:t>________________________________________</a:t>
            </a:r>
          </a:p>
          <a:p>
            <a:pPr algn="l">
              <a:lnSpc>
                <a:spcPct val="105000"/>
              </a:lnSpc>
            </a:pPr>
            <a:r>
              <a:rPr lang="en-US" altLang="zh-CN" sz="3200" b="1">
                <a:latin typeface="Times New Roman" panose="02020603050405020304" pitchFamily="18" charset="0"/>
              </a:rPr>
              <a:t>________________________________________</a:t>
            </a:r>
          </a:p>
          <a:p>
            <a:pPr algn="l">
              <a:lnSpc>
                <a:spcPct val="105000"/>
              </a:lnSpc>
            </a:pPr>
            <a:r>
              <a:rPr lang="en-US" altLang="zh-CN" sz="3200" b="1">
                <a:latin typeface="Times New Roman" panose="02020603050405020304" pitchFamily="18" charset="0"/>
              </a:rPr>
              <a:t>________________________________________</a:t>
            </a:r>
          </a:p>
        </p:txBody>
      </p:sp>
      <p:sp>
        <p:nvSpPr>
          <p:cNvPr id="99331" name="Text Box 6"/>
          <p:cNvSpPr txBox="1">
            <a:spLocks noChangeArrowheads="1"/>
          </p:cNvSpPr>
          <p:nvPr/>
        </p:nvSpPr>
        <p:spPr bwMode="auto">
          <a:xfrm>
            <a:off x="323850" y="1268413"/>
            <a:ext cx="82804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b="1">
                <a:solidFill>
                  <a:srgbClr val="0000FF"/>
                </a:solidFill>
                <a:latin typeface="Times New Roman" panose="02020603050405020304" pitchFamily="18" charset="0"/>
              </a:rPr>
              <a:t>Some people write down their resolutions and plans. </a:t>
            </a:r>
          </a:p>
          <a:p>
            <a:r>
              <a:rPr lang="en-US" altLang="zh-CN" sz="2800" b="1">
                <a:solidFill>
                  <a:srgbClr val="0000FF"/>
                </a:solidFill>
                <a:latin typeface="Times New Roman" panose="02020603050405020304" pitchFamily="18" charset="0"/>
              </a:rPr>
              <a:t>Some people tell their family and friends about their wishes and plans.</a:t>
            </a:r>
          </a:p>
        </p:txBody>
      </p:sp>
      <p:sp>
        <p:nvSpPr>
          <p:cNvPr id="99332" name="Text Box 7"/>
          <p:cNvSpPr txBox="1">
            <a:spLocks noChangeArrowheads="1"/>
          </p:cNvSpPr>
          <p:nvPr/>
        </p:nvSpPr>
        <p:spPr bwMode="auto">
          <a:xfrm>
            <a:off x="323850" y="3789363"/>
            <a:ext cx="82804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pPr>
            <a:r>
              <a:rPr lang="en-US" altLang="zh-CN" sz="2800" b="1">
                <a:solidFill>
                  <a:srgbClr val="0000FF"/>
                </a:solidFill>
                <a:latin typeface="Times New Roman" panose="02020603050405020304" pitchFamily="18" charset="0"/>
              </a:rPr>
              <a:t>The writer talks about three different kinds of resolutions: physical health,  self-improvement (which includes taking up a hobby) and better planning.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anim calcmode="lin" valueType="num">
                                      <p:cBhvr additive="base">
                                        <p:cTn id="7" dur="500" fill="hold"/>
                                        <p:tgtEl>
                                          <p:spTgt spid="99331"/>
                                        </p:tgtEl>
                                        <p:attrNameLst>
                                          <p:attrName>ppt_x</p:attrName>
                                        </p:attrNameLst>
                                      </p:cBhvr>
                                      <p:tavLst>
                                        <p:tav tm="0">
                                          <p:val>
                                            <p:strVal val="#ppt_x"/>
                                          </p:val>
                                        </p:tav>
                                        <p:tav tm="100000">
                                          <p:val>
                                            <p:strVal val="#ppt_x"/>
                                          </p:val>
                                        </p:tav>
                                      </p:tavLst>
                                    </p:anim>
                                    <p:anim calcmode="lin" valueType="num">
                                      <p:cBhvr additive="base">
                                        <p:cTn id="8" dur="500" fill="hold"/>
                                        <p:tgtEl>
                                          <p:spTgt spid="993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332"/>
                                        </p:tgtEl>
                                        <p:attrNameLst>
                                          <p:attrName>style.visibility</p:attrName>
                                        </p:attrNameLst>
                                      </p:cBhvr>
                                      <p:to>
                                        <p:strVal val="visible"/>
                                      </p:to>
                                    </p:set>
                                    <p:anim calcmode="lin" valueType="num">
                                      <p:cBhvr additive="base">
                                        <p:cTn id="13" dur="500" fill="hold"/>
                                        <p:tgtEl>
                                          <p:spTgt spid="99332"/>
                                        </p:tgtEl>
                                        <p:attrNameLst>
                                          <p:attrName>ppt_x</p:attrName>
                                        </p:attrNameLst>
                                      </p:cBhvr>
                                      <p:tavLst>
                                        <p:tav tm="0">
                                          <p:val>
                                            <p:strVal val="#ppt_x"/>
                                          </p:val>
                                        </p:tav>
                                        <p:tav tm="100000">
                                          <p:val>
                                            <p:strVal val="#ppt_x"/>
                                          </p:val>
                                        </p:tav>
                                      </p:tavLst>
                                    </p:anim>
                                    <p:anim calcmode="lin" valueType="num">
                                      <p:cBhvr additive="base">
                                        <p:cTn id="14" dur="500" fill="hold"/>
                                        <p:tgtEl>
                                          <p:spTgt spid="993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p:bldP spid="993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179388" y="692150"/>
            <a:ext cx="8713787"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05000"/>
              </a:lnSpc>
            </a:pPr>
            <a:endParaRPr lang="en-US" altLang="zh-CN" sz="3200" b="1">
              <a:latin typeface="Times New Roman" panose="02020603050405020304" pitchFamily="18" charset="0"/>
            </a:endParaRPr>
          </a:p>
          <a:p>
            <a:pPr algn="l">
              <a:lnSpc>
                <a:spcPct val="105000"/>
              </a:lnSpc>
            </a:pPr>
            <a:r>
              <a:rPr lang="en-US" altLang="zh-CN" sz="3200" b="1">
                <a:latin typeface="Times New Roman" panose="02020603050405020304" pitchFamily="18" charset="0"/>
              </a:rPr>
              <a:t>6. Why do you think resolutions may be difficult to keep?</a:t>
            </a:r>
          </a:p>
          <a:p>
            <a:pPr algn="l">
              <a:lnSpc>
                <a:spcPct val="105000"/>
              </a:lnSpc>
            </a:pPr>
            <a:r>
              <a:rPr lang="en-US" altLang="zh-CN" sz="3200" b="1">
                <a:latin typeface="Times New Roman" panose="02020603050405020304" pitchFamily="18" charset="0"/>
              </a:rPr>
              <a:t>_________________________________________</a:t>
            </a:r>
          </a:p>
          <a:p>
            <a:pPr algn="l">
              <a:lnSpc>
                <a:spcPct val="105000"/>
              </a:lnSpc>
            </a:pPr>
            <a:r>
              <a:rPr lang="en-US" altLang="zh-CN" sz="3200" b="1">
                <a:latin typeface="Times New Roman" panose="02020603050405020304" pitchFamily="18" charset="0"/>
              </a:rPr>
              <a:t>7. Do you think the best resolutions is to have no resolutions? Why or why not?</a:t>
            </a:r>
          </a:p>
          <a:p>
            <a:pPr algn="l">
              <a:lnSpc>
                <a:spcPct val="105000"/>
              </a:lnSpc>
            </a:pPr>
            <a:r>
              <a:rPr lang="en-US" altLang="zh-CN" sz="3200" b="1">
                <a:latin typeface="Times New Roman" panose="02020603050405020304" pitchFamily="18" charset="0"/>
              </a:rPr>
              <a:t>_________________________________________</a:t>
            </a:r>
          </a:p>
        </p:txBody>
      </p:sp>
      <p:sp>
        <p:nvSpPr>
          <p:cNvPr id="100355" name="Text Box 4"/>
          <p:cNvSpPr txBox="1">
            <a:spLocks noChangeArrowheads="1"/>
          </p:cNvSpPr>
          <p:nvPr/>
        </p:nvSpPr>
        <p:spPr bwMode="auto">
          <a:xfrm>
            <a:off x="323850" y="2276475"/>
            <a:ext cx="828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b="1">
                <a:solidFill>
                  <a:srgbClr val="0000FF"/>
                </a:solidFill>
                <a:latin typeface="Times New Roman" panose="02020603050405020304" pitchFamily="18" charset="0"/>
              </a:rPr>
              <a:t>Answers will vary.</a:t>
            </a:r>
          </a:p>
        </p:txBody>
      </p:sp>
      <p:sp>
        <p:nvSpPr>
          <p:cNvPr id="100356" name="Text Box 5"/>
          <p:cNvSpPr txBox="1">
            <a:spLocks noChangeArrowheads="1"/>
          </p:cNvSpPr>
          <p:nvPr/>
        </p:nvSpPr>
        <p:spPr bwMode="auto">
          <a:xfrm>
            <a:off x="323850" y="3716338"/>
            <a:ext cx="8280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b="1">
                <a:solidFill>
                  <a:srgbClr val="0000FF"/>
                </a:solidFill>
                <a:latin typeface="Times New Roman" panose="02020603050405020304" pitchFamily="18" charset="0"/>
              </a:rPr>
              <a:t>Answers will vary.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5"/>
                                        </p:tgtEl>
                                        <p:attrNameLst>
                                          <p:attrName>style.visibility</p:attrName>
                                        </p:attrNameLst>
                                      </p:cBhvr>
                                      <p:to>
                                        <p:strVal val="visible"/>
                                      </p:to>
                                    </p:set>
                                    <p:anim calcmode="lin" valueType="num">
                                      <p:cBhvr additive="base">
                                        <p:cTn id="7" dur="500" fill="hold"/>
                                        <p:tgtEl>
                                          <p:spTgt spid="100355"/>
                                        </p:tgtEl>
                                        <p:attrNameLst>
                                          <p:attrName>ppt_x</p:attrName>
                                        </p:attrNameLst>
                                      </p:cBhvr>
                                      <p:tavLst>
                                        <p:tav tm="0">
                                          <p:val>
                                            <p:strVal val="#ppt_x"/>
                                          </p:val>
                                        </p:tav>
                                        <p:tav tm="100000">
                                          <p:val>
                                            <p:strVal val="#ppt_x"/>
                                          </p:val>
                                        </p:tav>
                                      </p:tavLst>
                                    </p:anim>
                                    <p:anim calcmode="lin" valueType="num">
                                      <p:cBhvr additive="base">
                                        <p:cTn id="8" dur="500" fill="hold"/>
                                        <p:tgtEl>
                                          <p:spTgt spid="1003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356"/>
                                        </p:tgtEl>
                                        <p:attrNameLst>
                                          <p:attrName>style.visibility</p:attrName>
                                        </p:attrNameLst>
                                      </p:cBhvr>
                                      <p:to>
                                        <p:strVal val="visible"/>
                                      </p:to>
                                    </p:set>
                                    <p:anim calcmode="lin" valueType="num">
                                      <p:cBhvr additive="base">
                                        <p:cTn id="13" dur="500" fill="hold"/>
                                        <p:tgtEl>
                                          <p:spTgt spid="100356"/>
                                        </p:tgtEl>
                                        <p:attrNameLst>
                                          <p:attrName>ppt_x</p:attrName>
                                        </p:attrNameLst>
                                      </p:cBhvr>
                                      <p:tavLst>
                                        <p:tav tm="0">
                                          <p:val>
                                            <p:strVal val="#ppt_x"/>
                                          </p:val>
                                        </p:tav>
                                        <p:tav tm="100000">
                                          <p:val>
                                            <p:strVal val="#ppt_x"/>
                                          </p:val>
                                        </p:tav>
                                      </p:tavLst>
                                    </p:anim>
                                    <p:anim calcmode="lin" valueType="num">
                                      <p:cBhvr additive="base">
                                        <p:cTn id="14" dur="500" fill="hold"/>
                                        <p:tgtEl>
                                          <p:spTgt spid="1003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p:bldP spid="10035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Oval 4"/>
          <p:cNvSpPr>
            <a:spLocks noChangeArrowheads="1"/>
          </p:cNvSpPr>
          <p:nvPr/>
        </p:nvSpPr>
        <p:spPr bwMode="auto">
          <a:xfrm>
            <a:off x="179388" y="549275"/>
            <a:ext cx="790575" cy="649288"/>
          </a:xfrm>
          <a:prstGeom prst="ellipse">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round/>
              </a14:hiddenLine>
            </a:ext>
          </a:extLst>
        </p:spPr>
        <p:txBody>
          <a:bodyPr wrap="none" anchor="ctr"/>
          <a:lstStyle/>
          <a:p>
            <a:r>
              <a:rPr lang="en-US" altLang="zh-CN" sz="3600" b="1">
                <a:solidFill>
                  <a:srgbClr val="FF0066"/>
                </a:solidFill>
                <a:latin typeface="Times New Roman" panose="02020603050405020304" pitchFamily="18" charset="0"/>
              </a:rPr>
              <a:t>2e</a:t>
            </a:r>
          </a:p>
        </p:txBody>
      </p:sp>
      <p:sp>
        <p:nvSpPr>
          <p:cNvPr id="101379" name="Rectangle 5"/>
          <p:cNvSpPr>
            <a:spLocks noChangeArrowheads="1"/>
          </p:cNvSpPr>
          <p:nvPr/>
        </p:nvSpPr>
        <p:spPr bwMode="auto">
          <a:xfrm>
            <a:off x="1042988" y="476250"/>
            <a:ext cx="7921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zh-CN" sz="3600" b="1">
                <a:latin typeface="Times New Roman" panose="02020603050405020304" pitchFamily="18" charset="0"/>
              </a:rPr>
              <a:t>Find these phrases in the passage. Then write your own sentences with them.</a:t>
            </a:r>
          </a:p>
        </p:txBody>
      </p:sp>
      <p:sp>
        <p:nvSpPr>
          <p:cNvPr id="101380" name="Rectangle 6"/>
          <p:cNvSpPr>
            <a:spLocks noChangeArrowheads="1"/>
          </p:cNvSpPr>
          <p:nvPr/>
        </p:nvSpPr>
        <p:spPr bwMode="auto">
          <a:xfrm>
            <a:off x="323850" y="2492375"/>
            <a:ext cx="8569325"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10000"/>
              </a:lnSpc>
              <a:spcBef>
                <a:spcPct val="5000"/>
              </a:spcBef>
            </a:pPr>
            <a:r>
              <a:rPr lang="en-US" altLang="zh-CN" sz="3200" b="1">
                <a:latin typeface="Times New Roman" panose="02020603050405020304" pitchFamily="18" charset="0"/>
              </a:rPr>
              <a:t>have to do with ___________________________</a:t>
            </a:r>
          </a:p>
          <a:p>
            <a:pPr algn="l">
              <a:lnSpc>
                <a:spcPct val="110000"/>
              </a:lnSpc>
              <a:spcBef>
                <a:spcPct val="5000"/>
              </a:spcBef>
            </a:pPr>
            <a:r>
              <a:rPr lang="en-US" altLang="zh-CN" sz="3200" b="1">
                <a:latin typeface="Times New Roman" panose="02020603050405020304" pitchFamily="18" charset="0"/>
              </a:rPr>
              <a:t>make promises ___________________________</a:t>
            </a:r>
          </a:p>
          <a:p>
            <a:pPr algn="l">
              <a:lnSpc>
                <a:spcPct val="110000"/>
              </a:lnSpc>
              <a:spcBef>
                <a:spcPct val="5000"/>
              </a:spcBef>
            </a:pPr>
            <a:r>
              <a:rPr lang="en-US" altLang="zh-CN" sz="3200" b="1">
                <a:latin typeface="Times New Roman" panose="02020603050405020304" pitchFamily="18" charset="0"/>
              </a:rPr>
              <a:t>have … in common ________________________</a:t>
            </a:r>
          </a:p>
          <a:p>
            <a:pPr algn="l">
              <a:lnSpc>
                <a:spcPct val="110000"/>
              </a:lnSpc>
              <a:spcBef>
                <a:spcPct val="5000"/>
              </a:spcBef>
            </a:pPr>
            <a:r>
              <a:rPr lang="en-US" altLang="zh-CN" sz="3200" b="1">
                <a:latin typeface="Times New Roman" panose="02020603050405020304" pitchFamily="18" charset="0"/>
              </a:rPr>
              <a:t>write down _______________________________</a:t>
            </a:r>
          </a:p>
          <a:p>
            <a:pPr algn="l">
              <a:lnSpc>
                <a:spcPct val="110000"/>
              </a:lnSpc>
              <a:spcBef>
                <a:spcPct val="5000"/>
              </a:spcBef>
            </a:pPr>
            <a:r>
              <a:rPr lang="en-US" altLang="zh-CN" sz="3200" b="1">
                <a:latin typeface="Times New Roman" panose="02020603050405020304" pitchFamily="18" charset="0"/>
              </a:rPr>
              <a:t>for this reason ____________________________</a:t>
            </a:r>
          </a:p>
          <a:p>
            <a:pPr algn="l">
              <a:lnSpc>
                <a:spcPct val="110000"/>
              </a:lnSpc>
              <a:spcBef>
                <a:spcPct val="5000"/>
              </a:spcBef>
            </a:pPr>
            <a:r>
              <a:rPr lang="en-US" altLang="zh-CN" sz="3200" b="1">
                <a:latin typeface="Times New Roman" panose="02020603050405020304" pitchFamily="18" charset="0"/>
              </a:rPr>
              <a:t>take up __________________________________</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ChangeArrowheads="1"/>
          </p:cNvSpPr>
          <p:nvPr/>
        </p:nvSpPr>
        <p:spPr bwMode="auto">
          <a:xfrm>
            <a:off x="539750" y="1700213"/>
            <a:ext cx="8208963"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10000"/>
              </a:lnSpc>
              <a:spcBef>
                <a:spcPct val="10000"/>
              </a:spcBef>
            </a:pPr>
            <a:r>
              <a:rPr lang="en-US" altLang="zh-CN" sz="3200" b="1" dirty="0">
                <a:latin typeface="Times New Roman" panose="02020603050405020304" pitchFamily="18" charset="0"/>
              </a:rPr>
              <a:t>1. discuss  </a:t>
            </a:r>
            <a:r>
              <a:rPr lang="en-US" altLang="zh-CN" sz="3200" b="1" i="1" dirty="0">
                <a:latin typeface="Times New Roman" panose="02020603050405020304" pitchFamily="18" charset="0"/>
              </a:rPr>
              <a:t>v.</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讨论；商量          </a:t>
            </a:r>
          </a:p>
          <a:p>
            <a:pPr algn="l">
              <a:lnSpc>
                <a:spcPct val="110000"/>
              </a:lnSpc>
              <a:spcBef>
                <a:spcPct val="10000"/>
              </a:spcBef>
            </a:pPr>
            <a:r>
              <a:rPr lang="zh-CN" altLang="en-US" sz="3200" b="1" dirty="0">
                <a:latin typeface="Times New Roman" panose="02020603050405020304" pitchFamily="18" charset="0"/>
              </a:rPr>
              <a:t> </a:t>
            </a:r>
            <a:r>
              <a:rPr lang="en-US" altLang="zh-CN" sz="3200" b="1" dirty="0">
                <a:latin typeface="Times New Roman" panose="02020603050405020304" pitchFamily="18" charset="0"/>
              </a:rPr>
              <a:t>Let’s discuss how to deal with this problem.</a:t>
            </a:r>
          </a:p>
          <a:p>
            <a:pPr algn="l">
              <a:lnSpc>
                <a:spcPct val="110000"/>
              </a:lnSpc>
              <a:spcBef>
                <a:spcPct val="10000"/>
              </a:spcBef>
            </a:pPr>
            <a:r>
              <a:rPr lang="en-US" altLang="zh-CN" sz="3200" b="1" dirty="0">
                <a:latin typeface="Times New Roman" panose="02020603050405020304" pitchFamily="18" charset="0"/>
              </a:rPr>
              <a:t>   </a:t>
            </a:r>
            <a:r>
              <a:rPr lang="zh-CN" altLang="en-US" sz="3200" b="1" dirty="0">
                <a:latin typeface="Times New Roman" panose="02020603050405020304" pitchFamily="18" charset="0"/>
              </a:rPr>
              <a:t>让我们讨论一下如何处理这个问题。</a:t>
            </a:r>
          </a:p>
          <a:p>
            <a:pPr algn="l">
              <a:lnSpc>
                <a:spcPct val="110000"/>
              </a:lnSpc>
              <a:spcBef>
                <a:spcPct val="10000"/>
              </a:spcBef>
            </a:pPr>
            <a:r>
              <a:rPr lang="zh-CN" altLang="en-US" sz="3200" b="1" dirty="0">
                <a:solidFill>
                  <a:srgbClr val="FF0000"/>
                </a:solidFill>
                <a:latin typeface="Times New Roman" panose="02020603050405020304" pitchFamily="18" charset="0"/>
              </a:rPr>
              <a:t>  </a:t>
            </a:r>
            <a:r>
              <a:rPr lang="en-US" altLang="zh-CN" sz="3200" b="1" dirty="0">
                <a:solidFill>
                  <a:srgbClr val="0000FF"/>
                </a:solidFill>
                <a:latin typeface="Times New Roman" panose="02020603050405020304" pitchFamily="18" charset="0"/>
              </a:rPr>
              <a:t>discuss</a:t>
            </a:r>
            <a:r>
              <a:rPr lang="en-US" altLang="zh-CN" sz="3200" b="1" dirty="0">
                <a:solidFill>
                  <a:srgbClr val="FF0000"/>
                </a:solidFill>
                <a:latin typeface="Times New Roman" panose="02020603050405020304" pitchFamily="18" charset="0"/>
              </a:rPr>
              <a:t> </a:t>
            </a:r>
            <a:r>
              <a:rPr lang="zh-CN" altLang="en-US" sz="3200" b="1" dirty="0">
                <a:latin typeface="Times New Roman" panose="02020603050405020304" pitchFamily="18" charset="0"/>
              </a:rPr>
              <a:t>的名词是</a:t>
            </a:r>
            <a:r>
              <a:rPr lang="en-US" altLang="zh-CN" sz="3200" b="1" dirty="0">
                <a:solidFill>
                  <a:srgbClr val="0000FF"/>
                </a:solidFill>
                <a:latin typeface="Times New Roman" panose="02020603050405020304" pitchFamily="18" charset="0"/>
              </a:rPr>
              <a:t>discussion          </a:t>
            </a:r>
          </a:p>
          <a:p>
            <a:pPr algn="l">
              <a:lnSpc>
                <a:spcPct val="110000"/>
              </a:lnSpc>
              <a:spcBef>
                <a:spcPct val="10000"/>
              </a:spcBef>
            </a:pPr>
            <a:r>
              <a:rPr lang="en-US" altLang="zh-CN" sz="3200" b="1" dirty="0">
                <a:latin typeface="Times New Roman" panose="02020603050405020304" pitchFamily="18" charset="0"/>
              </a:rPr>
              <a:t>All we need now is action, not discussion.</a:t>
            </a:r>
          </a:p>
          <a:p>
            <a:pPr algn="l">
              <a:lnSpc>
                <a:spcPct val="110000"/>
              </a:lnSpc>
              <a:spcBef>
                <a:spcPct val="10000"/>
              </a:spcBef>
            </a:pPr>
            <a:r>
              <a:rPr lang="en-US" altLang="zh-CN" sz="3200" b="1" dirty="0">
                <a:latin typeface="Times New Roman" panose="02020603050405020304" pitchFamily="18" charset="0"/>
              </a:rPr>
              <a:t>   </a:t>
            </a:r>
            <a:r>
              <a:rPr lang="zh-CN" altLang="en-US" sz="3200" b="1" dirty="0">
                <a:latin typeface="Times New Roman" panose="02020603050405020304" pitchFamily="18" charset="0"/>
              </a:rPr>
              <a:t>我们现在需要的是行动，不是讨论。</a:t>
            </a:r>
          </a:p>
        </p:txBody>
      </p:sp>
      <p:sp>
        <p:nvSpPr>
          <p:cNvPr id="102403" name="WordArt 5"/>
          <p:cNvSpPr>
            <a:spLocks noChangeArrowheads="1" noChangeShapeType="1" noTextEdit="1"/>
          </p:cNvSpPr>
          <p:nvPr/>
        </p:nvSpPr>
        <p:spPr bwMode="auto">
          <a:xfrm>
            <a:off x="2627313" y="549275"/>
            <a:ext cx="3817937" cy="647700"/>
          </a:xfrm>
          <a:prstGeom prst="rect">
            <a:avLst/>
          </a:prstGeom>
        </p:spPr>
        <p:txBody>
          <a:bodyPr wrap="none" fromWordArt="1">
            <a:prstTxWarp prst="textPlain">
              <a:avLst>
                <a:gd name="adj" fmla="val 50000"/>
              </a:avLst>
            </a:prstTxWarp>
          </a:bodyPr>
          <a:lstStyle/>
          <a:p>
            <a:r>
              <a:rPr lang="en-US" altLang="zh-CN"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rPr>
              <a:t>Language points</a:t>
            </a:r>
            <a:endParaRPr lang="zh-CN" alt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02">
                                            <p:txEl>
                                              <p:pRg st="0" end="0"/>
                                            </p:txEl>
                                          </p:spTgt>
                                        </p:tgtEl>
                                        <p:attrNameLst>
                                          <p:attrName>style.visibility</p:attrName>
                                        </p:attrNameLst>
                                      </p:cBhvr>
                                      <p:to>
                                        <p:strVal val="visible"/>
                                      </p:to>
                                    </p:set>
                                    <p:anim calcmode="lin" valueType="num">
                                      <p:cBhvr additive="base">
                                        <p:cTn id="7" dur="500" fill="hold"/>
                                        <p:tgtEl>
                                          <p:spTgt spid="1024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02">
                                            <p:txEl>
                                              <p:pRg st="1" end="1"/>
                                            </p:txEl>
                                          </p:spTgt>
                                        </p:tgtEl>
                                        <p:attrNameLst>
                                          <p:attrName>style.visibility</p:attrName>
                                        </p:attrNameLst>
                                      </p:cBhvr>
                                      <p:to>
                                        <p:strVal val="visible"/>
                                      </p:to>
                                    </p:set>
                                    <p:anim calcmode="lin" valueType="num">
                                      <p:cBhvr additive="base">
                                        <p:cTn id="13" dur="500" fill="hold"/>
                                        <p:tgtEl>
                                          <p:spTgt spid="1024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02">
                                            <p:txEl>
                                              <p:pRg st="2" end="2"/>
                                            </p:txEl>
                                          </p:spTgt>
                                        </p:tgtEl>
                                        <p:attrNameLst>
                                          <p:attrName>style.visibility</p:attrName>
                                        </p:attrNameLst>
                                      </p:cBhvr>
                                      <p:to>
                                        <p:strVal val="visible"/>
                                      </p:to>
                                    </p:set>
                                    <p:anim calcmode="lin" valueType="num">
                                      <p:cBhvr additive="base">
                                        <p:cTn id="19" dur="500" fill="hold"/>
                                        <p:tgtEl>
                                          <p:spTgt spid="1024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402">
                                            <p:txEl>
                                              <p:pRg st="3" end="3"/>
                                            </p:txEl>
                                          </p:spTgt>
                                        </p:tgtEl>
                                        <p:attrNameLst>
                                          <p:attrName>style.visibility</p:attrName>
                                        </p:attrNameLst>
                                      </p:cBhvr>
                                      <p:to>
                                        <p:strVal val="visible"/>
                                      </p:to>
                                    </p:set>
                                    <p:anim calcmode="lin" valueType="num">
                                      <p:cBhvr additive="base">
                                        <p:cTn id="25" dur="500" fill="hold"/>
                                        <p:tgtEl>
                                          <p:spTgt spid="1024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402">
                                            <p:txEl>
                                              <p:pRg st="4" end="4"/>
                                            </p:txEl>
                                          </p:spTgt>
                                        </p:tgtEl>
                                        <p:attrNameLst>
                                          <p:attrName>style.visibility</p:attrName>
                                        </p:attrNameLst>
                                      </p:cBhvr>
                                      <p:to>
                                        <p:strVal val="visible"/>
                                      </p:to>
                                    </p:set>
                                    <p:anim calcmode="lin" valueType="num">
                                      <p:cBhvr additive="base">
                                        <p:cTn id="31" dur="500" fill="hold"/>
                                        <p:tgtEl>
                                          <p:spTgt spid="1024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402">
                                            <p:txEl>
                                              <p:pRg st="5" end="5"/>
                                            </p:txEl>
                                          </p:spTgt>
                                        </p:tgtEl>
                                        <p:attrNameLst>
                                          <p:attrName>style.visibility</p:attrName>
                                        </p:attrNameLst>
                                      </p:cBhvr>
                                      <p:to>
                                        <p:strVal val="visible"/>
                                      </p:to>
                                    </p:set>
                                    <p:anim calcmode="lin" valueType="num">
                                      <p:cBhvr additive="base">
                                        <p:cTn id="37" dur="500" fill="hold"/>
                                        <p:tgtEl>
                                          <p:spTgt spid="10240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0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403350" y="765175"/>
            <a:ext cx="66246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3200" b="1">
                <a:latin typeface="Times New Roman" panose="02020603050405020304" pitchFamily="18" charset="0"/>
              </a:rPr>
              <a:t>What are you going to do next year?</a:t>
            </a:r>
          </a:p>
        </p:txBody>
      </p:sp>
      <p:sp>
        <p:nvSpPr>
          <p:cNvPr id="74755" name="Text Box 4"/>
          <p:cNvSpPr txBox="1">
            <a:spLocks noChangeArrowheads="1"/>
          </p:cNvSpPr>
          <p:nvPr/>
        </p:nvSpPr>
        <p:spPr bwMode="auto">
          <a:xfrm>
            <a:off x="468313" y="5445125"/>
            <a:ext cx="388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kumimoji="1" lang="en-US" altLang="zh-CN" sz="3200" b="1">
                <a:solidFill>
                  <a:srgbClr val="0000FF"/>
                </a:solidFill>
                <a:latin typeface="Times New Roman" panose="02020603050405020304" pitchFamily="18" charset="0"/>
              </a:rPr>
              <a:t>take guitar lessons</a:t>
            </a:r>
          </a:p>
        </p:txBody>
      </p:sp>
      <p:sp>
        <p:nvSpPr>
          <p:cNvPr id="74756" name="Text Box 6"/>
          <p:cNvSpPr txBox="1">
            <a:spLocks noChangeArrowheads="1"/>
          </p:cNvSpPr>
          <p:nvPr/>
        </p:nvSpPr>
        <p:spPr bwMode="auto">
          <a:xfrm>
            <a:off x="4643438" y="5445125"/>
            <a:ext cx="42497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3200" b="1">
                <a:solidFill>
                  <a:srgbClr val="0000FF"/>
                </a:solidFill>
                <a:latin typeface="Times New Roman" panose="02020603050405020304" pitchFamily="18" charset="0"/>
              </a:rPr>
              <a:t>learn to play the piano</a:t>
            </a:r>
          </a:p>
        </p:txBody>
      </p:sp>
      <p:pic>
        <p:nvPicPr>
          <p:cNvPr id="74757" name="Picture 8" descr="ojas%20traditional%20page"/>
          <p:cNvPicPr>
            <a:picLocks noChangeAspect="1" noChangeArrowheads="1"/>
          </p:cNvPicPr>
          <p:nvPr/>
        </p:nvPicPr>
        <p:blipFill>
          <a:blip r:embed="rId2" cstate="email"/>
          <a:srcRect/>
          <a:stretch>
            <a:fillRect/>
          </a:stretch>
        </p:blipFill>
        <p:spPr bwMode="auto">
          <a:xfrm>
            <a:off x="539750" y="1844675"/>
            <a:ext cx="3816350"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10" descr="shapeimage_4"/>
          <p:cNvPicPr>
            <a:picLocks noChangeAspect="1" noChangeArrowheads="1"/>
          </p:cNvPicPr>
          <p:nvPr/>
        </p:nvPicPr>
        <p:blipFill>
          <a:blip r:embed="rId3"/>
          <a:srcRect/>
          <a:stretch>
            <a:fillRect/>
          </a:stretch>
        </p:blipFill>
        <p:spPr bwMode="auto">
          <a:xfrm>
            <a:off x="5148263" y="1844675"/>
            <a:ext cx="3021012"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5"/>
                                        </p:tgtEl>
                                        <p:attrNameLst>
                                          <p:attrName>style.visibility</p:attrName>
                                        </p:attrNameLst>
                                      </p:cBhvr>
                                      <p:to>
                                        <p:strVal val="visible"/>
                                      </p:to>
                                    </p:set>
                                    <p:anim calcmode="lin" valueType="num">
                                      <p:cBhvr additive="base">
                                        <p:cTn id="7" dur="500" fill="hold"/>
                                        <p:tgtEl>
                                          <p:spTgt spid="74755"/>
                                        </p:tgtEl>
                                        <p:attrNameLst>
                                          <p:attrName>ppt_x</p:attrName>
                                        </p:attrNameLst>
                                      </p:cBhvr>
                                      <p:tavLst>
                                        <p:tav tm="0">
                                          <p:val>
                                            <p:strVal val="#ppt_x"/>
                                          </p:val>
                                        </p:tav>
                                        <p:tav tm="100000">
                                          <p:val>
                                            <p:strVal val="#ppt_x"/>
                                          </p:val>
                                        </p:tav>
                                      </p:tavLst>
                                    </p:anim>
                                    <p:anim calcmode="lin" valueType="num">
                                      <p:cBhvr additive="base">
                                        <p:cTn id="8" dur="500" fill="hold"/>
                                        <p:tgtEl>
                                          <p:spTgt spid="747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56"/>
                                        </p:tgtEl>
                                        <p:attrNameLst>
                                          <p:attrName>style.visibility</p:attrName>
                                        </p:attrNameLst>
                                      </p:cBhvr>
                                      <p:to>
                                        <p:strVal val="visible"/>
                                      </p:to>
                                    </p:set>
                                    <p:anim calcmode="lin" valueType="num">
                                      <p:cBhvr additive="base">
                                        <p:cTn id="13" dur="500" fill="hold"/>
                                        <p:tgtEl>
                                          <p:spTgt spid="74756"/>
                                        </p:tgtEl>
                                        <p:attrNameLst>
                                          <p:attrName>ppt_x</p:attrName>
                                        </p:attrNameLst>
                                      </p:cBhvr>
                                      <p:tavLst>
                                        <p:tav tm="0">
                                          <p:val>
                                            <p:strVal val="#ppt_x"/>
                                          </p:val>
                                        </p:tav>
                                        <p:tav tm="100000">
                                          <p:val>
                                            <p:strVal val="#ppt_x"/>
                                          </p:val>
                                        </p:tav>
                                      </p:tavLst>
                                    </p:anim>
                                    <p:anim calcmode="lin" valueType="num">
                                      <p:cBhvr additive="base">
                                        <p:cTn id="14" dur="500" fill="hold"/>
                                        <p:tgtEl>
                                          <p:spTgt spid="747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p:bldP spid="747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4"/>
          <p:cNvSpPr txBox="1">
            <a:spLocks noChangeArrowheads="1"/>
          </p:cNvSpPr>
          <p:nvPr/>
        </p:nvSpPr>
        <p:spPr bwMode="auto">
          <a:xfrm>
            <a:off x="1071563" y="1357313"/>
            <a:ext cx="73580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latin typeface="Times New Roman" panose="02020603050405020304" pitchFamily="18" charset="0"/>
              </a:rPr>
              <a:t>The students in Class 2 are having a _______ (discuss) about how to achieve a balance between study and play.</a:t>
            </a:r>
          </a:p>
          <a:p>
            <a:endParaRPr lang="en-US" altLang="zh-CN" sz="3200" b="1">
              <a:latin typeface="Times New Roman" panose="02020603050405020304" pitchFamily="18" charset="0"/>
            </a:endParaRPr>
          </a:p>
          <a:p>
            <a:r>
              <a:rPr lang="en-US" altLang="zh-CN" sz="3200" b="1">
                <a:latin typeface="Times New Roman" panose="02020603050405020304" pitchFamily="18" charset="0"/>
              </a:rPr>
              <a:t>Our teacher often asks us ______ questions in groups.</a:t>
            </a:r>
          </a:p>
          <a:p>
            <a:r>
              <a:rPr lang="en-US" altLang="zh-CN" sz="3200" b="1">
                <a:latin typeface="Times New Roman" panose="02020603050405020304" pitchFamily="18" charset="0"/>
              </a:rPr>
              <a:t>      A. discuss               B. to discuss </a:t>
            </a:r>
          </a:p>
          <a:p>
            <a:r>
              <a:rPr lang="en-US" altLang="zh-CN" sz="3200" b="1">
                <a:latin typeface="Times New Roman" panose="02020603050405020304" pitchFamily="18" charset="0"/>
              </a:rPr>
              <a:t>     C. discussing           D. discussed</a:t>
            </a:r>
          </a:p>
        </p:txBody>
      </p:sp>
      <p:sp>
        <p:nvSpPr>
          <p:cNvPr id="103427" name="Text Box 5"/>
          <p:cNvSpPr txBox="1">
            <a:spLocks noChangeArrowheads="1"/>
          </p:cNvSpPr>
          <p:nvPr/>
        </p:nvSpPr>
        <p:spPr bwMode="auto">
          <a:xfrm>
            <a:off x="714375" y="1785938"/>
            <a:ext cx="21431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spcBef>
                <a:spcPct val="10000"/>
              </a:spcBef>
            </a:pPr>
            <a:r>
              <a:rPr lang="en-US" altLang="zh-CN" sz="3200" b="1">
                <a:solidFill>
                  <a:srgbClr val="0000FF"/>
                </a:solidFill>
                <a:latin typeface="Times New Roman" panose="02020603050405020304" pitchFamily="18" charset="0"/>
              </a:rPr>
              <a:t>discussion </a:t>
            </a:r>
            <a:endParaRPr lang="en-US" altLang="zh-CN" sz="3200" b="1">
              <a:latin typeface="Times New Roman" panose="02020603050405020304" pitchFamily="18" charset="0"/>
            </a:endParaRPr>
          </a:p>
        </p:txBody>
      </p:sp>
      <p:sp>
        <p:nvSpPr>
          <p:cNvPr id="103428" name="Text Box 5"/>
          <p:cNvSpPr txBox="1">
            <a:spLocks noChangeArrowheads="1"/>
          </p:cNvSpPr>
          <p:nvPr/>
        </p:nvSpPr>
        <p:spPr bwMode="auto">
          <a:xfrm>
            <a:off x="5929313" y="3286125"/>
            <a:ext cx="124618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spcBef>
                <a:spcPct val="10000"/>
              </a:spcBef>
            </a:pPr>
            <a:r>
              <a:rPr lang="en-US" altLang="zh-CN" sz="3200" b="1">
                <a:solidFill>
                  <a:srgbClr val="0000FF"/>
                </a:solidFill>
                <a:latin typeface="Times New Roman" panose="02020603050405020304" pitchFamily="18" charset="0"/>
              </a:rPr>
              <a:t>B</a:t>
            </a:r>
            <a:endParaRPr lang="en-US" altLang="zh-CN" sz="32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428">
                                            <p:txEl>
                                              <p:pRg st="0" end="0"/>
                                            </p:txEl>
                                          </p:spTgt>
                                        </p:tgtEl>
                                        <p:attrNameLst>
                                          <p:attrName>style.visibility</p:attrName>
                                        </p:attrNameLst>
                                      </p:cBhvr>
                                      <p:to>
                                        <p:strVal val="visible"/>
                                      </p:to>
                                    </p:set>
                                    <p:anim calcmode="lin" valueType="num">
                                      <p:cBhvr additive="base">
                                        <p:cTn id="13" dur="500" fill="hold"/>
                                        <p:tgtEl>
                                          <p:spTgt spid="10342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4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ChangeArrowheads="1"/>
          </p:cNvSpPr>
          <p:nvPr/>
        </p:nvSpPr>
        <p:spPr bwMode="auto">
          <a:xfrm>
            <a:off x="539750" y="908050"/>
            <a:ext cx="828040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05000"/>
              </a:lnSpc>
              <a:spcBef>
                <a:spcPct val="5000"/>
              </a:spcBef>
            </a:pPr>
            <a:r>
              <a:rPr lang="en-US" altLang="zh-CN" sz="3200" b="1" dirty="0">
                <a:latin typeface="Times New Roman" panose="02020603050405020304" pitchFamily="18" charset="0"/>
              </a:rPr>
              <a:t>2. promise    </a:t>
            </a:r>
            <a:r>
              <a:rPr lang="en-US" altLang="zh-CN" sz="3200" b="1" i="1" dirty="0">
                <a:latin typeface="Times New Roman" panose="02020603050405020304" pitchFamily="18" charset="0"/>
              </a:rPr>
              <a:t>n. </a:t>
            </a:r>
            <a:r>
              <a:rPr lang="zh-CN" altLang="en-US" sz="3200" b="1" dirty="0">
                <a:latin typeface="Times New Roman" panose="02020603050405020304" pitchFamily="18" charset="0"/>
              </a:rPr>
              <a:t>承诺；诺言</a:t>
            </a:r>
            <a:r>
              <a:rPr lang="zh-CN" altLang="en-US" sz="3200" b="1" i="1" dirty="0">
                <a:latin typeface="Times New Roman" panose="02020603050405020304" pitchFamily="18" charset="0"/>
              </a:rPr>
              <a:t>   </a:t>
            </a:r>
          </a:p>
          <a:p>
            <a:pPr algn="l">
              <a:lnSpc>
                <a:spcPct val="105000"/>
              </a:lnSpc>
              <a:spcBef>
                <a:spcPct val="5000"/>
              </a:spcBef>
            </a:pPr>
            <a:r>
              <a:rPr lang="zh-CN" altLang="en-US" sz="3200" b="1" i="1" dirty="0">
                <a:latin typeface="Times New Roman" panose="02020603050405020304" pitchFamily="18" charset="0"/>
              </a:rPr>
              <a:t>                      </a:t>
            </a:r>
            <a:r>
              <a:rPr lang="en-US" altLang="zh-CN" sz="3200" b="1" i="1" dirty="0">
                <a:latin typeface="Times New Roman" panose="02020603050405020304" pitchFamily="18" charset="0"/>
              </a:rPr>
              <a:t>v. </a:t>
            </a:r>
            <a:r>
              <a:rPr lang="zh-CN" altLang="en-US" sz="3200" b="1" dirty="0">
                <a:latin typeface="Times New Roman" panose="02020603050405020304" pitchFamily="18" charset="0"/>
              </a:rPr>
              <a:t>许诺；承诺；答应        </a:t>
            </a:r>
          </a:p>
          <a:p>
            <a:pPr algn="l">
              <a:lnSpc>
                <a:spcPct val="105000"/>
              </a:lnSpc>
              <a:spcBef>
                <a:spcPct val="5000"/>
              </a:spcBef>
            </a:pPr>
            <a:r>
              <a:rPr lang="en-US" altLang="zh-CN" sz="3200" b="1" dirty="0">
                <a:latin typeface="Times New Roman" panose="02020603050405020304" pitchFamily="18" charset="0"/>
              </a:rPr>
              <a:t>He </a:t>
            </a:r>
            <a:r>
              <a:rPr lang="en-US" altLang="zh-CN" sz="3200" b="1" dirty="0">
                <a:solidFill>
                  <a:srgbClr val="0000FF"/>
                </a:solidFill>
                <a:latin typeface="Times New Roman" panose="02020603050405020304" pitchFamily="18" charset="0"/>
              </a:rPr>
              <a:t>promised to </a:t>
            </a:r>
            <a:r>
              <a:rPr lang="en-US" altLang="zh-CN" sz="3200" b="1" dirty="0">
                <a:latin typeface="Times New Roman" panose="02020603050405020304" pitchFamily="18" charset="0"/>
              </a:rPr>
              <a:t>help me. </a:t>
            </a:r>
          </a:p>
          <a:p>
            <a:pPr algn="l">
              <a:lnSpc>
                <a:spcPct val="105000"/>
              </a:lnSpc>
              <a:spcBef>
                <a:spcPct val="5000"/>
              </a:spcBef>
            </a:pPr>
            <a:r>
              <a:rPr lang="en-US" altLang="zh-CN" sz="3200" b="1" dirty="0">
                <a:latin typeface="Times New Roman" panose="02020603050405020304" pitchFamily="18" charset="0"/>
              </a:rPr>
              <a:t>   </a:t>
            </a:r>
            <a:r>
              <a:rPr lang="zh-CN" altLang="en-US" sz="3200" b="1" dirty="0">
                <a:latin typeface="Times New Roman" panose="02020603050405020304" pitchFamily="18" charset="0"/>
              </a:rPr>
              <a:t>他许诺过要帮助我。</a:t>
            </a:r>
          </a:p>
          <a:p>
            <a:pPr algn="l">
              <a:lnSpc>
                <a:spcPct val="105000"/>
              </a:lnSpc>
              <a:spcBef>
                <a:spcPct val="5000"/>
              </a:spcBef>
            </a:pPr>
            <a:r>
              <a:rPr lang="en-US" altLang="zh-CN" sz="3200" b="1" dirty="0">
                <a:latin typeface="Times New Roman" panose="02020603050405020304" pitchFamily="18" charset="0"/>
              </a:rPr>
              <a:t>Once you </a:t>
            </a:r>
            <a:r>
              <a:rPr lang="en-US" altLang="zh-CN" sz="3200" b="1" dirty="0">
                <a:solidFill>
                  <a:srgbClr val="0000FF"/>
                </a:solidFill>
                <a:latin typeface="Times New Roman" panose="02020603050405020304" pitchFamily="18" charset="0"/>
              </a:rPr>
              <a:t>make a promise</a:t>
            </a:r>
            <a:r>
              <a:rPr lang="en-US" altLang="zh-CN" sz="3200" b="1" dirty="0">
                <a:latin typeface="Times New Roman" panose="02020603050405020304" pitchFamily="18" charset="0"/>
              </a:rPr>
              <a:t>, you should keep it, and you shouldn’t break it.</a:t>
            </a:r>
          </a:p>
          <a:p>
            <a:pPr algn="l">
              <a:lnSpc>
                <a:spcPct val="105000"/>
              </a:lnSpc>
              <a:spcBef>
                <a:spcPct val="5000"/>
              </a:spcBef>
            </a:pPr>
            <a:r>
              <a:rPr lang="en-US" altLang="zh-CN" sz="3200" b="1" dirty="0">
                <a:latin typeface="Times New Roman" panose="02020603050405020304" pitchFamily="18" charset="0"/>
              </a:rPr>
              <a:t>   </a:t>
            </a:r>
            <a:r>
              <a:rPr lang="zh-CN" altLang="en-US" sz="3200" b="1" dirty="0">
                <a:latin typeface="Times New Roman" panose="02020603050405020304" pitchFamily="18" charset="0"/>
              </a:rPr>
              <a:t>一旦你许下诺言，你就得遵守你的诺言，而不应当违背你的诺言。</a:t>
            </a:r>
          </a:p>
          <a:p>
            <a:pPr algn="l">
              <a:lnSpc>
                <a:spcPct val="105000"/>
              </a:lnSpc>
              <a:spcBef>
                <a:spcPct val="5000"/>
              </a:spcBef>
            </a:pPr>
            <a:r>
              <a:rPr lang="en-US" altLang="zh-CN" sz="3200" b="1" dirty="0">
                <a:latin typeface="Times New Roman" panose="02020603050405020304" pitchFamily="18" charset="0"/>
              </a:rPr>
              <a:t>I </a:t>
            </a:r>
            <a:r>
              <a:rPr lang="en-US" altLang="zh-CN" sz="3200" b="1" dirty="0">
                <a:solidFill>
                  <a:srgbClr val="0000FF"/>
                </a:solidFill>
                <a:latin typeface="Times New Roman" panose="02020603050405020304" pitchFamily="18" charset="0"/>
              </a:rPr>
              <a:t>promised</a:t>
            </a:r>
            <a:r>
              <a:rPr lang="en-US" altLang="zh-CN" sz="3200" b="1" dirty="0">
                <a:latin typeface="Times New Roman" panose="02020603050405020304" pitchFamily="18" charset="0"/>
              </a:rPr>
              <a:t> you </a:t>
            </a:r>
            <a:r>
              <a:rPr lang="en-US" altLang="zh-CN" sz="3200" b="1" dirty="0">
                <a:solidFill>
                  <a:srgbClr val="0000FF"/>
                </a:solidFill>
                <a:latin typeface="Times New Roman" panose="02020603050405020304" pitchFamily="18" charset="0"/>
              </a:rPr>
              <a:t>not to stay </a:t>
            </a:r>
            <a:r>
              <a:rPr lang="en-US" altLang="zh-CN" sz="3200" b="1" dirty="0">
                <a:latin typeface="Times New Roman" panose="02020603050405020304" pitchFamily="18" charset="0"/>
              </a:rPr>
              <a:t>that.</a:t>
            </a:r>
          </a:p>
          <a:p>
            <a:pPr algn="l">
              <a:lnSpc>
                <a:spcPct val="105000"/>
              </a:lnSpc>
              <a:spcBef>
                <a:spcPct val="5000"/>
              </a:spcBef>
            </a:pPr>
            <a:r>
              <a:rPr lang="en-US" altLang="zh-CN" sz="3200" b="1" dirty="0">
                <a:latin typeface="Times New Roman" panose="02020603050405020304" pitchFamily="18" charset="0"/>
              </a:rPr>
              <a:t>   </a:t>
            </a:r>
            <a:r>
              <a:rPr lang="zh-CN" altLang="en-US" sz="3200" b="1" dirty="0">
                <a:latin typeface="Times New Roman" panose="02020603050405020304" pitchFamily="18" charset="0"/>
              </a:rPr>
              <a:t>我答应你不说那件事。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450">
                                            <p:txEl>
                                              <p:pRg st="1" end="1"/>
                                            </p:txEl>
                                          </p:spTgt>
                                        </p:tgtEl>
                                        <p:attrNameLst>
                                          <p:attrName>style.visibility</p:attrName>
                                        </p:attrNameLst>
                                      </p:cBhvr>
                                      <p:to>
                                        <p:strVal val="visible"/>
                                      </p:to>
                                    </p:set>
                                    <p:anim calcmode="lin" valueType="num">
                                      <p:cBhvr additive="base">
                                        <p:cTn id="7" dur="500" fill="hold"/>
                                        <p:tgtEl>
                                          <p:spTgt spid="1044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450">
                                            <p:txEl>
                                              <p:pRg st="2" end="2"/>
                                            </p:txEl>
                                          </p:spTgt>
                                        </p:tgtEl>
                                        <p:attrNameLst>
                                          <p:attrName>style.visibility</p:attrName>
                                        </p:attrNameLst>
                                      </p:cBhvr>
                                      <p:to>
                                        <p:strVal val="visible"/>
                                      </p:to>
                                    </p:set>
                                    <p:anim calcmode="lin" valueType="num">
                                      <p:cBhvr additive="base">
                                        <p:cTn id="13" dur="500" fill="hold"/>
                                        <p:tgtEl>
                                          <p:spTgt spid="1044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450">
                                            <p:txEl>
                                              <p:pRg st="3" end="3"/>
                                            </p:txEl>
                                          </p:spTgt>
                                        </p:tgtEl>
                                        <p:attrNameLst>
                                          <p:attrName>style.visibility</p:attrName>
                                        </p:attrNameLst>
                                      </p:cBhvr>
                                      <p:to>
                                        <p:strVal val="visible"/>
                                      </p:to>
                                    </p:set>
                                    <p:anim calcmode="lin" valueType="num">
                                      <p:cBhvr additive="base">
                                        <p:cTn id="19" dur="500" fill="hold"/>
                                        <p:tgtEl>
                                          <p:spTgt spid="10445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4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450">
                                            <p:txEl>
                                              <p:pRg st="4" end="4"/>
                                            </p:txEl>
                                          </p:spTgt>
                                        </p:tgtEl>
                                        <p:attrNameLst>
                                          <p:attrName>style.visibility</p:attrName>
                                        </p:attrNameLst>
                                      </p:cBhvr>
                                      <p:to>
                                        <p:strVal val="visible"/>
                                      </p:to>
                                    </p:set>
                                    <p:anim calcmode="lin" valueType="num">
                                      <p:cBhvr additive="base">
                                        <p:cTn id="25" dur="500" fill="hold"/>
                                        <p:tgtEl>
                                          <p:spTgt spid="10445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4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4450">
                                            <p:txEl>
                                              <p:pRg st="5" end="5"/>
                                            </p:txEl>
                                          </p:spTgt>
                                        </p:tgtEl>
                                        <p:attrNameLst>
                                          <p:attrName>style.visibility</p:attrName>
                                        </p:attrNameLst>
                                      </p:cBhvr>
                                      <p:to>
                                        <p:strVal val="visible"/>
                                      </p:to>
                                    </p:set>
                                    <p:anim calcmode="lin" valueType="num">
                                      <p:cBhvr additive="base">
                                        <p:cTn id="31" dur="500" fill="hold"/>
                                        <p:tgtEl>
                                          <p:spTgt spid="10445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45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4450">
                                            <p:txEl>
                                              <p:pRg st="6" end="6"/>
                                            </p:txEl>
                                          </p:spTgt>
                                        </p:tgtEl>
                                        <p:attrNameLst>
                                          <p:attrName>style.visibility</p:attrName>
                                        </p:attrNameLst>
                                      </p:cBhvr>
                                      <p:to>
                                        <p:strVal val="visible"/>
                                      </p:to>
                                    </p:set>
                                    <p:anim calcmode="lin" valueType="num">
                                      <p:cBhvr additive="base">
                                        <p:cTn id="37" dur="500" fill="hold"/>
                                        <p:tgtEl>
                                          <p:spTgt spid="10445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45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4450">
                                            <p:txEl>
                                              <p:pRg st="7" end="7"/>
                                            </p:txEl>
                                          </p:spTgt>
                                        </p:tgtEl>
                                        <p:attrNameLst>
                                          <p:attrName>style.visibility</p:attrName>
                                        </p:attrNameLst>
                                      </p:cBhvr>
                                      <p:to>
                                        <p:strVal val="visible"/>
                                      </p:to>
                                    </p:set>
                                    <p:anim calcmode="lin" valueType="num">
                                      <p:cBhvr additive="base">
                                        <p:cTn id="43" dur="500" fill="hold"/>
                                        <p:tgtEl>
                                          <p:spTgt spid="10445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45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4"/>
          <p:cNvSpPr txBox="1">
            <a:spLocks noChangeArrowheads="1"/>
          </p:cNvSpPr>
          <p:nvPr/>
        </p:nvSpPr>
        <p:spPr bwMode="auto">
          <a:xfrm>
            <a:off x="1071563" y="1357313"/>
            <a:ext cx="735806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latin typeface="Times New Roman" panose="02020603050405020304" pitchFamily="18" charset="0"/>
              </a:rPr>
              <a:t>--- I will buy you a new bike if you learn how to swim this summer.</a:t>
            </a:r>
            <a:br>
              <a:rPr lang="en-US" altLang="zh-CN" sz="3200" b="1">
                <a:latin typeface="Times New Roman" panose="02020603050405020304" pitchFamily="18" charset="0"/>
              </a:rPr>
            </a:br>
            <a:r>
              <a:rPr lang="en-US" altLang="zh-CN" sz="3200" b="1">
                <a:latin typeface="Times New Roman" panose="02020603050405020304" pitchFamily="18" charset="0"/>
              </a:rPr>
              <a:t>--- Is that a ______? I’m sure I’ll get the bike. </a:t>
            </a:r>
            <a:br>
              <a:rPr lang="en-US" altLang="zh-CN" sz="3200" b="1">
                <a:latin typeface="Times New Roman" panose="02020603050405020304" pitchFamily="18" charset="0"/>
              </a:rPr>
            </a:br>
            <a:r>
              <a:rPr lang="zh-CN" altLang="en-US" sz="3200" b="1">
                <a:latin typeface="Times New Roman" panose="02020603050405020304" pitchFamily="18" charset="0"/>
              </a:rPr>
              <a:t>　</a:t>
            </a:r>
            <a:r>
              <a:rPr lang="en-US" altLang="zh-CN" sz="3200" b="1">
                <a:latin typeface="Times New Roman" panose="02020603050405020304" pitchFamily="18" charset="0"/>
              </a:rPr>
              <a:t>A. chance                 B. promise </a:t>
            </a:r>
          </a:p>
          <a:p>
            <a:r>
              <a:rPr lang="en-US" altLang="zh-CN" sz="3200" b="1">
                <a:latin typeface="Times New Roman" panose="02020603050405020304" pitchFamily="18" charset="0"/>
              </a:rPr>
              <a:t>    C. trick                     D. treat</a:t>
            </a:r>
            <a:br>
              <a:rPr lang="en-US" altLang="zh-CN" sz="3200" b="1">
                <a:latin typeface="Times New Roman" panose="02020603050405020304" pitchFamily="18" charset="0"/>
              </a:rPr>
            </a:br>
            <a:endParaRPr lang="en-US" altLang="zh-CN" sz="3200" b="1">
              <a:latin typeface="Times New Roman" panose="02020603050405020304" pitchFamily="18" charset="0"/>
            </a:endParaRPr>
          </a:p>
        </p:txBody>
      </p:sp>
      <p:sp>
        <p:nvSpPr>
          <p:cNvPr id="105475" name="Text Box 5"/>
          <p:cNvSpPr txBox="1">
            <a:spLocks noChangeArrowheads="1"/>
          </p:cNvSpPr>
          <p:nvPr/>
        </p:nvSpPr>
        <p:spPr bwMode="auto">
          <a:xfrm>
            <a:off x="3429000" y="2286000"/>
            <a:ext cx="92868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spcBef>
                <a:spcPct val="10000"/>
              </a:spcBef>
            </a:pPr>
            <a:r>
              <a:rPr lang="en-US" altLang="zh-CN" sz="3200" b="1">
                <a:solidFill>
                  <a:srgbClr val="0000FF"/>
                </a:solidFill>
                <a:latin typeface="Times New Roman" panose="02020603050405020304" pitchFamily="18" charset="0"/>
              </a:rPr>
              <a:t>B</a:t>
            </a:r>
            <a:endParaRPr lang="en-US" altLang="zh-CN" sz="32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additive="base">
                                        <p:cTn id="7" dur="500" fill="hold"/>
                                        <p:tgtEl>
                                          <p:spTgt spid="1054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4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4"/>
          <p:cNvSpPr txBox="1">
            <a:spLocks noChangeArrowheads="1"/>
          </p:cNvSpPr>
          <p:nvPr/>
        </p:nvSpPr>
        <p:spPr bwMode="auto">
          <a:xfrm>
            <a:off x="1000125" y="1285875"/>
            <a:ext cx="735806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latin typeface="Times New Roman" panose="02020603050405020304" pitchFamily="18" charset="0"/>
              </a:rPr>
              <a:t>(2​0​1​4​</a:t>
            </a:r>
            <a:r>
              <a:rPr lang="zh-CN" altLang="en-US" sz="3200" b="1">
                <a:latin typeface="Times New Roman" panose="02020603050405020304" pitchFamily="18" charset="0"/>
              </a:rPr>
              <a:t>年​河​南​省​中​考</a:t>
            </a:r>
            <a:r>
              <a:rPr lang="en-US" altLang="zh-CN" sz="3200" b="1">
                <a:latin typeface="Times New Roman" panose="02020603050405020304" pitchFamily="18" charset="0"/>
              </a:rPr>
              <a:t>) — You may go to Milan for a free trip.</a:t>
            </a:r>
            <a:br>
              <a:rPr lang="en-US" altLang="zh-CN" sz="3200" b="1">
                <a:latin typeface="Times New Roman" panose="02020603050405020304" pitchFamily="18" charset="0"/>
              </a:rPr>
            </a:br>
            <a:r>
              <a:rPr lang="en-US" altLang="zh-CN" sz="3200" b="1">
                <a:latin typeface="Times New Roman" panose="02020603050405020304" pitchFamily="18" charset="0"/>
              </a:rPr>
              <a:t>— It’s a very kind _____, but I really can’t accept it.</a:t>
            </a:r>
            <a:br>
              <a:rPr lang="en-US" altLang="zh-CN" sz="3200" b="1">
                <a:latin typeface="Times New Roman" panose="02020603050405020304" pitchFamily="18" charset="0"/>
              </a:rPr>
            </a:br>
            <a:r>
              <a:rPr lang="en-US" altLang="zh-CN" sz="3200" b="1">
                <a:latin typeface="Times New Roman" panose="02020603050405020304" pitchFamily="18" charset="0"/>
              </a:rPr>
              <a:t>     A. excuse                       B. offer </a:t>
            </a:r>
          </a:p>
          <a:p>
            <a:r>
              <a:rPr lang="en-US" altLang="zh-CN" sz="3200" b="1">
                <a:latin typeface="Times New Roman" panose="02020603050405020304" pitchFamily="18" charset="0"/>
              </a:rPr>
              <a:t>     C. promise                     D. decision</a:t>
            </a:r>
          </a:p>
        </p:txBody>
      </p:sp>
      <p:sp>
        <p:nvSpPr>
          <p:cNvPr id="106499" name="Text Box 5"/>
          <p:cNvSpPr txBox="1">
            <a:spLocks noChangeArrowheads="1"/>
          </p:cNvSpPr>
          <p:nvPr/>
        </p:nvSpPr>
        <p:spPr bwMode="auto">
          <a:xfrm>
            <a:off x="4572000" y="2143125"/>
            <a:ext cx="92868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spcBef>
                <a:spcPct val="10000"/>
              </a:spcBef>
            </a:pPr>
            <a:r>
              <a:rPr lang="en-US" altLang="zh-CN" sz="3200" b="1">
                <a:solidFill>
                  <a:srgbClr val="0000FF"/>
                </a:solidFill>
                <a:latin typeface="Times New Roman" panose="02020603050405020304" pitchFamily="18" charset="0"/>
              </a:rPr>
              <a:t>B</a:t>
            </a:r>
            <a:endParaRPr lang="en-US" altLang="zh-CN" sz="32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4"/>
          <p:cNvSpPr txBox="1">
            <a:spLocks noChangeArrowheads="1"/>
          </p:cNvSpPr>
          <p:nvPr/>
        </p:nvSpPr>
        <p:spPr bwMode="auto">
          <a:xfrm>
            <a:off x="611188" y="1268413"/>
            <a:ext cx="792003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latin typeface="Times New Roman" panose="02020603050405020304" pitchFamily="18" charset="0"/>
              </a:rPr>
              <a:t>The boy promised _________ late for school again.</a:t>
            </a:r>
          </a:p>
          <a:p>
            <a:r>
              <a:rPr lang="en-US" altLang="zh-CN" sz="3200" b="1">
                <a:latin typeface="Times New Roman" panose="02020603050405020304" pitchFamily="18" charset="0"/>
              </a:rPr>
              <a:t>   A. to not be                       B. not to be         </a:t>
            </a:r>
          </a:p>
          <a:p>
            <a:r>
              <a:rPr lang="en-US" altLang="zh-CN" sz="3200" b="1">
                <a:latin typeface="Times New Roman" panose="02020603050405020304" pitchFamily="18" charset="0"/>
              </a:rPr>
              <a:t>   C. not being                      D. being not</a:t>
            </a:r>
          </a:p>
        </p:txBody>
      </p:sp>
      <p:sp>
        <p:nvSpPr>
          <p:cNvPr id="107523" name="Text Box 5"/>
          <p:cNvSpPr txBox="1">
            <a:spLocks noChangeArrowheads="1"/>
          </p:cNvSpPr>
          <p:nvPr/>
        </p:nvSpPr>
        <p:spPr bwMode="auto">
          <a:xfrm>
            <a:off x="539750" y="3860800"/>
            <a:ext cx="813593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spcBef>
                <a:spcPct val="10000"/>
              </a:spcBef>
            </a:pPr>
            <a:r>
              <a:rPr lang="zh-CN" altLang="en-US" sz="3200" b="1">
                <a:solidFill>
                  <a:srgbClr val="0000FF"/>
                </a:solidFill>
                <a:latin typeface="Times New Roman" panose="02020603050405020304" pitchFamily="18" charset="0"/>
              </a:rPr>
              <a:t>答案：</a:t>
            </a:r>
            <a:r>
              <a:rPr lang="zh-CN" altLang="en-US" sz="3200" b="1">
                <a:solidFill>
                  <a:srgbClr val="FF0000"/>
                </a:solidFill>
                <a:latin typeface="Times New Roman" panose="02020603050405020304" pitchFamily="18" charset="0"/>
              </a:rPr>
              <a:t>选</a:t>
            </a:r>
            <a:r>
              <a:rPr lang="en-US" altLang="zh-CN" sz="3200" b="1">
                <a:solidFill>
                  <a:srgbClr val="FF0000"/>
                </a:solidFill>
                <a:latin typeface="Times New Roman" panose="02020603050405020304" pitchFamily="18" charset="0"/>
              </a:rPr>
              <a:t>B</a:t>
            </a:r>
          </a:p>
          <a:p>
            <a:pPr>
              <a:lnSpc>
                <a:spcPct val="110000"/>
              </a:lnSpc>
              <a:spcBef>
                <a:spcPct val="10000"/>
              </a:spcBef>
            </a:pPr>
            <a:r>
              <a:rPr lang="zh-CN" altLang="en-US" sz="3200" b="1">
                <a:solidFill>
                  <a:srgbClr val="0000FF"/>
                </a:solidFill>
                <a:latin typeface="Times New Roman" panose="02020603050405020304" pitchFamily="18" charset="0"/>
              </a:rPr>
              <a:t>点拨：</a:t>
            </a:r>
            <a:r>
              <a:rPr lang="en-US" altLang="zh-CN" sz="3200" b="1">
                <a:latin typeface="Times New Roman" panose="02020603050405020304" pitchFamily="18" charset="0"/>
              </a:rPr>
              <a:t>promise not to do sth. </a:t>
            </a:r>
            <a:r>
              <a:rPr lang="zh-CN" altLang="en-US" sz="3200" b="1">
                <a:latin typeface="Times New Roman" panose="02020603050405020304" pitchFamily="18" charset="0"/>
              </a:rPr>
              <a:t>许诺不干某事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 calcmode="lin" valueType="num">
                                      <p:cBhvr additive="base">
                                        <p:cTn id="7" dur="500" fill="hold"/>
                                        <p:tgtEl>
                                          <p:spTgt spid="1075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523">
                                            <p:txEl>
                                              <p:pRg st="1" end="1"/>
                                            </p:txEl>
                                          </p:spTgt>
                                        </p:tgtEl>
                                        <p:attrNameLst>
                                          <p:attrName>style.visibility</p:attrName>
                                        </p:attrNameLst>
                                      </p:cBhvr>
                                      <p:to>
                                        <p:strVal val="visible"/>
                                      </p:to>
                                    </p:set>
                                    <p:anim calcmode="lin" valueType="num">
                                      <p:cBhvr additive="base">
                                        <p:cTn id="13" dur="500" fill="hold"/>
                                        <p:tgtEl>
                                          <p:spTgt spid="1075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5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WordArt 4"/>
          <p:cNvSpPr>
            <a:spLocks noChangeArrowheads="1" noChangeShapeType="1" noTextEdit="1"/>
          </p:cNvSpPr>
          <p:nvPr/>
        </p:nvSpPr>
        <p:spPr bwMode="auto">
          <a:xfrm>
            <a:off x="755650" y="404813"/>
            <a:ext cx="3240088" cy="1079500"/>
          </a:xfrm>
          <a:prstGeom prst="rect">
            <a:avLst/>
          </a:prstGeom>
          <a:extLst>
            <a:ext uri="{91240B29-F687-4F45-9708-019B960494DF}">
              <a14:hiddenLine xmlns:a14="http://schemas.microsoft.com/office/drawing/2010/main" w="12700">
                <a:solidFill>
                  <a:srgbClr val="000000"/>
                </a:solidFill>
                <a:round/>
              </a14:hiddenLine>
            </a:ext>
          </a:extLst>
        </p:spPr>
        <p:txBody>
          <a:bodyPr wrap="none" fromWordArt="1">
            <a:prstTxWarp prst="textCurveUp">
              <a:avLst>
                <a:gd name="adj" fmla="val 40356"/>
              </a:avLst>
            </a:prstTxWarp>
          </a:bodyPr>
          <a:lstStyle/>
          <a:p>
            <a:r>
              <a:rPr lang="zh-CN" altLang="en-US" sz="4800" b="1" kern="10" dirty="0">
                <a:gradFill rotWithShape="1">
                  <a:gsLst>
                    <a:gs pos="0">
                      <a:srgbClr val="FF3399"/>
                    </a:gs>
                    <a:gs pos="100000">
                      <a:srgbClr val="6666FF"/>
                    </a:gs>
                  </a:gsLst>
                  <a:lin ang="5400000" scaled="1"/>
                </a:gradFill>
                <a:effectLst>
                  <a:outerShdw dist="45791" dir="2021404" algn="ctr" rotWithShape="0">
                    <a:srgbClr val="808080">
                      <a:alpha val="79999"/>
                    </a:srgbClr>
                  </a:outerShdw>
                </a:effectLst>
                <a:latin typeface="隶书" panose="02010509060101010101" charset="-122"/>
                <a:ea typeface="隶书" panose="02010509060101010101" charset="-122"/>
              </a:rPr>
              <a:t>归纳小结</a:t>
            </a:r>
          </a:p>
        </p:txBody>
      </p:sp>
      <p:sp>
        <p:nvSpPr>
          <p:cNvPr id="108547" name="Rectangle 5"/>
          <p:cNvSpPr>
            <a:spLocks noChangeArrowheads="1"/>
          </p:cNvSpPr>
          <p:nvPr/>
        </p:nvSpPr>
        <p:spPr bwMode="auto">
          <a:xfrm>
            <a:off x="468313" y="1844675"/>
            <a:ext cx="8208962"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spcBef>
                <a:spcPct val="10000"/>
              </a:spcBef>
            </a:pPr>
            <a:r>
              <a:rPr lang="en-US" altLang="zh-CN" sz="3200" b="1" dirty="0">
                <a:solidFill>
                  <a:srgbClr val="0000FF"/>
                </a:solidFill>
                <a:latin typeface="Times New Roman" panose="02020603050405020304" pitchFamily="18" charset="0"/>
              </a:rPr>
              <a:t>      make a promise                 </a:t>
            </a:r>
            <a:r>
              <a:rPr lang="zh-CN" altLang="en-US" sz="3200" b="1" dirty="0">
                <a:solidFill>
                  <a:srgbClr val="0000FF"/>
                </a:solidFill>
                <a:latin typeface="Times New Roman" panose="02020603050405020304" pitchFamily="18" charset="0"/>
              </a:rPr>
              <a:t>许下诺言</a:t>
            </a:r>
          </a:p>
          <a:p>
            <a:pPr algn="l">
              <a:lnSpc>
                <a:spcPct val="120000"/>
              </a:lnSpc>
              <a:spcBef>
                <a:spcPct val="10000"/>
              </a:spcBef>
            </a:pPr>
            <a:r>
              <a:rPr lang="zh-CN" altLang="en-US" sz="3200" b="1" dirty="0">
                <a:solidFill>
                  <a:srgbClr val="0000FF"/>
                </a:solidFill>
                <a:latin typeface="Times New Roman" panose="02020603050405020304" pitchFamily="18" charset="0"/>
              </a:rPr>
              <a:t>      </a:t>
            </a:r>
            <a:r>
              <a:rPr lang="en-US" altLang="zh-CN" sz="3200" b="1" dirty="0">
                <a:solidFill>
                  <a:srgbClr val="0000FF"/>
                </a:solidFill>
                <a:latin typeface="Times New Roman" panose="02020603050405020304" pitchFamily="18" charset="0"/>
              </a:rPr>
              <a:t>keep a promise                  </a:t>
            </a:r>
            <a:r>
              <a:rPr lang="zh-CN" altLang="en-US" sz="3200" b="1" dirty="0">
                <a:solidFill>
                  <a:srgbClr val="0000FF"/>
                </a:solidFill>
                <a:latin typeface="Times New Roman" panose="02020603050405020304" pitchFamily="18" charset="0"/>
              </a:rPr>
              <a:t>遵守诺言</a:t>
            </a:r>
          </a:p>
          <a:p>
            <a:pPr algn="l">
              <a:lnSpc>
                <a:spcPct val="120000"/>
              </a:lnSpc>
              <a:spcBef>
                <a:spcPct val="10000"/>
              </a:spcBef>
            </a:pPr>
            <a:r>
              <a:rPr lang="zh-CN" altLang="en-US" sz="3200" b="1" dirty="0">
                <a:solidFill>
                  <a:srgbClr val="0000FF"/>
                </a:solidFill>
                <a:latin typeface="Times New Roman" panose="02020603050405020304" pitchFamily="18" charset="0"/>
              </a:rPr>
              <a:t>      </a:t>
            </a:r>
            <a:r>
              <a:rPr lang="en-US" altLang="zh-CN" sz="3200" b="1" dirty="0">
                <a:solidFill>
                  <a:srgbClr val="0000FF"/>
                </a:solidFill>
                <a:latin typeface="Times New Roman" panose="02020603050405020304" pitchFamily="18" charset="0"/>
              </a:rPr>
              <a:t>break a promise                </a:t>
            </a:r>
            <a:r>
              <a:rPr lang="zh-CN" altLang="en-US" sz="3200" b="1" dirty="0">
                <a:solidFill>
                  <a:srgbClr val="0000FF"/>
                </a:solidFill>
                <a:latin typeface="Times New Roman" panose="02020603050405020304" pitchFamily="18" charset="0"/>
              </a:rPr>
              <a:t>违背诺言</a:t>
            </a:r>
          </a:p>
          <a:p>
            <a:pPr algn="l">
              <a:lnSpc>
                <a:spcPct val="120000"/>
              </a:lnSpc>
              <a:spcBef>
                <a:spcPct val="10000"/>
              </a:spcBef>
            </a:pPr>
            <a:r>
              <a:rPr lang="zh-CN" altLang="en-US" sz="3200" b="1" dirty="0">
                <a:solidFill>
                  <a:srgbClr val="0000FF"/>
                </a:solidFill>
                <a:latin typeface="Times New Roman" panose="02020603050405020304" pitchFamily="18" charset="0"/>
              </a:rPr>
              <a:t>      </a:t>
            </a:r>
            <a:r>
              <a:rPr lang="en-US" altLang="zh-CN" sz="3200" b="1" dirty="0">
                <a:solidFill>
                  <a:srgbClr val="0000FF"/>
                </a:solidFill>
                <a:latin typeface="Times New Roman" panose="02020603050405020304" pitchFamily="18" charset="0"/>
              </a:rPr>
              <a:t>promise sb. to do </a:t>
            </a:r>
            <a:r>
              <a:rPr lang="en-US" altLang="zh-CN" sz="3200" b="1" dirty="0" err="1">
                <a:solidFill>
                  <a:srgbClr val="0000FF"/>
                </a:solidFill>
                <a:latin typeface="Times New Roman" panose="02020603050405020304" pitchFamily="18" charset="0"/>
              </a:rPr>
              <a:t>sth</a:t>
            </a:r>
            <a:r>
              <a:rPr lang="en-US" altLang="zh-CN" sz="3200" b="1" dirty="0">
                <a:solidFill>
                  <a:srgbClr val="0000FF"/>
                </a:solidFill>
                <a:latin typeface="Times New Roman" panose="02020603050405020304" pitchFamily="18" charset="0"/>
              </a:rPr>
              <a:t>.        </a:t>
            </a:r>
            <a:r>
              <a:rPr lang="zh-CN" altLang="en-US" sz="3200" b="1" dirty="0">
                <a:solidFill>
                  <a:srgbClr val="0000FF"/>
                </a:solidFill>
                <a:latin typeface="Times New Roman" panose="02020603050405020304" pitchFamily="18" charset="0"/>
              </a:rPr>
              <a:t>许诺某人干某事</a:t>
            </a:r>
            <a:endParaRPr lang="zh-CN" altLang="en-US" sz="3200" b="1" dirty="0">
              <a:latin typeface="Times New Roman" panose="02020603050405020304" pitchFamily="18" charset="0"/>
            </a:endParaRPr>
          </a:p>
        </p:txBody>
      </p:sp>
      <p:pic>
        <p:nvPicPr>
          <p:cNvPr id="108548" name="Picture 7" descr="rainbow cartoon wallpaper"/>
          <p:cNvPicPr>
            <a:picLocks noChangeAspect="1" noChangeArrowheads="1"/>
          </p:cNvPicPr>
          <p:nvPr/>
        </p:nvPicPr>
        <p:blipFill>
          <a:blip r:embed="rId2" cstate="email"/>
          <a:srcRect/>
          <a:stretch>
            <a:fillRect/>
          </a:stretch>
        </p:blipFill>
        <p:spPr bwMode="auto">
          <a:xfrm>
            <a:off x="5867400" y="4724400"/>
            <a:ext cx="3024188"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additive="base">
                                        <p:cTn id="7" dur="5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547">
                                            <p:txEl>
                                              <p:pRg st="1" end="1"/>
                                            </p:txEl>
                                          </p:spTgt>
                                        </p:tgtEl>
                                        <p:attrNameLst>
                                          <p:attrName>style.visibility</p:attrName>
                                        </p:attrNameLst>
                                      </p:cBhvr>
                                      <p:to>
                                        <p:strVal val="visible"/>
                                      </p:to>
                                    </p:set>
                                    <p:anim calcmode="lin" valueType="num">
                                      <p:cBhvr additive="base">
                                        <p:cTn id="13" dur="500" fill="hold"/>
                                        <p:tgtEl>
                                          <p:spTgt spid="1085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8547">
                                            <p:txEl>
                                              <p:pRg st="2" end="2"/>
                                            </p:txEl>
                                          </p:spTgt>
                                        </p:tgtEl>
                                        <p:attrNameLst>
                                          <p:attrName>style.visibility</p:attrName>
                                        </p:attrNameLst>
                                      </p:cBhvr>
                                      <p:to>
                                        <p:strVal val="visible"/>
                                      </p:to>
                                    </p:set>
                                    <p:anim calcmode="lin" valueType="num">
                                      <p:cBhvr additive="base">
                                        <p:cTn id="19" dur="500" fill="hold"/>
                                        <p:tgtEl>
                                          <p:spTgt spid="1085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85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8547">
                                            <p:txEl>
                                              <p:pRg st="3" end="3"/>
                                            </p:txEl>
                                          </p:spTgt>
                                        </p:tgtEl>
                                        <p:attrNameLst>
                                          <p:attrName>style.visibility</p:attrName>
                                        </p:attrNameLst>
                                      </p:cBhvr>
                                      <p:to>
                                        <p:strVal val="visible"/>
                                      </p:to>
                                    </p:set>
                                    <p:anim calcmode="lin" valueType="num">
                                      <p:cBhvr additive="base">
                                        <p:cTn id="25" dur="500" fill="hold"/>
                                        <p:tgtEl>
                                          <p:spTgt spid="1085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85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323850" y="620713"/>
            <a:ext cx="8496300" cy="568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eaLnBrk="0" hangingPunct="0">
              <a:lnSpc>
                <a:spcPct val="110000"/>
              </a:lnSpc>
              <a:spcBef>
                <a:spcPct val="5000"/>
              </a:spcBef>
            </a:pPr>
            <a:r>
              <a:rPr lang="en-US" altLang="zh-CN" sz="3200" b="1">
                <a:latin typeface="Times New Roman" panose="02020603050405020304" pitchFamily="18" charset="0"/>
              </a:rPr>
              <a:t>3. have to do with  </a:t>
            </a:r>
            <a:r>
              <a:rPr lang="zh-CN" altLang="en-US" sz="3200" b="1">
                <a:latin typeface="Times New Roman" panose="02020603050405020304" pitchFamily="18" charset="0"/>
              </a:rPr>
              <a:t>关于；与</a:t>
            </a:r>
            <a:r>
              <a:rPr lang="en-US" altLang="zh-CN" sz="3200" b="1">
                <a:latin typeface="宋体" panose="02010600030101010101" pitchFamily="2" charset="-122"/>
              </a:rPr>
              <a:t>……</a:t>
            </a:r>
            <a:r>
              <a:rPr lang="zh-CN" altLang="en-US" sz="3200" b="1">
                <a:latin typeface="Times New Roman" panose="02020603050405020304" pitchFamily="18" charset="0"/>
              </a:rPr>
              <a:t>有关系</a:t>
            </a:r>
          </a:p>
          <a:p>
            <a:pPr algn="l" eaLnBrk="0" hangingPunct="0">
              <a:lnSpc>
                <a:spcPct val="110000"/>
              </a:lnSpc>
              <a:spcBef>
                <a:spcPct val="5000"/>
              </a:spcBef>
            </a:pPr>
            <a:r>
              <a:rPr lang="zh-CN" altLang="en-US" sz="3200" b="1">
                <a:latin typeface="Times New Roman" panose="02020603050405020304" pitchFamily="18" charset="0"/>
              </a:rPr>
              <a:t>    这个句型表示与某事某人有牵连，有关系，有瓜葛。 </a:t>
            </a:r>
          </a:p>
          <a:p>
            <a:pPr algn="l" eaLnBrk="0" hangingPunct="0">
              <a:lnSpc>
                <a:spcPct val="110000"/>
              </a:lnSpc>
              <a:spcBef>
                <a:spcPct val="5000"/>
              </a:spcBef>
            </a:pPr>
            <a:r>
              <a:rPr lang="zh-CN" altLang="en-US" sz="3200" b="1">
                <a:latin typeface="Times New Roman" panose="02020603050405020304" pitchFamily="18" charset="0"/>
              </a:rPr>
              <a:t>    </a:t>
            </a:r>
            <a:r>
              <a:rPr lang="en-US" altLang="zh-CN" sz="3200" b="1">
                <a:latin typeface="Times New Roman" panose="02020603050405020304" pitchFamily="18" charset="0"/>
              </a:rPr>
              <a:t>The book </a:t>
            </a:r>
            <a:r>
              <a:rPr lang="en-US" altLang="zh-CN" sz="3200" b="1">
                <a:solidFill>
                  <a:srgbClr val="0000FF"/>
                </a:solidFill>
                <a:latin typeface="Times New Roman" panose="02020603050405020304" pitchFamily="18" charset="0"/>
              </a:rPr>
              <a:t>has to do with </a:t>
            </a:r>
            <a:r>
              <a:rPr lang="en-US" altLang="zh-CN" sz="3200" b="1">
                <a:latin typeface="Times New Roman" panose="02020603050405020304" pitchFamily="18" charset="0"/>
              </a:rPr>
              <a:t>computers. </a:t>
            </a:r>
          </a:p>
          <a:p>
            <a:pPr algn="l" eaLnBrk="0" hangingPunct="0">
              <a:lnSpc>
                <a:spcPct val="110000"/>
              </a:lnSpc>
              <a:spcBef>
                <a:spcPct val="5000"/>
              </a:spcBef>
            </a:pPr>
            <a:r>
              <a:rPr lang="en-US" altLang="zh-CN" sz="3200" b="1">
                <a:latin typeface="Times New Roman" panose="02020603050405020304" pitchFamily="18" charset="0"/>
              </a:rPr>
              <a:t>        </a:t>
            </a:r>
            <a:r>
              <a:rPr lang="zh-CN" altLang="en-US" sz="3200" b="1">
                <a:latin typeface="Times New Roman" panose="02020603050405020304" pitchFamily="18" charset="0"/>
              </a:rPr>
              <a:t>那本书与计算机有关。</a:t>
            </a:r>
          </a:p>
          <a:p>
            <a:pPr algn="l" eaLnBrk="0" hangingPunct="0">
              <a:lnSpc>
                <a:spcPct val="110000"/>
              </a:lnSpc>
              <a:spcBef>
                <a:spcPct val="5000"/>
              </a:spcBef>
            </a:pPr>
            <a:r>
              <a:rPr lang="zh-CN" altLang="en-US" sz="3200" b="1">
                <a:latin typeface="Times New Roman" panose="02020603050405020304" pitchFamily="18" charset="0"/>
              </a:rPr>
              <a:t>     </a:t>
            </a:r>
            <a:r>
              <a:rPr lang="en-US" altLang="zh-CN" sz="3200" b="1">
                <a:latin typeface="Times New Roman" panose="02020603050405020304" pitchFamily="18" charset="0"/>
              </a:rPr>
              <a:t>What does that </a:t>
            </a:r>
            <a:r>
              <a:rPr lang="en-US" altLang="zh-CN" sz="3200" b="1">
                <a:solidFill>
                  <a:srgbClr val="0000FF"/>
                </a:solidFill>
                <a:latin typeface="Times New Roman" panose="02020603050405020304" pitchFamily="18" charset="0"/>
              </a:rPr>
              <a:t>have to do </a:t>
            </a:r>
            <a:r>
              <a:rPr lang="en-US" altLang="zh-CN" sz="3200" b="1">
                <a:latin typeface="Times New Roman" panose="02020603050405020304" pitchFamily="18" charset="0"/>
              </a:rPr>
              <a:t>with it?</a:t>
            </a:r>
          </a:p>
          <a:p>
            <a:pPr algn="l" eaLnBrk="0" hangingPunct="0">
              <a:lnSpc>
                <a:spcPct val="110000"/>
              </a:lnSpc>
              <a:spcBef>
                <a:spcPct val="5000"/>
              </a:spcBef>
            </a:pPr>
            <a:r>
              <a:rPr lang="en-US" altLang="zh-CN" sz="3200" b="1">
                <a:latin typeface="Times New Roman" panose="02020603050405020304" pitchFamily="18" charset="0"/>
              </a:rPr>
              <a:t>         </a:t>
            </a:r>
            <a:r>
              <a:rPr lang="zh-CN" altLang="en-US" sz="3200" b="1">
                <a:latin typeface="Times New Roman" panose="02020603050405020304" pitchFamily="18" charset="0"/>
              </a:rPr>
              <a:t>那跟这有什么关系</a:t>
            </a:r>
            <a:r>
              <a:rPr lang="en-US" altLang="zh-CN" sz="3200" b="1">
                <a:latin typeface="Times New Roman" panose="02020603050405020304" pitchFamily="18" charset="0"/>
              </a:rPr>
              <a:t>?</a:t>
            </a:r>
          </a:p>
          <a:p>
            <a:pPr algn="l" eaLnBrk="0" hangingPunct="0">
              <a:lnSpc>
                <a:spcPct val="110000"/>
              </a:lnSpc>
              <a:spcBef>
                <a:spcPct val="5000"/>
              </a:spcBef>
            </a:pPr>
            <a:r>
              <a:rPr lang="zh-CN" altLang="en-US" sz="3200" b="1">
                <a:latin typeface="Times New Roman" panose="02020603050405020304" pitchFamily="18" charset="0"/>
              </a:rPr>
              <a:t>　</a:t>
            </a:r>
            <a:r>
              <a:rPr lang="en-US" altLang="zh-CN" sz="3200" b="1">
                <a:latin typeface="Times New Roman" panose="02020603050405020304" pitchFamily="18" charset="0"/>
              </a:rPr>
              <a:t>Harry said he didn’t want to </a:t>
            </a:r>
            <a:r>
              <a:rPr lang="en-US" altLang="zh-CN" sz="3200" b="1">
                <a:solidFill>
                  <a:srgbClr val="0000FF"/>
                </a:solidFill>
                <a:latin typeface="Times New Roman" panose="02020603050405020304" pitchFamily="18" charset="0"/>
              </a:rPr>
              <a:t>have anything to do with </a:t>
            </a:r>
            <a:r>
              <a:rPr lang="en-US" altLang="zh-CN" sz="3200" b="1">
                <a:latin typeface="Times New Roman" panose="02020603050405020304" pitchFamily="18" charset="0"/>
              </a:rPr>
              <a:t>the new comer. </a:t>
            </a:r>
          </a:p>
          <a:p>
            <a:pPr algn="l" eaLnBrk="0" hangingPunct="0">
              <a:lnSpc>
                <a:spcPct val="110000"/>
              </a:lnSpc>
              <a:spcBef>
                <a:spcPct val="5000"/>
              </a:spcBef>
            </a:pPr>
            <a:r>
              <a:rPr lang="en-US" altLang="zh-CN" sz="3200" b="1">
                <a:latin typeface="Times New Roman" panose="02020603050405020304" pitchFamily="18" charset="0"/>
              </a:rPr>
              <a:t>       </a:t>
            </a:r>
            <a:r>
              <a:rPr lang="zh-CN" altLang="en-US" sz="3200" b="1">
                <a:latin typeface="Times New Roman" panose="02020603050405020304" pitchFamily="18" charset="0"/>
              </a:rPr>
              <a:t>哈利说他不想与那新来的扯上关系。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570">
                                            <p:txEl>
                                              <p:pRg st="1" end="1"/>
                                            </p:txEl>
                                          </p:spTgt>
                                        </p:tgtEl>
                                        <p:attrNameLst>
                                          <p:attrName>style.visibility</p:attrName>
                                        </p:attrNameLst>
                                      </p:cBhvr>
                                      <p:to>
                                        <p:strVal val="visible"/>
                                      </p:to>
                                    </p:set>
                                    <p:anim calcmode="lin" valueType="num">
                                      <p:cBhvr additive="base">
                                        <p:cTn id="7" dur="500" fill="hold"/>
                                        <p:tgtEl>
                                          <p:spTgt spid="1095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570">
                                            <p:txEl>
                                              <p:pRg st="2" end="2"/>
                                            </p:txEl>
                                          </p:spTgt>
                                        </p:tgtEl>
                                        <p:attrNameLst>
                                          <p:attrName>style.visibility</p:attrName>
                                        </p:attrNameLst>
                                      </p:cBhvr>
                                      <p:to>
                                        <p:strVal val="visible"/>
                                      </p:to>
                                    </p:set>
                                    <p:anim calcmode="lin" valueType="num">
                                      <p:cBhvr additive="base">
                                        <p:cTn id="13" dur="500" fill="hold"/>
                                        <p:tgtEl>
                                          <p:spTgt spid="1095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5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9570">
                                            <p:txEl>
                                              <p:pRg st="3" end="3"/>
                                            </p:txEl>
                                          </p:spTgt>
                                        </p:tgtEl>
                                        <p:attrNameLst>
                                          <p:attrName>style.visibility</p:attrName>
                                        </p:attrNameLst>
                                      </p:cBhvr>
                                      <p:to>
                                        <p:strVal val="visible"/>
                                      </p:to>
                                    </p:set>
                                    <p:anim calcmode="lin" valueType="num">
                                      <p:cBhvr additive="base">
                                        <p:cTn id="19" dur="500" fill="hold"/>
                                        <p:tgtEl>
                                          <p:spTgt spid="10957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5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9570">
                                            <p:txEl>
                                              <p:pRg st="4" end="4"/>
                                            </p:txEl>
                                          </p:spTgt>
                                        </p:tgtEl>
                                        <p:attrNameLst>
                                          <p:attrName>style.visibility</p:attrName>
                                        </p:attrNameLst>
                                      </p:cBhvr>
                                      <p:to>
                                        <p:strVal val="visible"/>
                                      </p:to>
                                    </p:set>
                                    <p:anim calcmode="lin" valueType="num">
                                      <p:cBhvr additive="base">
                                        <p:cTn id="25" dur="500" fill="hold"/>
                                        <p:tgtEl>
                                          <p:spTgt spid="10957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95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9570">
                                            <p:txEl>
                                              <p:pRg st="5" end="5"/>
                                            </p:txEl>
                                          </p:spTgt>
                                        </p:tgtEl>
                                        <p:attrNameLst>
                                          <p:attrName>style.visibility</p:attrName>
                                        </p:attrNameLst>
                                      </p:cBhvr>
                                      <p:to>
                                        <p:strVal val="visible"/>
                                      </p:to>
                                    </p:set>
                                    <p:anim calcmode="lin" valueType="num">
                                      <p:cBhvr additive="base">
                                        <p:cTn id="31" dur="500" fill="hold"/>
                                        <p:tgtEl>
                                          <p:spTgt spid="10957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57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9570">
                                            <p:txEl>
                                              <p:pRg st="6" end="6"/>
                                            </p:txEl>
                                          </p:spTgt>
                                        </p:tgtEl>
                                        <p:attrNameLst>
                                          <p:attrName>style.visibility</p:attrName>
                                        </p:attrNameLst>
                                      </p:cBhvr>
                                      <p:to>
                                        <p:strVal val="visible"/>
                                      </p:to>
                                    </p:set>
                                    <p:anim calcmode="lin" valueType="num">
                                      <p:cBhvr additive="base">
                                        <p:cTn id="37" dur="500" fill="hold"/>
                                        <p:tgtEl>
                                          <p:spTgt spid="10957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957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9570">
                                            <p:txEl>
                                              <p:pRg st="7" end="7"/>
                                            </p:txEl>
                                          </p:spTgt>
                                        </p:tgtEl>
                                        <p:attrNameLst>
                                          <p:attrName>style.visibility</p:attrName>
                                        </p:attrNameLst>
                                      </p:cBhvr>
                                      <p:to>
                                        <p:strVal val="visible"/>
                                      </p:to>
                                    </p:set>
                                    <p:anim calcmode="lin" valueType="num">
                                      <p:cBhvr additive="base">
                                        <p:cTn id="43" dur="500" fill="hold"/>
                                        <p:tgtEl>
                                          <p:spTgt spid="10957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957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611188" y="1412875"/>
            <a:ext cx="7993062"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5000"/>
              </a:lnSpc>
              <a:spcBef>
                <a:spcPct val="10000"/>
              </a:spcBef>
            </a:pPr>
            <a:r>
              <a:rPr lang="en-US" altLang="zh-CN" sz="3200" b="1">
                <a:latin typeface="Times New Roman" panose="02020603050405020304" pitchFamily="18" charset="0"/>
              </a:rPr>
              <a:t>4. take up </a:t>
            </a:r>
            <a:r>
              <a:rPr lang="zh-CN" altLang="en-US" sz="3200" b="1">
                <a:latin typeface="Times New Roman" panose="02020603050405020304" pitchFamily="18" charset="0"/>
              </a:rPr>
              <a:t>（尤指为消遣）学着做；开始做</a:t>
            </a:r>
          </a:p>
          <a:p>
            <a:pPr>
              <a:lnSpc>
                <a:spcPct val="115000"/>
              </a:lnSpc>
              <a:spcBef>
                <a:spcPct val="10000"/>
              </a:spcBef>
            </a:pPr>
            <a:r>
              <a:rPr lang="zh-CN" altLang="en-US" sz="3200" b="1">
                <a:latin typeface="Times New Roman" panose="02020603050405020304" pitchFamily="18" charset="0"/>
              </a:rPr>
              <a:t>    </a:t>
            </a:r>
            <a:r>
              <a:rPr lang="en-US" altLang="zh-CN" sz="3200" b="1">
                <a:latin typeface="Times New Roman" panose="02020603050405020304" pitchFamily="18" charset="0"/>
              </a:rPr>
              <a:t>I'd be happy to </a:t>
            </a:r>
            <a:r>
              <a:rPr lang="en-US" altLang="zh-CN" sz="3200" b="1">
                <a:solidFill>
                  <a:srgbClr val="0000FF"/>
                </a:solidFill>
                <a:latin typeface="Times New Roman" panose="02020603050405020304" pitchFamily="18" charset="0"/>
              </a:rPr>
              <a:t>take up </a:t>
            </a:r>
            <a:r>
              <a:rPr lang="en-US" altLang="zh-CN" sz="3200" b="1">
                <a:latin typeface="Times New Roman" panose="02020603050405020304" pitchFamily="18" charset="0"/>
              </a:rPr>
              <a:t>a new hobby.</a:t>
            </a:r>
          </a:p>
          <a:p>
            <a:pPr>
              <a:lnSpc>
                <a:spcPct val="115000"/>
              </a:lnSpc>
              <a:spcBef>
                <a:spcPct val="10000"/>
              </a:spcBef>
            </a:pPr>
            <a:r>
              <a:rPr lang="en-US" altLang="zh-CN" sz="3200" b="1">
                <a:latin typeface="Times New Roman" panose="02020603050405020304" pitchFamily="18" charset="0"/>
              </a:rPr>
              <a:t>      </a:t>
            </a:r>
            <a:r>
              <a:rPr lang="zh-CN" altLang="en-US" sz="3200" b="1">
                <a:latin typeface="Times New Roman" panose="02020603050405020304" pitchFamily="18" charset="0"/>
              </a:rPr>
              <a:t>我很乐意开始一种新嗜好。</a:t>
            </a:r>
          </a:p>
          <a:p>
            <a:pPr>
              <a:lnSpc>
                <a:spcPct val="115000"/>
              </a:lnSpc>
              <a:spcBef>
                <a:spcPct val="10000"/>
              </a:spcBef>
            </a:pPr>
            <a:r>
              <a:rPr lang="zh-CN" altLang="en-US" sz="3200" b="1">
                <a:latin typeface="Times New Roman" panose="02020603050405020304" pitchFamily="18" charset="0"/>
              </a:rPr>
              <a:t>    </a:t>
            </a:r>
            <a:r>
              <a:rPr lang="en-US" altLang="zh-CN" sz="3200" b="1">
                <a:latin typeface="Times New Roman" panose="02020603050405020304" pitchFamily="18" charset="0"/>
              </a:rPr>
              <a:t>When did you </a:t>
            </a:r>
            <a:r>
              <a:rPr lang="en-US" altLang="zh-CN" sz="3200" b="1">
                <a:solidFill>
                  <a:srgbClr val="0000FF"/>
                </a:solidFill>
                <a:latin typeface="Times New Roman" panose="02020603050405020304" pitchFamily="18" charset="0"/>
              </a:rPr>
              <a:t>take up </a:t>
            </a:r>
            <a:r>
              <a:rPr lang="en-US" altLang="zh-CN" sz="3200" b="1">
                <a:latin typeface="Times New Roman" panose="02020603050405020304" pitchFamily="18" charset="0"/>
              </a:rPr>
              <a:t>Japanese as a second foreign language?</a:t>
            </a:r>
          </a:p>
          <a:p>
            <a:pPr>
              <a:lnSpc>
                <a:spcPct val="115000"/>
              </a:lnSpc>
              <a:spcBef>
                <a:spcPct val="10000"/>
              </a:spcBef>
            </a:pPr>
            <a:r>
              <a:rPr lang="en-US" altLang="zh-CN" sz="3200" b="1">
                <a:latin typeface="Times New Roman" panose="02020603050405020304" pitchFamily="18" charset="0"/>
              </a:rPr>
              <a:t>    </a:t>
            </a:r>
            <a:r>
              <a:rPr lang="zh-CN" altLang="en-US" sz="3200" b="1">
                <a:latin typeface="Times New Roman" panose="02020603050405020304" pitchFamily="18" charset="0"/>
              </a:rPr>
              <a:t>你什么时候开始选修日语作为第二语言</a:t>
            </a:r>
            <a:r>
              <a:rPr lang="en-US" altLang="zh-CN" sz="3200" b="1">
                <a:latin typeface="Times New Roman" panose="02020603050405020304" pitchFamily="18" charset="0"/>
              </a:rPr>
              <a:t>?</a:t>
            </a:r>
            <a:r>
              <a:rPr lang="en-US" altLang="zh-CN" sz="3200">
                <a:latin typeface="Times New Roman" panose="02020603050405020304" pitchFamily="18" charset="0"/>
              </a:rPr>
              <a:t> </a:t>
            </a:r>
          </a:p>
        </p:txBody>
      </p:sp>
      <p:sp>
        <p:nvSpPr>
          <p:cNvPr id="110595"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endParaRPr lang="zh-CN" altLang="zh-CN"/>
          </a:p>
        </p:txBody>
      </p:sp>
      <p:sp>
        <p:nvSpPr>
          <p:cNvPr id="11059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endParaRPr lang="zh-CN" altLang="zh-CN"/>
          </a:p>
        </p:txBody>
      </p:sp>
      <p:sp>
        <p:nvSpPr>
          <p:cNvPr id="11059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endParaRPr lang="zh-CN" altLang="zh-CN"/>
          </a:p>
        </p:txBody>
      </p:sp>
      <p:sp>
        <p:nvSpPr>
          <p:cNvPr id="110598" name="Rectangle 6"/>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endParaRPr lang="zh-CN" altLang="zh-CN"/>
          </a:p>
        </p:txBody>
      </p:sp>
      <p:sp>
        <p:nvSpPr>
          <p:cNvPr id="110599" name="Rectangle 7"/>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endParaRPr lang="zh-CN" altLang="zh-CN"/>
          </a:p>
        </p:txBody>
      </p:sp>
      <p:sp>
        <p:nvSpPr>
          <p:cNvPr id="110600" name="Rectangle 8"/>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endParaRPr lang="zh-CN"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0594">
                                            <p:txEl>
                                              <p:pRg st="1" end="1"/>
                                            </p:txEl>
                                          </p:spTgt>
                                        </p:tgtEl>
                                        <p:attrNameLst>
                                          <p:attrName>style.visibility</p:attrName>
                                        </p:attrNameLst>
                                      </p:cBhvr>
                                      <p:to>
                                        <p:strVal val="visible"/>
                                      </p:to>
                                    </p:set>
                                    <p:animEffect transition="in" filter="blinds(horizontal)">
                                      <p:cBhvr>
                                        <p:cTn id="7" dur="500"/>
                                        <p:tgtEl>
                                          <p:spTgt spid="11059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0594">
                                            <p:txEl>
                                              <p:pRg st="2" end="2"/>
                                            </p:txEl>
                                          </p:spTgt>
                                        </p:tgtEl>
                                        <p:attrNameLst>
                                          <p:attrName>style.visibility</p:attrName>
                                        </p:attrNameLst>
                                      </p:cBhvr>
                                      <p:to>
                                        <p:strVal val="visible"/>
                                      </p:to>
                                    </p:set>
                                    <p:animEffect transition="in" filter="blinds(horizontal)">
                                      <p:cBhvr>
                                        <p:cTn id="12" dur="500"/>
                                        <p:tgtEl>
                                          <p:spTgt spid="11059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0594">
                                            <p:txEl>
                                              <p:pRg st="3" end="3"/>
                                            </p:txEl>
                                          </p:spTgt>
                                        </p:tgtEl>
                                        <p:attrNameLst>
                                          <p:attrName>style.visibility</p:attrName>
                                        </p:attrNameLst>
                                      </p:cBhvr>
                                      <p:to>
                                        <p:strVal val="visible"/>
                                      </p:to>
                                    </p:set>
                                    <p:animEffect transition="in" filter="blinds(horizontal)">
                                      <p:cBhvr>
                                        <p:cTn id="17" dur="500"/>
                                        <p:tgtEl>
                                          <p:spTgt spid="11059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0594">
                                            <p:txEl>
                                              <p:pRg st="4" end="4"/>
                                            </p:txEl>
                                          </p:spTgt>
                                        </p:tgtEl>
                                        <p:attrNameLst>
                                          <p:attrName>style.visibility</p:attrName>
                                        </p:attrNameLst>
                                      </p:cBhvr>
                                      <p:to>
                                        <p:strVal val="visible"/>
                                      </p:to>
                                    </p:set>
                                    <p:animEffect transition="in" filter="blinds(horizontal)">
                                      <p:cBhvr>
                                        <p:cTn id="22" dur="500"/>
                                        <p:tgtEl>
                                          <p:spTgt spid="1105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4"/>
          <p:cNvSpPr txBox="1">
            <a:spLocks noChangeArrowheads="1"/>
          </p:cNvSpPr>
          <p:nvPr/>
        </p:nvSpPr>
        <p:spPr bwMode="auto">
          <a:xfrm>
            <a:off x="1000125" y="1071563"/>
            <a:ext cx="735806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dirty="0">
                <a:latin typeface="Times New Roman" panose="02020603050405020304" pitchFamily="18" charset="0"/>
              </a:rPr>
              <a:t>People along the river didn’t allow them to _______ a factory so as not to pollute the water.</a:t>
            </a:r>
            <a:br>
              <a:rPr lang="en-US" altLang="zh-CN" sz="3200" b="1" dirty="0">
                <a:latin typeface="Times New Roman" panose="02020603050405020304" pitchFamily="18" charset="0"/>
              </a:rPr>
            </a:br>
            <a:r>
              <a:rPr lang="en-US" altLang="zh-CN" sz="3200" b="1" dirty="0">
                <a:latin typeface="Times New Roman" panose="02020603050405020304" pitchFamily="18" charset="0"/>
              </a:rPr>
              <a:t>     A. set up                     B. give up    </a:t>
            </a:r>
          </a:p>
          <a:p>
            <a:r>
              <a:rPr lang="en-US" altLang="zh-CN" sz="3200" b="1" dirty="0">
                <a:latin typeface="Times New Roman" panose="02020603050405020304" pitchFamily="18" charset="0"/>
              </a:rPr>
              <a:t>     C. take up                   D. look up</a:t>
            </a:r>
          </a:p>
          <a:p>
            <a:r>
              <a:rPr lang="en-US" altLang="zh-CN" sz="3200" b="1" dirty="0">
                <a:latin typeface="Times New Roman" panose="02020603050405020304" pitchFamily="18" charset="0"/>
              </a:rPr>
              <a:t>Jacky’s mother was surprised to see her son _______ all the food on the table quickly.</a:t>
            </a:r>
          </a:p>
          <a:p>
            <a:r>
              <a:rPr lang="en-US" altLang="zh-CN" sz="3200" b="1" dirty="0">
                <a:latin typeface="Times New Roman" panose="02020603050405020304" pitchFamily="18" charset="0"/>
              </a:rPr>
              <a:t>      A. eat up                    B. look up </a:t>
            </a:r>
          </a:p>
          <a:p>
            <a:r>
              <a:rPr lang="en-US" altLang="zh-CN" sz="3200" b="1" dirty="0">
                <a:latin typeface="Times New Roman" panose="02020603050405020304" pitchFamily="18" charset="0"/>
              </a:rPr>
              <a:t>      C. take up                  D. give up</a:t>
            </a:r>
          </a:p>
        </p:txBody>
      </p:sp>
      <p:sp>
        <p:nvSpPr>
          <p:cNvPr id="111619" name="Text Box 5"/>
          <p:cNvSpPr txBox="1">
            <a:spLocks noChangeArrowheads="1"/>
          </p:cNvSpPr>
          <p:nvPr/>
        </p:nvSpPr>
        <p:spPr bwMode="auto">
          <a:xfrm>
            <a:off x="1928813" y="1571625"/>
            <a:ext cx="92868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spcBef>
                <a:spcPct val="10000"/>
              </a:spcBef>
            </a:pPr>
            <a:r>
              <a:rPr lang="en-US" altLang="zh-CN" sz="3200" b="1">
                <a:solidFill>
                  <a:srgbClr val="0000FF"/>
                </a:solidFill>
                <a:latin typeface="Times New Roman" panose="02020603050405020304" pitchFamily="18" charset="0"/>
              </a:rPr>
              <a:t>A</a:t>
            </a:r>
            <a:endParaRPr lang="en-US" altLang="zh-CN" sz="3200" b="1">
              <a:latin typeface="Times New Roman" panose="02020603050405020304" pitchFamily="18" charset="0"/>
            </a:endParaRPr>
          </a:p>
        </p:txBody>
      </p:sp>
      <p:sp>
        <p:nvSpPr>
          <p:cNvPr id="111620" name="Text Box 5"/>
          <p:cNvSpPr txBox="1">
            <a:spLocks noChangeArrowheads="1"/>
          </p:cNvSpPr>
          <p:nvPr/>
        </p:nvSpPr>
        <p:spPr bwMode="auto">
          <a:xfrm>
            <a:off x="2071688" y="4071938"/>
            <a:ext cx="928687"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spcBef>
                <a:spcPct val="10000"/>
              </a:spcBef>
            </a:pPr>
            <a:r>
              <a:rPr lang="en-US" altLang="zh-CN" sz="3200" b="1">
                <a:solidFill>
                  <a:srgbClr val="0000FF"/>
                </a:solidFill>
                <a:latin typeface="Times New Roman" panose="02020603050405020304" pitchFamily="18" charset="0"/>
              </a:rPr>
              <a:t>A</a:t>
            </a:r>
            <a:endParaRPr lang="en-US" altLang="zh-CN" sz="32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620">
                                            <p:txEl>
                                              <p:pRg st="0" end="0"/>
                                            </p:txEl>
                                          </p:spTgt>
                                        </p:tgtEl>
                                        <p:attrNameLst>
                                          <p:attrName>style.visibility</p:attrName>
                                        </p:attrNameLst>
                                      </p:cBhvr>
                                      <p:to>
                                        <p:strVal val="visible"/>
                                      </p:to>
                                    </p:set>
                                    <p:anim calcmode="lin" valueType="num">
                                      <p:cBhvr additive="base">
                                        <p:cTn id="13" dur="500" fill="hold"/>
                                        <p:tgtEl>
                                          <p:spTgt spid="11162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6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1258888" y="1052513"/>
            <a:ext cx="6408737"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05000"/>
              </a:lnSpc>
              <a:spcBef>
                <a:spcPct val="10000"/>
              </a:spcBef>
            </a:pPr>
            <a:r>
              <a:rPr lang="en-US" altLang="zh-CN" sz="3200" b="1" dirty="0">
                <a:latin typeface="Times New Roman" panose="02020603050405020304" pitchFamily="18" charset="0"/>
              </a:rPr>
              <a:t>    take a photo / picture</a:t>
            </a:r>
            <a:r>
              <a:rPr lang="zh-CN" altLang="en-US" sz="3200" b="1" dirty="0">
                <a:latin typeface="Times New Roman" panose="02020603050405020304" pitchFamily="18" charset="0"/>
              </a:rPr>
              <a:t>拍照</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照相</a:t>
            </a:r>
          </a:p>
          <a:p>
            <a:pPr>
              <a:lnSpc>
                <a:spcPct val="105000"/>
              </a:lnSpc>
              <a:spcBef>
                <a:spcPct val="10000"/>
              </a:spcBef>
            </a:pPr>
            <a:r>
              <a:rPr lang="zh-CN" altLang="en-US" sz="3200" b="1" dirty="0">
                <a:latin typeface="Times New Roman" panose="02020603050405020304" pitchFamily="18" charset="0"/>
              </a:rPr>
              <a:t>     </a:t>
            </a:r>
            <a:r>
              <a:rPr lang="en-US" altLang="zh-CN" sz="3200" b="1" dirty="0">
                <a:latin typeface="Times New Roman" panose="02020603050405020304" pitchFamily="18" charset="0"/>
              </a:rPr>
              <a:t>take a hand in </a:t>
            </a:r>
            <a:r>
              <a:rPr lang="zh-CN" altLang="en-US" sz="3200" b="1" dirty="0">
                <a:latin typeface="Times New Roman" panose="02020603050405020304" pitchFamily="18" charset="0"/>
              </a:rPr>
              <a:t>参加</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插手</a:t>
            </a:r>
          </a:p>
          <a:p>
            <a:pPr>
              <a:lnSpc>
                <a:spcPct val="105000"/>
              </a:lnSpc>
              <a:spcBef>
                <a:spcPct val="10000"/>
              </a:spcBef>
            </a:pPr>
            <a:r>
              <a:rPr lang="zh-CN" altLang="en-US" sz="3200" b="1" dirty="0">
                <a:latin typeface="Times New Roman" panose="02020603050405020304" pitchFamily="18" charset="0"/>
              </a:rPr>
              <a:t>     </a:t>
            </a:r>
            <a:r>
              <a:rPr lang="en-US" altLang="zh-CN" sz="3200" b="1" dirty="0">
                <a:latin typeface="Times New Roman" panose="02020603050405020304" pitchFamily="18" charset="0"/>
              </a:rPr>
              <a:t>take a seat </a:t>
            </a:r>
            <a:r>
              <a:rPr lang="zh-CN" altLang="en-US" sz="3200" b="1" dirty="0">
                <a:latin typeface="Times New Roman" panose="02020603050405020304" pitchFamily="18" charset="0"/>
              </a:rPr>
              <a:t>就座</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入座</a:t>
            </a:r>
          </a:p>
          <a:p>
            <a:pPr>
              <a:lnSpc>
                <a:spcPct val="105000"/>
              </a:lnSpc>
              <a:spcBef>
                <a:spcPct val="10000"/>
              </a:spcBef>
            </a:pPr>
            <a:r>
              <a:rPr lang="zh-CN" altLang="en-US" sz="3200" b="1" dirty="0">
                <a:latin typeface="Times New Roman" panose="02020603050405020304" pitchFamily="18" charset="0"/>
              </a:rPr>
              <a:t>     </a:t>
            </a:r>
            <a:r>
              <a:rPr lang="en-US" altLang="zh-CN" sz="3200" b="1" dirty="0">
                <a:latin typeface="Times New Roman" panose="02020603050405020304" pitchFamily="18" charset="0"/>
              </a:rPr>
              <a:t>take a shower </a:t>
            </a:r>
            <a:r>
              <a:rPr lang="zh-CN" altLang="en-US" sz="3200" b="1" dirty="0">
                <a:latin typeface="Times New Roman" panose="02020603050405020304" pitchFamily="18" charset="0"/>
              </a:rPr>
              <a:t>洗淋浴</a:t>
            </a:r>
          </a:p>
          <a:p>
            <a:pPr>
              <a:lnSpc>
                <a:spcPct val="105000"/>
              </a:lnSpc>
              <a:spcBef>
                <a:spcPct val="10000"/>
              </a:spcBef>
            </a:pPr>
            <a:r>
              <a:rPr lang="zh-CN" altLang="en-US" sz="3200" b="1" dirty="0">
                <a:latin typeface="Times New Roman" panose="02020603050405020304" pitchFamily="18" charset="0"/>
              </a:rPr>
              <a:t>     </a:t>
            </a:r>
            <a:r>
              <a:rPr lang="en-US" altLang="zh-CN" sz="3200" b="1" dirty="0">
                <a:latin typeface="Times New Roman" panose="02020603050405020304" pitchFamily="18" charset="0"/>
              </a:rPr>
              <a:t>take a walk </a:t>
            </a:r>
            <a:r>
              <a:rPr lang="zh-CN" altLang="en-US" sz="3200" b="1" dirty="0">
                <a:latin typeface="Times New Roman" panose="02020603050405020304" pitchFamily="18" charset="0"/>
              </a:rPr>
              <a:t>散步</a:t>
            </a:r>
          </a:p>
          <a:p>
            <a:pPr>
              <a:lnSpc>
                <a:spcPct val="105000"/>
              </a:lnSpc>
              <a:spcBef>
                <a:spcPct val="10000"/>
              </a:spcBef>
            </a:pPr>
            <a:r>
              <a:rPr lang="zh-CN" altLang="en-US" sz="3200" b="1" dirty="0">
                <a:latin typeface="Times New Roman" panose="02020603050405020304" pitchFamily="18" charset="0"/>
              </a:rPr>
              <a:t>     </a:t>
            </a:r>
            <a:r>
              <a:rPr lang="en-US" altLang="zh-CN" sz="3200" b="1" dirty="0">
                <a:latin typeface="Times New Roman" panose="02020603050405020304" pitchFamily="18" charset="0"/>
              </a:rPr>
              <a:t>take a train </a:t>
            </a:r>
            <a:r>
              <a:rPr lang="zh-CN" altLang="en-US" sz="3200" b="1" dirty="0">
                <a:latin typeface="Times New Roman" panose="02020603050405020304" pitchFamily="18" charset="0"/>
              </a:rPr>
              <a:t>乘火车</a:t>
            </a:r>
          </a:p>
          <a:p>
            <a:pPr>
              <a:lnSpc>
                <a:spcPct val="105000"/>
              </a:lnSpc>
              <a:spcBef>
                <a:spcPct val="10000"/>
              </a:spcBef>
            </a:pPr>
            <a:r>
              <a:rPr lang="zh-CN" altLang="en-US" sz="3200" b="1" dirty="0">
                <a:latin typeface="Times New Roman" panose="02020603050405020304" pitchFamily="18" charset="0"/>
              </a:rPr>
              <a:t>     </a:t>
            </a:r>
            <a:r>
              <a:rPr lang="en-US" altLang="zh-CN" sz="3200" b="1" dirty="0">
                <a:latin typeface="Times New Roman" panose="02020603050405020304" pitchFamily="18" charset="0"/>
              </a:rPr>
              <a:t>take care of </a:t>
            </a:r>
            <a:r>
              <a:rPr lang="zh-CN" altLang="en-US" sz="3200" b="1" dirty="0">
                <a:latin typeface="Times New Roman" panose="02020603050405020304" pitchFamily="18" charset="0"/>
              </a:rPr>
              <a:t>照顾</a:t>
            </a:r>
          </a:p>
          <a:p>
            <a:pPr>
              <a:lnSpc>
                <a:spcPct val="105000"/>
              </a:lnSpc>
              <a:spcBef>
                <a:spcPct val="10000"/>
              </a:spcBef>
            </a:pPr>
            <a:r>
              <a:rPr lang="zh-CN" altLang="en-US" sz="3200" b="1" dirty="0">
                <a:latin typeface="Times New Roman" panose="02020603050405020304" pitchFamily="18" charset="0"/>
              </a:rPr>
              <a:t>     </a:t>
            </a:r>
            <a:r>
              <a:rPr lang="en-US" altLang="zh-CN" sz="3200" b="1" dirty="0">
                <a:latin typeface="Times New Roman" panose="02020603050405020304" pitchFamily="18" charset="0"/>
              </a:rPr>
              <a:t>take away </a:t>
            </a:r>
            <a:r>
              <a:rPr lang="zh-CN" altLang="en-US" sz="3200" b="1" dirty="0">
                <a:latin typeface="Times New Roman" panose="02020603050405020304" pitchFamily="18" charset="0"/>
              </a:rPr>
              <a:t>拿走</a:t>
            </a:r>
          </a:p>
          <a:p>
            <a:pPr>
              <a:lnSpc>
                <a:spcPct val="105000"/>
              </a:lnSpc>
              <a:spcBef>
                <a:spcPct val="10000"/>
              </a:spcBef>
            </a:pPr>
            <a:r>
              <a:rPr lang="zh-CN" altLang="en-US" sz="3200" b="1" dirty="0">
                <a:latin typeface="Times New Roman" panose="02020603050405020304" pitchFamily="18" charset="0"/>
              </a:rPr>
              <a:t>     </a:t>
            </a:r>
            <a:r>
              <a:rPr lang="en-US" altLang="zh-CN" sz="3200" b="1" dirty="0">
                <a:latin typeface="Times New Roman" panose="02020603050405020304" pitchFamily="18" charset="0"/>
              </a:rPr>
              <a:t>take out </a:t>
            </a:r>
            <a:r>
              <a:rPr lang="zh-CN" altLang="en-US" sz="3200" b="1" dirty="0">
                <a:latin typeface="Times New Roman" panose="02020603050405020304" pitchFamily="18" charset="0"/>
              </a:rPr>
              <a:t>取出</a:t>
            </a:r>
          </a:p>
        </p:txBody>
      </p:sp>
      <p:sp>
        <p:nvSpPr>
          <p:cNvPr id="112643"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endParaRPr lang="zh-CN" altLang="zh-CN"/>
          </a:p>
        </p:txBody>
      </p:sp>
      <p:sp>
        <p:nvSpPr>
          <p:cNvPr id="11264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endParaRPr lang="zh-CN" altLang="zh-CN"/>
          </a:p>
        </p:txBody>
      </p:sp>
      <p:sp>
        <p:nvSpPr>
          <p:cNvPr id="11264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endParaRPr lang="zh-CN" altLang="zh-CN"/>
          </a:p>
        </p:txBody>
      </p:sp>
      <p:sp>
        <p:nvSpPr>
          <p:cNvPr id="112646" name="Rectangle 6"/>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endParaRPr lang="zh-CN" altLang="zh-CN"/>
          </a:p>
        </p:txBody>
      </p:sp>
      <p:sp>
        <p:nvSpPr>
          <p:cNvPr id="112647" name="Rectangle 7"/>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endParaRPr lang="zh-CN" altLang="zh-CN"/>
          </a:p>
        </p:txBody>
      </p:sp>
      <p:sp>
        <p:nvSpPr>
          <p:cNvPr id="112648" name="Rectangle 8"/>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endParaRPr lang="zh-CN" altLang="zh-CN"/>
          </a:p>
        </p:txBody>
      </p:sp>
      <p:pic>
        <p:nvPicPr>
          <p:cNvPr id="112649" name="Picture 9" descr="2805181_113407072_2"/>
          <p:cNvPicPr>
            <a:picLocks noChangeAspect="1" noChangeArrowheads="1"/>
          </p:cNvPicPr>
          <p:nvPr/>
        </p:nvPicPr>
        <p:blipFill>
          <a:blip r:embed="rId2" cstate="email"/>
          <a:srcRect/>
          <a:stretch>
            <a:fillRect/>
          </a:stretch>
        </p:blipFill>
        <p:spPr bwMode="auto">
          <a:xfrm>
            <a:off x="7037388" y="4437063"/>
            <a:ext cx="21066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42">
                                            <p:txEl>
                                              <p:pRg st="0" end="0"/>
                                            </p:txEl>
                                          </p:spTgt>
                                        </p:tgtEl>
                                        <p:attrNameLst>
                                          <p:attrName>style.visibility</p:attrName>
                                        </p:attrNameLst>
                                      </p:cBhvr>
                                      <p:to>
                                        <p:strVal val="visible"/>
                                      </p:to>
                                    </p:set>
                                    <p:animEffect transition="in" filter="blinds(horizontal)">
                                      <p:cBhvr>
                                        <p:cTn id="7" dur="500"/>
                                        <p:tgtEl>
                                          <p:spTgt spid="1126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642">
                                            <p:txEl>
                                              <p:pRg st="1" end="1"/>
                                            </p:txEl>
                                          </p:spTgt>
                                        </p:tgtEl>
                                        <p:attrNameLst>
                                          <p:attrName>style.visibility</p:attrName>
                                        </p:attrNameLst>
                                      </p:cBhvr>
                                      <p:to>
                                        <p:strVal val="visible"/>
                                      </p:to>
                                    </p:set>
                                    <p:animEffect transition="in" filter="blinds(horizontal)">
                                      <p:cBhvr>
                                        <p:cTn id="12" dur="500"/>
                                        <p:tgtEl>
                                          <p:spTgt spid="1126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2642">
                                            <p:txEl>
                                              <p:pRg st="2" end="2"/>
                                            </p:txEl>
                                          </p:spTgt>
                                        </p:tgtEl>
                                        <p:attrNameLst>
                                          <p:attrName>style.visibility</p:attrName>
                                        </p:attrNameLst>
                                      </p:cBhvr>
                                      <p:to>
                                        <p:strVal val="visible"/>
                                      </p:to>
                                    </p:set>
                                    <p:animEffect transition="in" filter="blinds(horizontal)">
                                      <p:cBhvr>
                                        <p:cTn id="17" dur="500"/>
                                        <p:tgtEl>
                                          <p:spTgt spid="1126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2642">
                                            <p:txEl>
                                              <p:pRg st="3" end="3"/>
                                            </p:txEl>
                                          </p:spTgt>
                                        </p:tgtEl>
                                        <p:attrNameLst>
                                          <p:attrName>style.visibility</p:attrName>
                                        </p:attrNameLst>
                                      </p:cBhvr>
                                      <p:to>
                                        <p:strVal val="visible"/>
                                      </p:to>
                                    </p:set>
                                    <p:animEffect transition="in" filter="blinds(horizontal)">
                                      <p:cBhvr>
                                        <p:cTn id="22" dur="500"/>
                                        <p:tgtEl>
                                          <p:spTgt spid="1126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2642">
                                            <p:txEl>
                                              <p:pRg st="4" end="4"/>
                                            </p:txEl>
                                          </p:spTgt>
                                        </p:tgtEl>
                                        <p:attrNameLst>
                                          <p:attrName>style.visibility</p:attrName>
                                        </p:attrNameLst>
                                      </p:cBhvr>
                                      <p:to>
                                        <p:strVal val="visible"/>
                                      </p:to>
                                    </p:set>
                                    <p:animEffect transition="in" filter="blinds(horizontal)">
                                      <p:cBhvr>
                                        <p:cTn id="27" dur="500"/>
                                        <p:tgtEl>
                                          <p:spTgt spid="1126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2642">
                                            <p:txEl>
                                              <p:pRg st="5" end="5"/>
                                            </p:txEl>
                                          </p:spTgt>
                                        </p:tgtEl>
                                        <p:attrNameLst>
                                          <p:attrName>style.visibility</p:attrName>
                                        </p:attrNameLst>
                                      </p:cBhvr>
                                      <p:to>
                                        <p:strVal val="visible"/>
                                      </p:to>
                                    </p:set>
                                    <p:animEffect transition="in" filter="blinds(horizontal)">
                                      <p:cBhvr>
                                        <p:cTn id="32" dur="500"/>
                                        <p:tgtEl>
                                          <p:spTgt spid="1126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2642">
                                            <p:txEl>
                                              <p:pRg st="6" end="6"/>
                                            </p:txEl>
                                          </p:spTgt>
                                        </p:tgtEl>
                                        <p:attrNameLst>
                                          <p:attrName>style.visibility</p:attrName>
                                        </p:attrNameLst>
                                      </p:cBhvr>
                                      <p:to>
                                        <p:strVal val="visible"/>
                                      </p:to>
                                    </p:set>
                                    <p:animEffect transition="in" filter="blinds(horizontal)">
                                      <p:cBhvr>
                                        <p:cTn id="37" dur="500"/>
                                        <p:tgtEl>
                                          <p:spTgt spid="1126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2642">
                                            <p:txEl>
                                              <p:pRg st="7" end="7"/>
                                            </p:txEl>
                                          </p:spTgt>
                                        </p:tgtEl>
                                        <p:attrNameLst>
                                          <p:attrName>style.visibility</p:attrName>
                                        </p:attrNameLst>
                                      </p:cBhvr>
                                      <p:to>
                                        <p:strVal val="visible"/>
                                      </p:to>
                                    </p:set>
                                    <p:animEffect transition="in" filter="blinds(horizontal)">
                                      <p:cBhvr>
                                        <p:cTn id="42" dur="500"/>
                                        <p:tgtEl>
                                          <p:spTgt spid="11264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12642">
                                            <p:txEl>
                                              <p:pRg st="8" end="8"/>
                                            </p:txEl>
                                          </p:spTgt>
                                        </p:tgtEl>
                                        <p:attrNameLst>
                                          <p:attrName>style.visibility</p:attrName>
                                        </p:attrNameLst>
                                      </p:cBhvr>
                                      <p:to>
                                        <p:strVal val="visible"/>
                                      </p:to>
                                    </p:set>
                                    <p:animEffect transition="in" filter="blinds(horizontal)">
                                      <p:cBhvr>
                                        <p:cTn id="47" dur="500"/>
                                        <p:tgtEl>
                                          <p:spTgt spid="1126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81200" y="3048000"/>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范文下载：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www.1ppt.com/fanwen/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论坛：</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p>
        </p:txBody>
      </p:sp>
      <p:sp>
        <p:nvSpPr>
          <p:cNvPr id="75778" name="Text Box 3"/>
          <p:cNvSpPr txBox="1">
            <a:spLocks noChangeArrowheads="1"/>
          </p:cNvSpPr>
          <p:nvPr/>
        </p:nvSpPr>
        <p:spPr bwMode="auto">
          <a:xfrm>
            <a:off x="755650" y="5300663"/>
            <a:ext cx="36004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kumimoji="1" lang="en-US" altLang="zh-CN" sz="3200" b="1">
                <a:solidFill>
                  <a:srgbClr val="0000FF"/>
                </a:solidFill>
                <a:latin typeface="Times New Roman" panose="02020603050405020304" pitchFamily="18" charset="0"/>
              </a:rPr>
              <a:t>get good grades</a:t>
            </a:r>
          </a:p>
        </p:txBody>
      </p:sp>
      <p:sp>
        <p:nvSpPr>
          <p:cNvPr id="75779" name="Text Box 4"/>
          <p:cNvSpPr txBox="1">
            <a:spLocks noChangeArrowheads="1"/>
          </p:cNvSpPr>
          <p:nvPr/>
        </p:nvSpPr>
        <p:spPr bwMode="auto">
          <a:xfrm>
            <a:off x="5003800" y="5373688"/>
            <a:ext cx="356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3200" b="1">
                <a:solidFill>
                  <a:srgbClr val="0000FF"/>
                </a:solidFill>
                <a:latin typeface="Times New Roman" panose="02020603050405020304" pitchFamily="18" charset="0"/>
              </a:rPr>
              <a:t>get a lot of exercise</a:t>
            </a:r>
          </a:p>
        </p:txBody>
      </p:sp>
      <p:sp>
        <p:nvSpPr>
          <p:cNvPr id="75780" name="Text Box 7"/>
          <p:cNvSpPr txBox="1">
            <a:spLocks noChangeArrowheads="1"/>
          </p:cNvSpPr>
          <p:nvPr/>
        </p:nvSpPr>
        <p:spPr bwMode="auto">
          <a:xfrm>
            <a:off x="1258888" y="692150"/>
            <a:ext cx="66246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3200" b="1">
                <a:latin typeface="Times New Roman" panose="02020603050405020304" pitchFamily="18" charset="0"/>
              </a:rPr>
              <a:t>What are you going to do next year?</a:t>
            </a:r>
          </a:p>
        </p:txBody>
      </p:sp>
      <p:pic>
        <p:nvPicPr>
          <p:cNvPr id="75781" name="Picture 9" descr="good-grades-are-fun"/>
          <p:cNvPicPr>
            <a:picLocks noChangeAspect="1" noChangeArrowheads="1"/>
          </p:cNvPicPr>
          <p:nvPr/>
        </p:nvPicPr>
        <p:blipFill>
          <a:blip r:embed="rId3"/>
          <a:srcRect/>
          <a:stretch>
            <a:fillRect/>
          </a:stretch>
        </p:blipFill>
        <p:spPr bwMode="auto">
          <a:xfrm>
            <a:off x="611188" y="2060575"/>
            <a:ext cx="3887787"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11" descr="1357196443_gym-physical-exercise"/>
          <p:cNvPicPr>
            <a:picLocks noChangeAspect="1" noChangeArrowheads="1"/>
          </p:cNvPicPr>
          <p:nvPr/>
        </p:nvPicPr>
        <p:blipFill>
          <a:blip r:embed="rId4" cstate="email"/>
          <a:srcRect/>
          <a:stretch>
            <a:fillRect/>
          </a:stretch>
        </p:blipFill>
        <p:spPr bwMode="auto">
          <a:xfrm>
            <a:off x="5076825" y="1844675"/>
            <a:ext cx="32400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ppt_x"/>
                                          </p:val>
                                        </p:tav>
                                        <p:tav tm="100000">
                                          <p:val>
                                            <p:strVal val="#ppt_x"/>
                                          </p:val>
                                        </p:tav>
                                      </p:tavLst>
                                    </p:anim>
                                    <p:anim calcmode="lin" valueType="num">
                                      <p:cBhvr additive="base">
                                        <p:cTn id="8" dur="500" fill="hold"/>
                                        <p:tgtEl>
                                          <p:spTgt spid="757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79"/>
                                        </p:tgtEl>
                                        <p:attrNameLst>
                                          <p:attrName>style.visibility</p:attrName>
                                        </p:attrNameLst>
                                      </p:cBhvr>
                                      <p:to>
                                        <p:strVal val="visible"/>
                                      </p:to>
                                    </p:set>
                                    <p:anim calcmode="lin" valueType="num">
                                      <p:cBhvr additive="base">
                                        <p:cTn id="13" dur="500" fill="hold"/>
                                        <p:tgtEl>
                                          <p:spTgt spid="75779"/>
                                        </p:tgtEl>
                                        <p:attrNameLst>
                                          <p:attrName>ppt_x</p:attrName>
                                        </p:attrNameLst>
                                      </p:cBhvr>
                                      <p:tavLst>
                                        <p:tav tm="0">
                                          <p:val>
                                            <p:strVal val="#ppt_x"/>
                                          </p:val>
                                        </p:tav>
                                        <p:tav tm="100000">
                                          <p:val>
                                            <p:strVal val="#ppt_x"/>
                                          </p:val>
                                        </p:tav>
                                      </p:tavLst>
                                    </p:anim>
                                    <p:anim calcmode="lin" valueType="num">
                                      <p:cBhvr additive="base">
                                        <p:cTn id="14" dur="500" fill="hold"/>
                                        <p:tgtEl>
                                          <p:spTgt spid="757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6"/>
          <p:cNvSpPr txBox="1">
            <a:spLocks noChangeArrowheads="1"/>
          </p:cNvSpPr>
          <p:nvPr/>
        </p:nvSpPr>
        <p:spPr bwMode="auto">
          <a:xfrm>
            <a:off x="468313" y="5013325"/>
            <a:ext cx="3816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3200" b="1">
                <a:solidFill>
                  <a:srgbClr val="0000FF"/>
                </a:solidFill>
                <a:latin typeface="Times New Roman" panose="02020603050405020304" pitchFamily="18" charset="0"/>
              </a:rPr>
              <a:t>eat healthier food</a:t>
            </a:r>
          </a:p>
        </p:txBody>
      </p:sp>
      <p:sp>
        <p:nvSpPr>
          <p:cNvPr id="76803" name="Text Box 1031"/>
          <p:cNvSpPr txBox="1">
            <a:spLocks noChangeArrowheads="1"/>
          </p:cNvSpPr>
          <p:nvPr/>
        </p:nvSpPr>
        <p:spPr bwMode="auto">
          <a:xfrm>
            <a:off x="4572000" y="5013325"/>
            <a:ext cx="41767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a:solidFill>
                  <a:srgbClr val="0000FF"/>
                </a:solidFill>
                <a:latin typeface="Times New Roman" panose="02020603050405020304" pitchFamily="18" charset="0"/>
              </a:rPr>
              <a:t>make the soccer team </a:t>
            </a:r>
            <a:r>
              <a:rPr lang="en-US" altLang="zh-CN" sz="3200">
                <a:solidFill>
                  <a:srgbClr val="0000FF"/>
                </a:solidFill>
                <a:latin typeface="Times New Roman" panose="02020603050405020304" pitchFamily="18" charset="0"/>
              </a:rPr>
              <a:t> </a:t>
            </a:r>
          </a:p>
        </p:txBody>
      </p:sp>
      <p:sp>
        <p:nvSpPr>
          <p:cNvPr id="76804" name="Text Box 11"/>
          <p:cNvSpPr txBox="1">
            <a:spLocks noChangeArrowheads="1"/>
          </p:cNvSpPr>
          <p:nvPr/>
        </p:nvSpPr>
        <p:spPr bwMode="auto">
          <a:xfrm>
            <a:off x="1331913" y="692150"/>
            <a:ext cx="66246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3200" b="1">
                <a:latin typeface="Times New Roman" panose="02020603050405020304" pitchFamily="18" charset="0"/>
              </a:rPr>
              <a:t>What are you going to do next year?</a:t>
            </a:r>
          </a:p>
        </p:txBody>
      </p:sp>
      <p:pic>
        <p:nvPicPr>
          <p:cNvPr id="76805" name="Picture 13" descr="tumblr_lfvd95BWXn1qcrtvq"/>
          <p:cNvPicPr>
            <a:picLocks noChangeAspect="1" noChangeArrowheads="1"/>
          </p:cNvPicPr>
          <p:nvPr/>
        </p:nvPicPr>
        <p:blipFill>
          <a:blip r:embed="rId2" cstate="email"/>
          <a:srcRect/>
          <a:stretch>
            <a:fillRect/>
          </a:stretch>
        </p:blipFill>
        <p:spPr bwMode="auto">
          <a:xfrm>
            <a:off x="323850" y="1989138"/>
            <a:ext cx="3816350"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15" descr="LoYAC_Soccer_Academy"/>
          <p:cNvPicPr>
            <a:picLocks noChangeAspect="1" noChangeArrowheads="1"/>
          </p:cNvPicPr>
          <p:nvPr/>
        </p:nvPicPr>
        <p:blipFill>
          <a:blip r:embed="rId3" cstate="email"/>
          <a:srcRect/>
          <a:stretch>
            <a:fillRect/>
          </a:stretch>
        </p:blipFill>
        <p:spPr bwMode="auto">
          <a:xfrm>
            <a:off x="4427538" y="2060575"/>
            <a:ext cx="4348162"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blinds(horizontal)">
                                      <p:cBhvr>
                                        <p:cTn id="7" dur="500"/>
                                        <p:tgtEl>
                                          <p:spTgt spid="768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6803"/>
                                        </p:tgtEl>
                                        <p:attrNameLst>
                                          <p:attrName>style.visibility</p:attrName>
                                        </p:attrNameLst>
                                      </p:cBhvr>
                                      <p:to>
                                        <p:strVal val="visible"/>
                                      </p:to>
                                    </p:set>
                                    <p:animEffect transition="in" filter="box(in)">
                                      <p:cBhvr>
                                        <p:cTn id="12" dur="500"/>
                                        <p:tgtEl>
                                          <p:spTgt spid="7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utoUpdateAnimBg="0"/>
      <p:bldP spid="7680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21st-century-flux-wordle"/>
          <p:cNvPicPr>
            <a:picLocks noChangeAspect="1" noChangeArrowheads="1"/>
          </p:cNvPicPr>
          <p:nvPr/>
        </p:nvPicPr>
        <p:blipFill>
          <a:blip r:embed="rId2" cstate="email"/>
          <a:srcRect/>
          <a:stretch>
            <a:fillRect/>
          </a:stretch>
        </p:blipFill>
        <p:spPr bwMode="auto">
          <a:xfrm>
            <a:off x="250825" y="1989138"/>
            <a:ext cx="43195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 Box 6"/>
          <p:cNvSpPr txBox="1">
            <a:spLocks noChangeArrowheads="1"/>
          </p:cNvSpPr>
          <p:nvPr/>
        </p:nvSpPr>
        <p:spPr bwMode="auto">
          <a:xfrm>
            <a:off x="1258888" y="836613"/>
            <a:ext cx="66246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3200" b="1">
                <a:latin typeface="Times New Roman" panose="02020603050405020304" pitchFamily="18" charset="0"/>
              </a:rPr>
              <a:t>What are you going to do next year?</a:t>
            </a:r>
          </a:p>
        </p:txBody>
      </p:sp>
      <p:sp>
        <p:nvSpPr>
          <p:cNvPr id="77828" name="Text Box 6"/>
          <p:cNvSpPr txBox="1">
            <a:spLocks noChangeArrowheads="1"/>
          </p:cNvSpPr>
          <p:nvPr/>
        </p:nvSpPr>
        <p:spPr bwMode="auto">
          <a:xfrm>
            <a:off x="2484438" y="5445125"/>
            <a:ext cx="44656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a:solidFill>
                  <a:srgbClr val="0000FF"/>
                </a:solidFill>
                <a:latin typeface="Times New Roman" panose="02020603050405020304" pitchFamily="18" charset="0"/>
              </a:rPr>
              <a:t>learn a foreign language</a:t>
            </a:r>
          </a:p>
        </p:txBody>
      </p:sp>
      <p:pic>
        <p:nvPicPr>
          <p:cNvPr id="77829" name="Picture 13" descr="learning-russian-foreign-language_1-b"/>
          <p:cNvPicPr>
            <a:picLocks noChangeAspect="1" noChangeArrowheads="1"/>
          </p:cNvPicPr>
          <p:nvPr/>
        </p:nvPicPr>
        <p:blipFill>
          <a:blip r:embed="rId3" cstate="email"/>
          <a:srcRect/>
          <a:stretch>
            <a:fillRect/>
          </a:stretch>
        </p:blipFill>
        <p:spPr bwMode="auto">
          <a:xfrm>
            <a:off x="4859338" y="1916113"/>
            <a:ext cx="3887787"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blinds(horizontal)">
                                      <p:cBhvr>
                                        <p:cTn id="7"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16"/>
          <p:cNvSpPr txBox="1">
            <a:spLocks noChangeArrowheads="1"/>
          </p:cNvSpPr>
          <p:nvPr/>
        </p:nvSpPr>
        <p:spPr bwMode="auto">
          <a:xfrm>
            <a:off x="4859338" y="1341438"/>
            <a:ext cx="348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i="1">
                <a:solidFill>
                  <a:srgbClr val="9900CC"/>
                </a:solidFill>
                <a:latin typeface="Times New Roman" panose="02020603050405020304" pitchFamily="18" charset="0"/>
              </a:rPr>
              <a:t>New Year’s Party</a:t>
            </a:r>
          </a:p>
        </p:txBody>
      </p:sp>
      <p:pic>
        <p:nvPicPr>
          <p:cNvPr id="78851" name="Picture 10" descr="depositphotos_7600250-New-Year-Party"/>
          <p:cNvPicPr>
            <a:picLocks noChangeAspect="1" noChangeArrowheads="1"/>
          </p:cNvPicPr>
          <p:nvPr/>
        </p:nvPicPr>
        <p:blipFill>
          <a:blip r:embed="rId2" cstate="email"/>
          <a:srcRect/>
          <a:stretch>
            <a:fillRect/>
          </a:stretch>
        </p:blipFill>
        <p:spPr bwMode="auto">
          <a:xfrm>
            <a:off x="4500563" y="2852738"/>
            <a:ext cx="421163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12" descr="new_year"/>
          <p:cNvPicPr>
            <a:picLocks noChangeAspect="1" noChangeArrowheads="1"/>
          </p:cNvPicPr>
          <p:nvPr/>
        </p:nvPicPr>
        <p:blipFill>
          <a:blip r:embed="rId3"/>
          <a:srcRect/>
          <a:stretch>
            <a:fillRect/>
          </a:stretch>
        </p:blipFill>
        <p:spPr bwMode="auto">
          <a:xfrm>
            <a:off x="539750" y="260350"/>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云形标注 2"/>
          <p:cNvSpPr>
            <a:spLocks noChangeArrowheads="1"/>
          </p:cNvSpPr>
          <p:nvPr/>
        </p:nvSpPr>
        <p:spPr bwMode="auto">
          <a:xfrm>
            <a:off x="857250" y="1000125"/>
            <a:ext cx="5214938" cy="2000250"/>
          </a:xfrm>
          <a:prstGeom prst="cloudCallout">
            <a:avLst>
              <a:gd name="adj1" fmla="val 43403"/>
              <a:gd name="adj2" fmla="val 81787"/>
            </a:avLst>
          </a:prstGeom>
          <a:noFill/>
          <a:ln>
            <a:noFill/>
          </a:ln>
          <a:extLst>
            <a:ext uri="{909E8E84-426E-40DD-AFC4-6F175D3DCCD1}">
              <a14:hiddenFill xmlns:a14="http://schemas.microsoft.com/office/drawing/2010/main">
                <a:solidFill>
                  <a:srgbClr val="92D050"/>
                </a:solidFill>
              </a14:hiddenFill>
            </a:ext>
            <a:ext uri="{91240B29-F687-4F45-9708-019B960494DF}">
              <a14:hiddenLine xmlns:a14="http://schemas.microsoft.com/office/drawing/2010/main" w="9525">
                <a:solidFill>
                  <a:schemeClr val="tx1"/>
                </a:solidFill>
                <a:round/>
              </a14:hiddenLine>
            </a:ext>
          </a:extLst>
        </p:spPr>
        <p:txBody>
          <a:bodyPr/>
          <a:lstStyle/>
          <a:p>
            <a:pPr algn="l"/>
            <a:r>
              <a:rPr kumimoji="1" lang="en-US" altLang="zh-CN" sz="3200" b="1">
                <a:solidFill>
                  <a:srgbClr val="0000FF"/>
                </a:solidFill>
                <a:latin typeface="Times New Roman" panose="02020603050405020304" pitchFamily="18" charset="0"/>
              </a:rPr>
              <a:t>What is New Year’s resolutions?</a:t>
            </a:r>
          </a:p>
        </p:txBody>
      </p:sp>
      <p:pic>
        <p:nvPicPr>
          <p:cNvPr id="79875" name="图片 3" descr="65.jpg"/>
          <p:cNvPicPr>
            <a:picLocks noChangeAspect="1"/>
          </p:cNvPicPr>
          <p:nvPr/>
        </p:nvPicPr>
        <p:blipFill>
          <a:blip r:embed="rId2"/>
          <a:srcRect/>
          <a:stretch>
            <a:fillRect/>
          </a:stretch>
        </p:blipFill>
        <p:spPr bwMode="auto">
          <a:xfrm>
            <a:off x="6000750" y="3571875"/>
            <a:ext cx="21336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云形标注 1"/>
          <p:cNvSpPr>
            <a:spLocks noChangeArrowheads="1"/>
          </p:cNvSpPr>
          <p:nvPr/>
        </p:nvSpPr>
        <p:spPr bwMode="auto">
          <a:xfrm>
            <a:off x="3071813" y="642938"/>
            <a:ext cx="5500687" cy="3786187"/>
          </a:xfrm>
          <a:prstGeom prst="cloudCallout">
            <a:avLst>
              <a:gd name="adj1" fmla="val -61995"/>
              <a:gd name="adj2" fmla="val 39690"/>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round/>
              </a14:hiddenLine>
            </a:ext>
          </a:extLst>
        </p:spPr>
        <p:txBody>
          <a:bodyPr/>
          <a:lstStyle/>
          <a:p>
            <a:r>
              <a:rPr kumimoji="1" lang="en-US" altLang="zh-CN" sz="3200" b="1">
                <a:solidFill>
                  <a:srgbClr val="FF00FF"/>
                </a:solidFill>
                <a:latin typeface="High Tower Text" panose="02040502050506030303" pitchFamily="18" charset="0"/>
              </a:rPr>
              <a:t>The plans you make for yourself on New Year’s Day are called New Year’s resolutions.</a:t>
            </a:r>
          </a:p>
        </p:txBody>
      </p:sp>
      <p:pic>
        <p:nvPicPr>
          <p:cNvPr id="80899" name="图片 2" descr="49.jpg"/>
          <p:cNvPicPr>
            <a:picLocks noChangeAspect="1"/>
          </p:cNvPicPr>
          <p:nvPr/>
        </p:nvPicPr>
        <p:blipFill>
          <a:blip r:embed="rId2" cstate="email"/>
          <a:srcRect/>
          <a:stretch>
            <a:fillRect/>
          </a:stretch>
        </p:blipFill>
        <p:spPr bwMode="auto">
          <a:xfrm>
            <a:off x="0" y="3786188"/>
            <a:ext cx="214312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1739</Words>
  <Application>Microsoft Office PowerPoint</Application>
  <PresentationFormat>全屏显示(4:3)</PresentationFormat>
  <Paragraphs>237</Paragraphs>
  <Slides>39</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39</vt:i4>
      </vt:variant>
    </vt:vector>
  </HeadingPairs>
  <TitlesOfParts>
    <vt:vector size="50" baseType="lpstr">
      <vt:lpstr>Arno Pro Smbd Subhead</vt:lpstr>
      <vt:lpstr>华文彩云</vt:lpstr>
      <vt:lpstr>隶书</vt:lpstr>
      <vt:lpstr>宋体</vt:lpstr>
      <vt:lpstr>微软雅黑</vt:lpstr>
      <vt:lpstr>Arial</vt:lpstr>
      <vt:lpstr>Calibri</vt:lpstr>
      <vt:lpstr>High Tower Text</vt:lpstr>
      <vt:lpstr>Times New Roman</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2113-01-01T00:00:00Z</cp:lastPrinted>
  <dcterms:created xsi:type="dcterms:W3CDTF">2113-01-01T00:00:00Z</dcterms:created>
  <dcterms:modified xsi:type="dcterms:W3CDTF">2023-01-16T21:25:39Z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937F6FF985BC424392585C2B5970E751</vt:lpwstr>
  </property>
  <property fmtid="{D5CDD505-2E9C-101B-9397-08002B2CF9AE}" pid="4" name="KSOProductBuildVer">
    <vt:lpwstr>2052-11.1.0.11294</vt:lpwstr>
  </property>
  <property fmtid="{A09F084E-AD41-489F-8076-AA5BE3082BCA}" pid="100">
    <vt:ui4>5</vt:ui4>
  </property>
  <property fmtid="{64440492-4C8B-11D1-8B70-080036B11A03}" pid="11">
    <vt:lpwstr>www.2ppt.com-爱PPT提供资源下载</vt:lpwstr>
  </property>
</Properties>
</file>