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</p:sldMasterIdLst>
  <p:notesMasterIdLst>
    <p:notesMasterId r:id="rId17"/>
  </p:notesMasterIdLst>
  <p:handoutMasterIdLst>
    <p:handoutMasterId r:id="rId18"/>
  </p:handoutMasterIdLst>
  <p:sldIdLst>
    <p:sldId id="280" r:id="rId3"/>
    <p:sldId id="287" r:id="rId4"/>
    <p:sldId id="354" r:id="rId5"/>
    <p:sldId id="313" r:id="rId6"/>
    <p:sldId id="338" r:id="rId7"/>
    <p:sldId id="325" r:id="rId8"/>
    <p:sldId id="340" r:id="rId9"/>
    <p:sldId id="341" r:id="rId10"/>
    <p:sldId id="342" r:id="rId11"/>
    <p:sldId id="326" r:id="rId12"/>
    <p:sldId id="343" r:id="rId13"/>
    <p:sldId id="348" r:id="rId14"/>
    <p:sldId id="345" r:id="rId15"/>
    <p:sldId id="347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9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-84" y="-564"/>
      </p:cViewPr>
      <p:guideLst>
        <p:guide orient="horz" pos="1620"/>
        <p:guide pos="29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FB78E3BA-D242-45A5-8554-EAF4BC44FC4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E6E4F8ED-5B9C-449C-AF6D-DDC3C35BC8C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ACD29CC-FC5D-403F-ADA9-6811C6CED2DD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F8ED-5B9C-449C-AF6D-DDC3C35BC8C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C9168-9EC7-456C-8C57-9DBA028CA9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D97AD-5D7B-4CFE-BC08-37733694C5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2713-4D77-440C-A893-26BF8D396C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hangingPunct="1">
              <a:buFont typeface="Arial" panose="020B0604020202020204" pitchFamily="34" charset="0"/>
              <a:buNone/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hangingPunct="1">
              <a:buFont typeface="Arial" panose="020B0604020202020204" pitchFamily="34" charset="0"/>
              <a:buNone/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2B362713-4D77-440C-A893-26BF8D396CE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矩形 14"/>
          <p:cNvSpPr>
            <a:spLocks noChangeArrowheads="1"/>
          </p:cNvSpPr>
          <p:nvPr/>
        </p:nvSpPr>
        <p:spPr bwMode="auto">
          <a:xfrm rot="10800000">
            <a:off x="-3" y="652270"/>
            <a:ext cx="6108341" cy="280530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pic>
        <p:nvPicPr>
          <p:cNvPr id="1030" name="图片 28"/>
          <p:cNvPicPr>
            <a:picLocks noChangeAspect="1" noChangeArrowheads="1"/>
          </p:cNvPicPr>
          <p:nvPr userDrawn="1"/>
        </p:nvPicPr>
        <p:blipFill>
          <a:blip r:embed="rId5" cstate="email"/>
          <a:srcRect b="-90"/>
          <a:stretch>
            <a:fillRect/>
          </a:stretch>
        </p:blipFill>
        <p:spPr bwMode="auto">
          <a:xfrm>
            <a:off x="-9525" y="671512"/>
            <a:ext cx="610552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14"/>
          <p:cNvSpPr>
            <a:spLocks noChangeArrowheads="1"/>
          </p:cNvSpPr>
          <p:nvPr/>
        </p:nvSpPr>
        <p:spPr bwMode="auto">
          <a:xfrm>
            <a:off x="-2" y="1152526"/>
            <a:ext cx="6108340" cy="1724024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pic>
        <p:nvPicPr>
          <p:cNvPr id="1033" name="图片 6"/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470107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8"/>
          <p:cNvSpPr>
            <a:spLocks noChangeArrowheads="1"/>
          </p:cNvSpPr>
          <p:nvPr/>
        </p:nvSpPr>
        <p:spPr bwMode="auto">
          <a:xfrm>
            <a:off x="5866210" y="210741"/>
            <a:ext cx="26289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北京师范大学出版社 </a:t>
            </a:r>
            <a:r>
              <a:rPr lang="zh-CN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九</a:t>
            </a:r>
            <a:r>
              <a:rPr lang="zh-CN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下册</a:t>
            </a:r>
            <a:r>
              <a:rPr lang="en-US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4"/>
          <p:cNvSpPr>
            <a:spLocks noChangeArrowheads="1"/>
          </p:cNvSpPr>
          <p:nvPr/>
        </p:nvSpPr>
        <p:spPr bwMode="auto">
          <a:xfrm>
            <a:off x="-3" y="128709"/>
            <a:ext cx="9144002" cy="391339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pic>
        <p:nvPicPr>
          <p:cNvPr id="2051" name="图片 21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75210" y="142875"/>
            <a:ext cx="746879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矩形 8"/>
          <p:cNvSpPr>
            <a:spLocks noChangeArrowheads="1"/>
          </p:cNvSpPr>
          <p:nvPr/>
        </p:nvSpPr>
        <p:spPr bwMode="auto">
          <a:xfrm>
            <a:off x="5866210" y="210741"/>
            <a:ext cx="26289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北京师范大学出版社 </a:t>
            </a:r>
            <a:r>
              <a:rPr lang="zh-CN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九</a:t>
            </a:r>
            <a:r>
              <a:rPr lang="zh-CN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下册</a:t>
            </a:r>
            <a:r>
              <a:rPr lang="en-US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2053" name="图片 28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04635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0287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3716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17145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0574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18859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2288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25717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29146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0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pic>
        <p:nvPicPr>
          <p:cNvPr id="6146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70107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7" name="组合 8"/>
          <p:cNvGrpSpPr/>
          <p:nvPr/>
        </p:nvGrpSpPr>
        <p:grpSpPr bwMode="auto">
          <a:xfrm>
            <a:off x="1021557" y="1490663"/>
            <a:ext cx="4517231" cy="1136102"/>
            <a:chOff x="319560" y="2105678"/>
            <a:chExt cx="6022335" cy="1515862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183068" y="2105678"/>
              <a:ext cx="4339764" cy="585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第三章  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圆</a:t>
              </a:r>
            </a:p>
          </p:txBody>
        </p:sp>
        <p:sp>
          <p:nvSpPr>
            <p:cNvPr id="6149" name="TextBox 2"/>
            <p:cNvSpPr txBox="1">
              <a:spLocks noChangeArrowheads="1"/>
            </p:cNvSpPr>
            <p:nvPr/>
          </p:nvSpPr>
          <p:spPr bwMode="auto">
            <a:xfrm>
              <a:off x="319560" y="2759163"/>
              <a:ext cx="6022335" cy="862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  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垂径定理</a:t>
              </a:r>
            </a:p>
          </p:txBody>
        </p:sp>
      </p:grpSp>
      <p:pic>
        <p:nvPicPr>
          <p:cNvPr id="6150" name="图片 1" descr="封面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00763" y="1156098"/>
            <a:ext cx="3043237" cy="398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4898" y="4370169"/>
            <a:ext cx="609586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巩固提高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TextBox 4"/>
          <p:cNvPicPr>
            <a:picLocks noGrp="1"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6263" y="1277541"/>
            <a:ext cx="7897416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图片 111" descr="正文(75)"/>
          <p:cNvPicPr>
            <a:picLocks noChangeAspect="1" noChangeArrowheads="1"/>
          </p:cNvPicPr>
          <p:nvPr/>
        </p:nvPicPr>
        <p:blipFill>
          <a:blip r:embed="rId3" cstate="email">
            <a:lum contrast="24000"/>
          </a:blip>
          <a:srcRect/>
          <a:stretch>
            <a:fillRect/>
          </a:stretch>
        </p:blipFill>
        <p:spPr bwMode="auto">
          <a:xfrm>
            <a:off x="2959894" y="2593182"/>
            <a:ext cx="2124075" cy="179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文本框 1"/>
          <p:cNvSpPr txBox="1">
            <a:spLocks noChangeArrowheads="1"/>
          </p:cNvSpPr>
          <p:nvPr/>
        </p:nvSpPr>
        <p:spPr bwMode="auto">
          <a:xfrm>
            <a:off x="3152776" y="1762126"/>
            <a:ext cx="736997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弦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CD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9" name="文本框 8"/>
          <p:cNvSpPr txBox="1">
            <a:spLocks noChangeArrowheads="1"/>
          </p:cNvSpPr>
          <p:nvPr/>
        </p:nvSpPr>
        <p:spPr bwMode="auto">
          <a:xfrm>
            <a:off x="5538788" y="1384697"/>
            <a:ext cx="73699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弦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CD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90" name="文本框 9"/>
          <p:cNvSpPr txBox="1">
            <a:spLocks noChangeArrowheads="1"/>
          </p:cNvSpPr>
          <p:nvPr/>
        </p:nvSpPr>
        <p:spPr bwMode="auto">
          <a:xfrm>
            <a:off x="7006828" y="1368029"/>
            <a:ext cx="736997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弦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CD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巩固提高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576263" y="1277542"/>
            <a:ext cx="8230791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追问：现在能解决课前提出的赵州桥问题了吗？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解： 如图，由题意可知，AB=37m，CD=7.23m，所以AD=   AB＝18.5m，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在Rt△OAD中，由勾股定理，得                            ，即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，解得                （m）．</a:t>
            </a:r>
          </a:p>
        </p:txBody>
      </p:sp>
      <p:graphicFrame>
        <p:nvGraphicFramePr>
          <p:cNvPr id="17411" name="对象 119"/>
          <p:cNvGraphicFramePr>
            <a:graphicFrameLocks noChangeAspect="1"/>
          </p:cNvGraphicFramePr>
          <p:nvPr/>
        </p:nvGraphicFramePr>
        <p:xfrm>
          <a:off x="6785373" y="1702594"/>
          <a:ext cx="205978" cy="525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r:id="rId3" imgW="139700" imgH="355600" progId="Equation.3">
                  <p:embed/>
                </p:oleObj>
              </mc:Choice>
              <mc:Fallback>
                <p:oleObj r:id="rId3" imgW="139700" imgH="355600" progId="Equation.3">
                  <p:embed/>
                  <p:pic>
                    <p:nvPicPr>
                      <p:cNvPr id="0" name="对象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5373" y="1702594"/>
                        <a:ext cx="205978" cy="525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对象 120"/>
          <p:cNvGraphicFramePr>
            <a:graphicFrameLocks noChangeAspect="1"/>
          </p:cNvGraphicFramePr>
          <p:nvPr/>
        </p:nvGraphicFramePr>
        <p:xfrm>
          <a:off x="576263" y="2307431"/>
          <a:ext cx="2421731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r:id="rId5" imgW="1447800" imgH="165100" progId="Equation.DSMT4">
                  <p:embed/>
                </p:oleObj>
              </mc:Choice>
              <mc:Fallback>
                <p:oleObj r:id="rId5" imgW="1447800" imgH="165100" progId="Equation.DSMT4">
                  <p:embed/>
                  <p:pic>
                    <p:nvPicPr>
                      <p:cNvPr id="0" name="对象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307431"/>
                        <a:ext cx="2421731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对象 121"/>
          <p:cNvGraphicFramePr>
            <a:graphicFrameLocks noChangeAspect="1"/>
          </p:cNvGraphicFramePr>
          <p:nvPr/>
        </p:nvGraphicFramePr>
        <p:xfrm>
          <a:off x="3876675" y="2583657"/>
          <a:ext cx="1838325" cy="33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r:id="rId7" imgW="1041400" imgH="190500" progId="Equation.DSMT4">
                  <p:embed/>
                </p:oleObj>
              </mc:Choice>
              <mc:Fallback>
                <p:oleObj r:id="rId7" imgW="1041400" imgH="190500" progId="Equation.DSMT4">
                  <p:embed/>
                  <p:pic>
                    <p:nvPicPr>
                      <p:cNvPr id="0" name="对象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675" y="2583657"/>
                        <a:ext cx="1838325" cy="335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对象 -2147482577"/>
          <p:cNvGraphicFramePr>
            <a:graphicFrameLocks noChangeAspect="1"/>
          </p:cNvGraphicFramePr>
          <p:nvPr/>
        </p:nvGraphicFramePr>
        <p:xfrm>
          <a:off x="726281" y="2995613"/>
          <a:ext cx="22717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r:id="rId9" imgW="1282700" imgH="241300" progId="Equation.DSMT4">
                  <p:embed/>
                </p:oleObj>
              </mc:Choice>
              <mc:Fallback>
                <p:oleObj r:id="rId9" imgW="1282700" imgH="241300" progId="Equation.DSMT4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81" y="2995613"/>
                        <a:ext cx="22717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对象 123"/>
          <p:cNvGraphicFramePr>
            <a:graphicFrameLocks noChangeAspect="1"/>
          </p:cNvGraphicFramePr>
          <p:nvPr/>
        </p:nvGraphicFramePr>
        <p:xfrm>
          <a:off x="3596878" y="3082529"/>
          <a:ext cx="1023938" cy="341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r:id="rId11" imgW="495300" imgH="165100" progId="Equation.DSMT4">
                  <p:embed/>
                </p:oleObj>
              </mc:Choice>
              <mc:Fallback>
                <p:oleObj r:id="rId11" imgW="495300" imgH="165100" progId="Equation.DSMT4">
                  <p:embed/>
                  <p:pic>
                    <p:nvPicPr>
                      <p:cNvPr id="0" name="对象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878" y="3082529"/>
                        <a:ext cx="1023938" cy="341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6" name="图片 128" descr="IMG_256"/>
          <p:cNvPicPr>
            <a:picLocks noChangeAspect="1" noChangeArrowheads="1"/>
          </p:cNvPicPr>
          <p:nvPr/>
        </p:nvPicPr>
        <p:blipFill>
          <a:blip r:embed="rId13" cstate="email">
            <a:lum contrast="12000"/>
          </a:blip>
          <a:srcRect/>
          <a:stretch>
            <a:fillRect/>
          </a:stretch>
        </p:blipFill>
        <p:spPr bwMode="auto">
          <a:xfrm>
            <a:off x="5785248" y="3082529"/>
            <a:ext cx="2206228" cy="1716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巩固提高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666751" y="1282304"/>
            <a:ext cx="7898606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学生练习1   课本76页随堂练习第2题．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学生练习2   如图，已知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      ，请你利用尺规作图的方法作出        的中点，说出你的作法．</a:t>
            </a:r>
          </a:p>
        </p:txBody>
      </p:sp>
      <p:pic>
        <p:nvPicPr>
          <p:cNvPr id="18435" name="图片 126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8882" y="2674144"/>
            <a:ext cx="3807619" cy="1402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文本框 1"/>
          <p:cNvSpPr txBox="1">
            <a:spLocks noChangeArrowheads="1"/>
          </p:cNvSpPr>
          <p:nvPr/>
        </p:nvSpPr>
        <p:spPr bwMode="auto">
          <a:xfrm>
            <a:off x="3105150" y="1800226"/>
            <a:ext cx="73342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弦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AB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7" name="文本框 7"/>
          <p:cNvSpPr txBox="1">
            <a:spLocks noChangeArrowheads="1"/>
          </p:cNvSpPr>
          <p:nvPr/>
        </p:nvSpPr>
        <p:spPr bwMode="auto">
          <a:xfrm>
            <a:off x="6893719" y="1766888"/>
            <a:ext cx="733425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弦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AB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巩固提高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576262" y="1277541"/>
            <a:ext cx="7891463" cy="2977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本节课你学到了哪些数学知识？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在利用垂径定理解决问题时，你掌握了哪些数学方法？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1、本节课我们探索了圆的轴对称性；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2、利用圆的轴对称性研究了垂径定理及其逆定理；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3、垂径定理和勾股定理相结合，构造直角三角形，可解决计算弦长、半径、弦心距等问题．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巩固提高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622698" y="1441847"/>
            <a:ext cx="7898606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布置作业：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1、教科书习题3.3第1题、第2题．（必做题）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2、教科书习题3.3第3题、第4题．（选做题）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创设情境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569119" y="1277541"/>
            <a:ext cx="7444979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问题1  请拿出准备好的圆形纸片，将其沿圆心所在的任一条直线对折，你会发现什么？多折几次试一试．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追问1：由折纸可知圆是轴对称图形吗？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追问2：如果是一个残缺的圆形纸片，你能找到它的圆心吗？</a:t>
            </a:r>
          </a:p>
        </p:txBody>
      </p:sp>
      <p:pic>
        <p:nvPicPr>
          <p:cNvPr id="8195" name="图片 30" descr="861df8657bfe164265632c9a45c5d128"/>
          <p:cNvPicPr>
            <a:picLocks noChangeAspect="1" noChangeArrowheads="1"/>
          </p:cNvPicPr>
          <p:nvPr/>
        </p:nvPicPr>
        <p:blipFill>
          <a:blip r:embed="rId2" cstate="email"/>
          <a:srcRect r="47932"/>
          <a:stretch>
            <a:fillRect/>
          </a:stretch>
        </p:blipFill>
        <p:spPr bwMode="auto">
          <a:xfrm>
            <a:off x="729853" y="3298031"/>
            <a:ext cx="2537222" cy="1045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图片 31" descr="803e8c45042163d233133e6b538f1d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4966" y="3444479"/>
            <a:ext cx="4843463" cy="658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创设情境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540544" y="1110854"/>
            <a:ext cx="7444979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问题2  你知道赵州桥吗？它是1300多年前我国隋代建造的石拱桥，是我国古代人民勤劳与智慧的结晶．它的主桥是圆弧形，它的跨度(弧所对的弦长)为37.4m， 拱高(弧的中点到弦的距离)为7.2m，你能求出赵州桥主桥拱的半径吗？（精确到0.1m）</a:t>
            </a:r>
          </a:p>
        </p:txBody>
      </p:sp>
      <p:pic>
        <p:nvPicPr>
          <p:cNvPr id="4" name="图片 34" descr="赵州桥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6063" y="2887267"/>
            <a:ext cx="3203972" cy="211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启发思考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576263" y="1162050"/>
            <a:ext cx="7897416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问题3  通过前面的折纸我们知道圆是轴对称图形，那么它有几条对称轴？分别是什么？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结论：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⑴圆是轴对称图形；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⑵经过圆心的每条直线都是它的对称轴；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⑶圆的对称轴有无数条．</a:t>
            </a:r>
          </a:p>
        </p:txBody>
      </p:sp>
      <p:pic>
        <p:nvPicPr>
          <p:cNvPr id="10243" name="图片 35" descr="timg"/>
          <p:cNvPicPr>
            <a:picLocks noChangeAspect="1" noChangeArrowheads="1"/>
          </p:cNvPicPr>
          <p:nvPr/>
        </p:nvPicPr>
        <p:blipFill>
          <a:blip r:embed="rId3" cstate="email">
            <a:lum contrast="18000"/>
          </a:blip>
          <a:srcRect/>
          <a:stretch>
            <a:fillRect/>
          </a:stretch>
        </p:blipFill>
        <p:spPr bwMode="auto">
          <a:xfrm>
            <a:off x="5680472" y="2049066"/>
            <a:ext cx="2127647" cy="203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启发思考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533400" y="1162050"/>
            <a:ext cx="8193881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问题4  如图，对折⊙O使圆的两半部分重合得到一条折痕CD，在OC上取一点M，过点M再次对折⊙O，使CM与MD重合，新的折痕与⊙O交于A、B两点．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（1）观察图形，它是轴对称图形吗？如果是，其对称轴是什么？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（2）你能发现图中有那些等量关系？说一说你的理由．</a:t>
            </a:r>
          </a:p>
        </p:txBody>
      </p:sp>
      <p:pic>
        <p:nvPicPr>
          <p:cNvPr id="11267" name="图片 36" descr="266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98044" y="2969419"/>
            <a:ext cx="1733550" cy="204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探究问题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576263" y="1277541"/>
            <a:ext cx="7897416" cy="173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问题5  已知：如图 ，AB是⊙O的一条弦，CD是⊙O的一条直径，并且CD⊥AB，垂足M．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求证：AM=BM，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弧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AC=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弧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，弧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AD=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弧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BD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   </a:t>
            </a:r>
          </a:p>
        </p:txBody>
      </p:sp>
      <p:pic>
        <p:nvPicPr>
          <p:cNvPr id="12291" name="图片 79" descr="正文(74)"/>
          <p:cNvPicPr>
            <a:picLocks noChangeAspect="1" noChangeArrowheads="1"/>
          </p:cNvPicPr>
          <p:nvPr/>
        </p:nvPicPr>
        <p:blipFill>
          <a:blip r:embed="rId2" cstate="email">
            <a:lum contrast="24000"/>
          </a:blip>
          <a:srcRect/>
          <a:stretch>
            <a:fillRect/>
          </a:stretch>
        </p:blipFill>
        <p:spPr bwMode="auto">
          <a:xfrm>
            <a:off x="5680472" y="2246710"/>
            <a:ext cx="1903809" cy="2183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探究问题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576263" y="1277542"/>
            <a:ext cx="8086725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问题6  如图，AB是⊙O的弦（不是直径），作一条平分AB的直径CD，交AB于点M．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（1）观察图形，它是轴对称图形吗？如果是，其对称轴是什么？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（2）你能发现图中有那些等量关系？说一说你的理由．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（3）AB与CD的位置关系如何？说一说你的理由．</a:t>
            </a:r>
          </a:p>
        </p:txBody>
      </p:sp>
      <p:pic>
        <p:nvPicPr>
          <p:cNvPr id="13315" name="图片 86" descr="正文(75)"/>
          <p:cNvPicPr>
            <a:picLocks noChangeAspect="1" noChangeArrowheads="1"/>
          </p:cNvPicPr>
          <p:nvPr/>
        </p:nvPicPr>
        <p:blipFill>
          <a:blip r:embed="rId2" cstate="email">
            <a:lum contrast="24000"/>
          </a:blip>
          <a:srcRect/>
          <a:stretch>
            <a:fillRect/>
          </a:stretch>
        </p:blipFill>
        <p:spPr bwMode="auto">
          <a:xfrm>
            <a:off x="6261497" y="2576513"/>
            <a:ext cx="1827609" cy="2103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形成结论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576262" y="1277541"/>
            <a:ext cx="7405688" cy="214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你能文字语言叙述问题5和问题6中的结论吗？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问题5的结论（垂径定理）：垂直于弦的直径平分弦，并且平分弦所对的两条弧．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问题6的结论（垂径定理的推论）：平分弦（不是直径）的直径垂直于弦，并且平分弦所对的两条弧．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形成结论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576263" y="1277541"/>
            <a:ext cx="7897416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追问：如果弦AB是直径，以上结论还成立吗？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类似还有如下结论：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（1）平分弦所对的两条弧的直径，垂直平分弦；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（2）弦的垂直平分线，必过圆心且平分弦所对的两条弧．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2PPT.COM&#10; 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801</Words>
  <Application>Microsoft Office PowerPoint</Application>
  <PresentationFormat>全屏显示(16:9)</PresentationFormat>
  <Paragraphs>65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Calibri Light</vt:lpstr>
      <vt:lpstr>WWW.2PPT.COM
</vt:lpstr>
      <vt:lpstr>WWW.2PPT.COM
 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2023-01-16T21:25:45Z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28CB3E87DF654AFD864857782C90D856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