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35" r:id="rId2"/>
    <p:sldId id="557" r:id="rId3"/>
    <p:sldId id="607" r:id="rId4"/>
    <p:sldId id="716" r:id="rId5"/>
    <p:sldId id="715" r:id="rId6"/>
    <p:sldId id="696" r:id="rId7"/>
    <p:sldId id="717" r:id="rId8"/>
    <p:sldId id="718" r:id="rId9"/>
    <p:sldId id="719" r:id="rId10"/>
    <p:sldId id="632" r:id="rId11"/>
    <p:sldId id="720" r:id="rId12"/>
    <p:sldId id="721" r:id="rId13"/>
    <p:sldId id="722" r:id="rId14"/>
    <p:sldId id="723" r:id="rId15"/>
    <p:sldId id="724" r:id="rId16"/>
    <p:sldId id="725" r:id="rId17"/>
    <p:sldId id="726" r:id="rId18"/>
    <p:sldId id="731" r:id="rId19"/>
    <p:sldId id="730" r:id="rId20"/>
    <p:sldId id="732" r:id="rId21"/>
    <p:sldId id="733" r:id="rId22"/>
    <p:sldId id="528" r:id="rId23"/>
    <p:sldId id="693" r:id="rId24"/>
    <p:sldId id="704" r:id="rId25"/>
    <p:sldId id="734" r:id="rId26"/>
    <p:sldId id="660" r:id="rId27"/>
    <p:sldId id="695" r:id="rId28"/>
  </p:sldIdLst>
  <p:sldSz cx="12192000" cy="6858000"/>
  <p:notesSz cx="7104063" cy="10234613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黑体" panose="02010609060101010101" pitchFamily="49" charset="-122"/>
      <p:regular r:id="rId35"/>
    </p:embeddedFont>
    <p:embeddedFont>
      <p:font typeface="楷体" panose="02010609060101010101" pitchFamily="49" charset="-122"/>
      <p:regular r:id="rId36"/>
    </p:embeddedFont>
    <p:embeddedFont>
      <p:font typeface="微软雅黑" panose="020B0503020204020204" pitchFamily="34" charset="-122"/>
      <p:regular r:id="rId37"/>
      <p:bold r:id="rId3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>
          <p15:clr>
            <a:srgbClr val="A4A3A4"/>
          </p15:clr>
        </p15:guide>
        <p15:guide id="2" pos="39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450"/>
    <a:srgbClr val="FFF7FF"/>
    <a:srgbClr val="DE00AE"/>
    <a:srgbClr val="FF00FF"/>
    <a:srgbClr val="CDCDCD"/>
    <a:srgbClr val="0000FF"/>
    <a:srgbClr val="F1F8EC"/>
    <a:srgbClr val="DF1FCB"/>
    <a:srgbClr val="2B09BB"/>
    <a:srgbClr val="300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16" y="-96"/>
      </p:cViewPr>
      <p:guideLst>
        <p:guide orient="horz" pos="2198"/>
        <p:guide pos="39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52A92-4C64-4F29-9F38-BEB9D228204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13F01-9379-4D94-9B7A-4A5CBF3F26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tags" Target="../tags/tag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1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2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3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1926950"/>
            <a:ext cx="1219200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圆的周长</a:t>
            </a:r>
            <a:endParaRPr lang="en-US" altLang="zh-CN" sz="5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课时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4"/>
          <p:cNvSpPr txBox="1"/>
          <p:nvPr/>
        </p:nvSpPr>
        <p:spPr>
          <a:xfrm>
            <a:off x="-1" y="93479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sym typeface="+mn-ea"/>
              </a:rPr>
              <a:t>第六单元   圆</a:t>
            </a:r>
            <a:endParaRPr lang="zh-CN" altLang="en-US" sz="3600" b="1" dirty="0" smtClean="0">
              <a:solidFill>
                <a:prstClr val="white"/>
              </a:solidFill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07584" y="4275120"/>
            <a:ext cx="257683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rgbClr val="FF0000"/>
                </a:solidFill>
              </a:rPr>
              <a:t>苏教版  数学  五年级  下册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5776999"/>
            <a:ext cx="12191999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4"/>
          <p:cNvGrpSpPr/>
          <p:nvPr/>
        </p:nvGrpSpPr>
        <p:grpSpPr bwMode="auto">
          <a:xfrm>
            <a:off x="514246" y="600433"/>
            <a:ext cx="793773" cy="886464"/>
            <a:chOff x="357158" y="928670"/>
            <a:chExt cx="596952" cy="652451"/>
          </a:xfrm>
        </p:grpSpPr>
        <p:pic>
          <p:nvPicPr>
            <p:cNvPr id="84" name="图片 2" descr="例题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7158" y="928670"/>
              <a:ext cx="596952" cy="65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Box 8"/>
            <p:cNvSpPr txBox="1">
              <a:spLocks noChangeArrowheads="1"/>
            </p:cNvSpPr>
            <p:nvPr/>
          </p:nvSpPr>
          <p:spPr bwMode="auto">
            <a:xfrm>
              <a:off x="484101" y="1025252"/>
              <a:ext cx="357190" cy="474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2333" y="618913"/>
            <a:ext cx="3630084" cy="36554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7151" y="578697"/>
            <a:ext cx="3680883" cy="36935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22"/>
          <p:cNvSpPr txBox="1"/>
          <p:nvPr/>
        </p:nvSpPr>
        <p:spPr>
          <a:xfrm>
            <a:off x="1533949" y="903605"/>
            <a:ext cx="79883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3200" b="1" noProof="1" smtClean="0">
                <a:latin typeface="+中文正文" charset="0"/>
                <a:ea typeface="+mn-ea"/>
                <a:cs typeface="+mn-cs"/>
                <a:sym typeface="+mn-ea"/>
              </a:rPr>
              <a:t>想一想：圆的周长大约是直径的</a:t>
            </a:r>
          </a:p>
          <a:p>
            <a:pPr fontAlgn="auto"/>
            <a:r>
              <a:rPr lang="zh-CN" altLang="en-US" sz="3200" b="1" noProof="1" smtClean="0">
                <a:latin typeface="+中文正文" charset="0"/>
                <a:ea typeface="+mn-ea"/>
                <a:cs typeface="+mn-cs"/>
                <a:sym typeface="+mn-ea"/>
              </a:rPr>
              <a:t>几倍？</a:t>
            </a:r>
            <a:endParaRPr lang="zh-CN" altLang="en-US" sz="3200" b="1" noProof="1" smtClean="0">
              <a:latin typeface="+中文正文" charset="0"/>
              <a:sym typeface="+mn-ea"/>
            </a:endParaRPr>
          </a:p>
        </p:txBody>
      </p:sp>
      <p:sp>
        <p:nvSpPr>
          <p:cNvPr id="3" name="TextBox 22"/>
          <p:cNvSpPr txBox="1"/>
          <p:nvPr/>
        </p:nvSpPr>
        <p:spPr>
          <a:xfrm>
            <a:off x="1629199" y="3005032"/>
            <a:ext cx="619125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3200" b="1" noProof="1" smtClean="0">
                <a:solidFill>
                  <a:srgbClr val="FF0000"/>
                </a:solidFill>
                <a:latin typeface="+中文正文" charset="0"/>
                <a:ea typeface="+mn-ea"/>
                <a:cs typeface="+mn-cs"/>
                <a:sym typeface="+mn-ea"/>
              </a:rPr>
              <a:t>圆的周长是圆直径</a:t>
            </a:r>
            <a:r>
              <a:rPr lang="zh-CN" altLang="en-US" sz="3200" b="1" noProof="1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的</a:t>
            </a:r>
            <a:r>
              <a:rPr lang="en-US" altLang="zh-CN" sz="3200" b="1" noProof="1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3</a:t>
            </a:r>
            <a:r>
              <a:rPr lang="zh-CN" altLang="en-US" sz="3200" b="1" noProof="1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倍多一些</a:t>
            </a:r>
            <a:r>
              <a:rPr lang="zh-CN" altLang="en-US" sz="3200" b="1" noProof="1" smtClean="0">
                <a:solidFill>
                  <a:srgbClr val="FF0000"/>
                </a:solidFill>
                <a:latin typeface="+中文正文" charset="0"/>
                <a:ea typeface="+mn-ea"/>
                <a:cs typeface="+mn-cs"/>
                <a:sym typeface="+mn-ea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4"/>
          <p:cNvGrpSpPr/>
          <p:nvPr/>
        </p:nvGrpSpPr>
        <p:grpSpPr bwMode="auto">
          <a:xfrm>
            <a:off x="514246" y="600433"/>
            <a:ext cx="793773" cy="886464"/>
            <a:chOff x="357158" y="928670"/>
            <a:chExt cx="596952" cy="652451"/>
          </a:xfrm>
        </p:grpSpPr>
        <p:pic>
          <p:nvPicPr>
            <p:cNvPr id="84" name="图片 2" descr="例题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7158" y="928670"/>
              <a:ext cx="596952" cy="65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Box 8"/>
            <p:cNvSpPr txBox="1">
              <a:spLocks noChangeArrowheads="1"/>
            </p:cNvSpPr>
            <p:nvPr/>
          </p:nvSpPr>
          <p:spPr bwMode="auto">
            <a:xfrm>
              <a:off x="484101" y="1025252"/>
              <a:ext cx="357190" cy="474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2333" y="618913"/>
            <a:ext cx="3630084" cy="36554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7151" y="578697"/>
            <a:ext cx="3680883" cy="36935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22"/>
          <p:cNvSpPr txBox="1"/>
          <p:nvPr/>
        </p:nvSpPr>
        <p:spPr>
          <a:xfrm>
            <a:off x="1496484" y="731521"/>
            <a:ext cx="5977467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3200" b="1" noProof="1" smtClean="0">
                <a:latin typeface="+中文正文" charset="0"/>
                <a:ea typeface="+mn-ea"/>
                <a:cs typeface="+mn-cs"/>
                <a:sym typeface="+mn-ea"/>
              </a:rPr>
              <a:t>在圆内再画一个正六边形，六边形的顶点都在圆上，六边形的周长是圆直径的几倍？</a:t>
            </a:r>
            <a:endParaRPr lang="zh-CN" altLang="en-US" sz="3200" b="1" noProof="1" smtClean="0">
              <a:latin typeface="+中文正文" charset="0"/>
              <a:sym typeface="+mn-ea"/>
            </a:endParaRPr>
          </a:p>
        </p:txBody>
      </p:sp>
      <p:sp>
        <p:nvSpPr>
          <p:cNvPr id="3" name="TextBox 22"/>
          <p:cNvSpPr txBox="1"/>
          <p:nvPr/>
        </p:nvSpPr>
        <p:spPr>
          <a:xfrm>
            <a:off x="1629199" y="3005032"/>
            <a:ext cx="619125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3200" b="1" noProof="1" smtClean="0">
                <a:solidFill>
                  <a:srgbClr val="FF0000"/>
                </a:solidFill>
                <a:latin typeface="+中文正文" charset="0"/>
                <a:ea typeface="+mn-ea"/>
                <a:cs typeface="+mn-cs"/>
                <a:sym typeface="+mn-ea"/>
              </a:rPr>
              <a:t>正六边形的周长是圆直径</a:t>
            </a:r>
            <a:r>
              <a:rPr lang="zh-CN" altLang="en-US" sz="3200" b="1" noProof="1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的</a:t>
            </a:r>
            <a:r>
              <a:rPr lang="en-US" altLang="zh-CN" sz="3200" b="1" noProof="1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3</a:t>
            </a:r>
            <a:r>
              <a:rPr lang="zh-CN" altLang="en-US" sz="3200" b="1" noProof="1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倍</a:t>
            </a:r>
            <a:r>
              <a:rPr lang="zh-CN" altLang="en-US" sz="3200" b="1" noProof="1" smtClean="0">
                <a:solidFill>
                  <a:srgbClr val="FF0000"/>
                </a:solidFill>
                <a:latin typeface="+中文正文" charset="0"/>
                <a:ea typeface="+mn-ea"/>
                <a:cs typeface="+mn-cs"/>
                <a:sym typeface="+mn-ea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4"/>
          <p:cNvGrpSpPr/>
          <p:nvPr/>
        </p:nvGrpSpPr>
        <p:grpSpPr bwMode="auto">
          <a:xfrm>
            <a:off x="514246" y="600433"/>
            <a:ext cx="793773" cy="886464"/>
            <a:chOff x="357158" y="928670"/>
            <a:chExt cx="596952" cy="652451"/>
          </a:xfrm>
        </p:grpSpPr>
        <p:pic>
          <p:nvPicPr>
            <p:cNvPr id="84" name="图片 2" descr="例题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7158" y="928670"/>
              <a:ext cx="596952" cy="65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Box 8"/>
            <p:cNvSpPr txBox="1">
              <a:spLocks noChangeArrowheads="1"/>
            </p:cNvSpPr>
            <p:nvPr/>
          </p:nvSpPr>
          <p:spPr bwMode="auto">
            <a:xfrm>
              <a:off x="484101" y="1025252"/>
              <a:ext cx="357190" cy="474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7" name="TextBox 22"/>
          <p:cNvSpPr txBox="1"/>
          <p:nvPr/>
        </p:nvSpPr>
        <p:spPr>
          <a:xfrm>
            <a:off x="1473764" y="713600"/>
            <a:ext cx="9949180" cy="1299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5000"/>
              </a:lnSpc>
            </a:pPr>
            <a:r>
              <a:rPr lang="zh-CN" altLang="en-US" sz="2800" b="1" spc="-200" noProof="1" smtClean="0">
                <a:latin typeface="+中文正文" charset="0"/>
                <a:ea typeface="+mn-ea"/>
                <a:cs typeface="+mn-cs"/>
                <a:sym typeface="+mn-ea"/>
              </a:rPr>
              <a:t>几人一组，用硬纸板剪出</a:t>
            </a:r>
            <a:r>
              <a:rPr lang="en-US" altLang="zh-CN" sz="2800" b="1" spc="-200" noProof="1" smtClean="0">
                <a:latin typeface="Arial" panose="020B0604020202020204" pitchFamily="34" charset="0"/>
                <a:ea typeface="+mn-ea"/>
                <a:cs typeface="+mn-cs"/>
                <a:sym typeface="+mn-ea"/>
              </a:rPr>
              <a:t>3</a:t>
            </a:r>
            <a:r>
              <a:rPr lang="zh-CN" altLang="en-US" sz="2800" b="1" spc="-200" noProof="1" smtClean="0">
                <a:latin typeface="+中文正文" charset="0"/>
                <a:ea typeface="+mn-ea"/>
                <a:cs typeface="+mn-cs"/>
                <a:sym typeface="+mn-ea"/>
              </a:rPr>
              <a:t>个大小不同的圆，想办法量出它们的周长，再计算每个圆的周长除以直径的商，并把表格填写完整。</a:t>
            </a:r>
            <a:endParaRPr lang="zh-CN" altLang="en-US" sz="2800" b="1" spc="-200" noProof="1" smtClean="0">
              <a:latin typeface="+中文正文" charset="0"/>
              <a:sym typeface="+mn-ea"/>
            </a:endParaRPr>
          </a:p>
        </p:txBody>
      </p:sp>
      <p:grpSp>
        <p:nvGrpSpPr>
          <p:cNvPr id="9" name="组合 13"/>
          <p:cNvGrpSpPr/>
          <p:nvPr/>
        </p:nvGrpSpPr>
        <p:grpSpPr bwMode="auto">
          <a:xfrm>
            <a:off x="2269490" y="2566035"/>
            <a:ext cx="8641715" cy="1195705"/>
            <a:chOff x="-12751705" y="523985"/>
            <a:chExt cx="13980868" cy="2885254"/>
          </a:xfrm>
        </p:grpSpPr>
        <p:sp>
          <p:nvSpPr>
            <p:cNvPr id="11" name="圆角矩形标注 10"/>
            <p:cNvSpPr/>
            <p:nvPr/>
          </p:nvSpPr>
          <p:spPr>
            <a:xfrm>
              <a:off x="-12751705" y="523985"/>
              <a:ext cx="8455195" cy="1579121"/>
            </a:xfrm>
            <a:prstGeom prst="wedgeRoundRectCallout">
              <a:avLst>
                <a:gd name="adj1" fmla="val -55014"/>
                <a:gd name="adj2" fmla="val -3865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ts val="5000"/>
                </a:lnSpc>
                <a:defRPr/>
              </a:pPr>
              <a:r>
                <a:rPr lang="zh-CN" altLang="en-US" sz="2800" b="1" spc="-200" noProof="1" smtClean="0">
                  <a:solidFill>
                    <a:schemeClr val="tx1"/>
                  </a:solidFill>
                  <a:latin typeface="+中文正文" charset="0"/>
                  <a:sym typeface="宋体" panose="02010600030101010101" pitchFamily="2" charset="-122"/>
                </a:rPr>
                <a:t>用线绕圆片一周，量出它的长度。</a:t>
              </a:r>
            </a:p>
          </p:txBody>
        </p:sp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-12512138" y="810057"/>
              <a:ext cx="13741301" cy="2599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  </a:t>
              </a:r>
              <a:endParaRPr lang="zh-CN" altLang="en-US" sz="3200" dirty="0" smtClean="0">
                <a:latin typeface="+mn-ea"/>
                <a:ea typeface="+mn-ea"/>
              </a:endParaRPr>
            </a:p>
            <a:p>
              <a:pPr eaLnBrk="1" hangingPunct="1"/>
              <a:endParaRPr lang="zh-CN" altLang="en-US" sz="3200" dirty="0" smtClean="0">
                <a:solidFill>
                  <a:schemeClr val="tx1"/>
                </a:solidFill>
                <a:latin typeface="+mn-ea"/>
                <a:ea typeface="+mn-ea"/>
                <a:cs typeface="楷体" panose="02010609060101010101" pitchFamily="49" charset="-122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8652" y="3608035"/>
            <a:ext cx="5612774" cy="199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514246" y="600433"/>
            <a:ext cx="793773" cy="886464"/>
            <a:chOff x="357158" y="928670"/>
            <a:chExt cx="596952" cy="652451"/>
          </a:xfrm>
        </p:grpSpPr>
        <p:pic>
          <p:nvPicPr>
            <p:cNvPr id="84" name="图片 2" descr="例题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7158" y="928670"/>
              <a:ext cx="596952" cy="65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Box 8"/>
            <p:cNvSpPr txBox="1">
              <a:spLocks noChangeArrowheads="1"/>
            </p:cNvSpPr>
            <p:nvPr/>
          </p:nvSpPr>
          <p:spPr bwMode="auto">
            <a:xfrm>
              <a:off x="484101" y="1025252"/>
              <a:ext cx="357190" cy="474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7" name="TextBox 22"/>
          <p:cNvSpPr txBox="1"/>
          <p:nvPr/>
        </p:nvSpPr>
        <p:spPr>
          <a:xfrm>
            <a:off x="1473764" y="713600"/>
            <a:ext cx="9949180" cy="1299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5000"/>
              </a:lnSpc>
            </a:pPr>
            <a:r>
              <a:rPr lang="zh-CN" altLang="en-US" sz="2800" b="1" spc="-200" noProof="1" smtClean="0">
                <a:latin typeface="+中文正文" charset="0"/>
                <a:ea typeface="+mn-ea"/>
                <a:cs typeface="+mn-cs"/>
                <a:sym typeface="+mn-ea"/>
              </a:rPr>
              <a:t>几人一组，用硬纸板剪出</a:t>
            </a:r>
            <a:r>
              <a:rPr lang="en-US" altLang="zh-CN" sz="2800" b="1" spc="-200" noProof="1" smtClean="0">
                <a:latin typeface="Arial" panose="020B0604020202020204" pitchFamily="34" charset="0"/>
                <a:ea typeface="+mn-ea"/>
                <a:cs typeface="+mn-cs"/>
                <a:sym typeface="+mn-ea"/>
              </a:rPr>
              <a:t>3</a:t>
            </a:r>
            <a:r>
              <a:rPr lang="zh-CN" altLang="en-US" sz="2800" b="1" spc="-200" noProof="1" smtClean="0">
                <a:latin typeface="+中文正文" charset="0"/>
                <a:ea typeface="+mn-ea"/>
                <a:cs typeface="+mn-cs"/>
                <a:sym typeface="+mn-ea"/>
              </a:rPr>
              <a:t>个大小不同的圆，想办法量出它们的周长，再计算每个圆的周长除以直径的商，并把表格填写完整。</a:t>
            </a:r>
            <a:endParaRPr lang="zh-CN" altLang="en-US" sz="2800" b="1" spc="-200" noProof="1" smtClean="0">
              <a:latin typeface="+中文正文" charset="0"/>
              <a:sym typeface="+mn-ea"/>
            </a:endParaRPr>
          </a:p>
        </p:txBody>
      </p:sp>
      <p:grpSp>
        <p:nvGrpSpPr>
          <p:cNvPr id="15" name="组合 13"/>
          <p:cNvGrpSpPr/>
          <p:nvPr/>
        </p:nvGrpSpPr>
        <p:grpSpPr bwMode="auto">
          <a:xfrm>
            <a:off x="2583815" y="2272030"/>
            <a:ext cx="6956425" cy="587375"/>
            <a:chOff x="-7485834" y="1040010"/>
            <a:chExt cx="14221127" cy="301356"/>
          </a:xfrm>
        </p:grpSpPr>
        <p:sp>
          <p:nvSpPr>
            <p:cNvPr id="16" name="圆角矩形标注 15"/>
            <p:cNvSpPr/>
            <p:nvPr/>
          </p:nvSpPr>
          <p:spPr>
            <a:xfrm>
              <a:off x="-7485834" y="1040010"/>
              <a:ext cx="14221127" cy="301356"/>
            </a:xfrm>
            <a:prstGeom prst="wedgeRoundRectCallout">
              <a:avLst>
                <a:gd name="adj1" fmla="val 54091"/>
                <a:gd name="adj2" fmla="val -2687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-7262288" y="1123152"/>
              <a:ext cx="13995757" cy="192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2240"/>
                </a:lnSpc>
              </a:pPr>
              <a:r>
                <a:rPr lang="zh-CN" altLang="en-US" sz="2800" b="1" spc="-200" noProof="1" smtClean="0">
                  <a:latin typeface="+中文正文" charset="0"/>
                  <a:ea typeface="+mn-ea"/>
                  <a:sym typeface="+mn-ea"/>
                </a:rPr>
                <a:t>把圆片放在直尺上滚动一周，量出它的长度。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426883" y="3615974"/>
            <a:ext cx="987072" cy="9919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8248" y="3518958"/>
            <a:ext cx="34385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514246" y="600433"/>
            <a:ext cx="793773" cy="886464"/>
            <a:chOff x="357158" y="928670"/>
            <a:chExt cx="596952" cy="652451"/>
          </a:xfrm>
        </p:grpSpPr>
        <p:pic>
          <p:nvPicPr>
            <p:cNvPr id="84" name="图片 2" descr="例题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7158" y="928670"/>
              <a:ext cx="596952" cy="65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Box 8"/>
            <p:cNvSpPr txBox="1">
              <a:spLocks noChangeArrowheads="1"/>
            </p:cNvSpPr>
            <p:nvPr/>
          </p:nvSpPr>
          <p:spPr bwMode="auto">
            <a:xfrm>
              <a:off x="484101" y="1025252"/>
              <a:ext cx="357190" cy="474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7" name="TextBox 22"/>
          <p:cNvSpPr txBox="1"/>
          <p:nvPr/>
        </p:nvSpPr>
        <p:spPr>
          <a:xfrm>
            <a:off x="1473764" y="713600"/>
            <a:ext cx="9949180" cy="1299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5000"/>
              </a:lnSpc>
            </a:pPr>
            <a:r>
              <a:rPr lang="zh-CN" altLang="en-US" sz="2800" b="1" spc="-200" noProof="1" smtClean="0">
                <a:latin typeface="+中文正文" charset="0"/>
                <a:ea typeface="+mn-ea"/>
                <a:cs typeface="+mn-cs"/>
                <a:sym typeface="+mn-ea"/>
              </a:rPr>
              <a:t>几人一组，用硬纸板剪出</a:t>
            </a:r>
            <a:r>
              <a:rPr lang="en-US" altLang="zh-CN" sz="2800" b="1" spc="-200" noProof="1" smtClean="0">
                <a:latin typeface="Arial" panose="020B0604020202020204" pitchFamily="34" charset="0"/>
                <a:ea typeface="+mn-ea"/>
                <a:cs typeface="+mn-cs"/>
                <a:sym typeface="+mn-ea"/>
              </a:rPr>
              <a:t>3</a:t>
            </a:r>
            <a:r>
              <a:rPr lang="zh-CN" altLang="en-US" sz="2800" b="1" spc="-200" noProof="1" smtClean="0">
                <a:latin typeface="+中文正文" charset="0"/>
                <a:ea typeface="+mn-ea"/>
                <a:cs typeface="+mn-cs"/>
                <a:sym typeface="+mn-ea"/>
              </a:rPr>
              <a:t>个大小不同的圆，想办法量出它们的周长，再计算每个圆的周长除以直径的商，并把表格填写完整。</a:t>
            </a:r>
            <a:endParaRPr lang="zh-CN" altLang="en-US" sz="2800" b="1" spc="-200" noProof="1" smtClean="0">
              <a:latin typeface="+中文正文" charset="0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9562" y="3659716"/>
            <a:ext cx="5435946" cy="239112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" name="组合 13"/>
          <p:cNvGrpSpPr/>
          <p:nvPr/>
        </p:nvGrpSpPr>
        <p:grpSpPr bwMode="auto">
          <a:xfrm>
            <a:off x="4052570" y="2223135"/>
            <a:ext cx="6152515" cy="852170"/>
            <a:chOff x="-6121328" y="1013769"/>
            <a:chExt cx="13117416" cy="437116"/>
          </a:xfrm>
        </p:grpSpPr>
        <p:sp>
          <p:nvSpPr>
            <p:cNvPr id="21" name="圆角矩形标注 20"/>
            <p:cNvSpPr/>
            <p:nvPr/>
          </p:nvSpPr>
          <p:spPr>
            <a:xfrm>
              <a:off x="-6121328" y="1040152"/>
              <a:ext cx="12856114" cy="410733"/>
            </a:xfrm>
            <a:prstGeom prst="wedgeRoundRectCallout">
              <a:avLst>
                <a:gd name="adj1" fmla="val 53953"/>
                <a:gd name="adj2" fmla="val -18104"/>
                <a:gd name="adj3" fmla="val 16667"/>
              </a:avLst>
            </a:prstGeom>
            <a:solidFill>
              <a:srgbClr val="A1C450"/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22" name="TextBox 14"/>
            <p:cNvSpPr txBox="1">
              <a:spLocks noChangeArrowheads="1"/>
            </p:cNvSpPr>
            <p:nvPr/>
          </p:nvSpPr>
          <p:spPr bwMode="auto">
            <a:xfrm>
              <a:off x="-6000982" y="1013769"/>
              <a:ext cx="12997070" cy="378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800" dirty="0" smtClean="0">
                  <a:solidFill>
                    <a:schemeClr val="bg1"/>
                  </a:solidFill>
                  <a:latin typeface="+mn-ea"/>
                  <a:ea typeface="+mn-ea"/>
                </a:rPr>
                <a:t>把你的研究数据填到表格里吧。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514246" y="600433"/>
            <a:ext cx="793773" cy="886464"/>
            <a:chOff x="357158" y="928670"/>
            <a:chExt cx="596952" cy="652451"/>
          </a:xfrm>
        </p:grpSpPr>
        <p:pic>
          <p:nvPicPr>
            <p:cNvPr id="84" name="图片 2" descr="例题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7158" y="928670"/>
              <a:ext cx="596952" cy="65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Box 8"/>
            <p:cNvSpPr txBox="1">
              <a:spLocks noChangeArrowheads="1"/>
            </p:cNvSpPr>
            <p:nvPr/>
          </p:nvSpPr>
          <p:spPr bwMode="auto">
            <a:xfrm>
              <a:off x="484101" y="1025252"/>
              <a:ext cx="357190" cy="474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" name="组合 13"/>
          <p:cNvGrpSpPr/>
          <p:nvPr/>
        </p:nvGrpSpPr>
        <p:grpSpPr bwMode="auto">
          <a:xfrm>
            <a:off x="1659255" y="755651"/>
            <a:ext cx="8434070" cy="1626353"/>
            <a:chOff x="-11248044" y="1013769"/>
            <a:chExt cx="17982832" cy="834265"/>
          </a:xfrm>
        </p:grpSpPr>
        <p:sp>
          <p:nvSpPr>
            <p:cNvPr id="21" name="圆角矩形标注 20"/>
            <p:cNvSpPr/>
            <p:nvPr/>
          </p:nvSpPr>
          <p:spPr>
            <a:xfrm>
              <a:off x="-11248044" y="1040151"/>
              <a:ext cx="17982832" cy="807883"/>
            </a:xfrm>
            <a:prstGeom prst="wedgeRoundRectCallout">
              <a:avLst>
                <a:gd name="adj1" fmla="val 53953"/>
                <a:gd name="adj2" fmla="val -18104"/>
                <a:gd name="adj3" fmla="val 16667"/>
              </a:avLst>
            </a:prstGeom>
            <a:solidFill>
              <a:srgbClr val="A1C450"/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22" name="TextBox 14"/>
            <p:cNvSpPr txBox="1">
              <a:spLocks noChangeArrowheads="1"/>
            </p:cNvSpPr>
            <p:nvPr/>
          </p:nvSpPr>
          <p:spPr bwMode="auto">
            <a:xfrm>
              <a:off x="-10887011" y="1013769"/>
              <a:ext cx="17305686" cy="76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3200" noProof="1" smtClean="0">
                  <a:solidFill>
                    <a:schemeClr val="bg1"/>
                  </a:solidFill>
                  <a:latin typeface="+mn-ea"/>
                  <a:ea typeface="+mn-ea"/>
                  <a:sym typeface="+mn-ea"/>
                </a:rPr>
                <a:t>通过测量和计算，你发现圆的周长和直径之间有什么关系？</a:t>
              </a:r>
            </a:p>
          </p:txBody>
        </p:sp>
      </p:grpSp>
      <p:sp>
        <p:nvSpPr>
          <p:cNvPr id="16" name="圆角矩形标注 15"/>
          <p:cNvSpPr/>
          <p:nvPr/>
        </p:nvSpPr>
        <p:spPr>
          <a:xfrm>
            <a:off x="2099945" y="3457575"/>
            <a:ext cx="5926455" cy="654685"/>
          </a:xfrm>
          <a:prstGeom prst="wedgeRoundRectCallout">
            <a:avLst>
              <a:gd name="adj1" fmla="val -55014"/>
              <a:gd name="adj2" fmla="val -386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 spc="-200" noProof="1" smtClean="0">
                <a:solidFill>
                  <a:schemeClr val="tx1"/>
                </a:solidFill>
                <a:latin typeface="+中文正文" charset="0"/>
                <a:sym typeface="宋体" panose="02010600030101010101" pitchFamily="2" charset="-122"/>
              </a:rPr>
              <a:t>一个圆的周长总是直径的</a:t>
            </a:r>
            <a:r>
              <a:rPr lang="en-US" altLang="zh-CN" sz="2800" b="1" spc="-20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</a:t>
            </a:r>
            <a:r>
              <a:rPr lang="zh-CN" altLang="en-US" sz="2800" b="1" spc="-200" noProof="1" smtClean="0">
                <a:solidFill>
                  <a:schemeClr val="tx1"/>
                </a:solidFill>
                <a:latin typeface="+中文正文" charset="0"/>
                <a:sym typeface="宋体" panose="02010600030101010101" pitchFamily="2" charset="-122"/>
              </a:rPr>
              <a:t>倍多一些。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514246" y="600433"/>
            <a:ext cx="793773" cy="886464"/>
            <a:chOff x="357158" y="928670"/>
            <a:chExt cx="596952" cy="652451"/>
          </a:xfrm>
        </p:grpSpPr>
        <p:pic>
          <p:nvPicPr>
            <p:cNvPr id="84" name="图片 2" descr="例题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7158" y="928670"/>
              <a:ext cx="596952" cy="65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Box 8"/>
            <p:cNvSpPr txBox="1">
              <a:spLocks noChangeArrowheads="1"/>
            </p:cNvSpPr>
            <p:nvPr/>
          </p:nvSpPr>
          <p:spPr bwMode="auto">
            <a:xfrm>
              <a:off x="484101" y="1025252"/>
              <a:ext cx="357190" cy="474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9" name="TextBox 22"/>
          <p:cNvSpPr txBox="1"/>
          <p:nvPr/>
        </p:nvSpPr>
        <p:spPr>
          <a:xfrm>
            <a:off x="1337733" y="683684"/>
            <a:ext cx="102220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200" b="1" noProof="1" smtClean="0">
                <a:latin typeface="+中文正文" charset="0"/>
                <a:ea typeface="+mn-ea"/>
                <a:cs typeface="+mn-cs"/>
                <a:sym typeface="+mn-ea"/>
              </a:rPr>
              <a:t>实际上，任何一个圆的周长除以直径的商都是一个固定的数，我们把它叫作</a:t>
            </a:r>
            <a:r>
              <a:rPr lang="zh-CN" altLang="en-US" sz="3200" b="1" noProof="1" smtClean="0">
                <a:solidFill>
                  <a:srgbClr val="FF0000"/>
                </a:solidFill>
                <a:latin typeface="+中文正文" charset="0"/>
                <a:ea typeface="+mn-ea"/>
                <a:cs typeface="+mn-cs"/>
                <a:sym typeface="+mn-ea"/>
              </a:rPr>
              <a:t>圆周率</a:t>
            </a:r>
            <a:r>
              <a:rPr lang="zh-CN" altLang="en-US" sz="3200" b="1" noProof="1" smtClean="0">
                <a:latin typeface="+中文正文" charset="0"/>
                <a:ea typeface="+mn-ea"/>
                <a:cs typeface="+mn-cs"/>
                <a:sym typeface="+mn-ea"/>
              </a:rPr>
              <a:t>，用字母</a:t>
            </a:r>
            <a:r>
              <a:rPr lang="zh-CN" altLang="en-US" sz="3200" b="1" noProof="1" smtClean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π</a:t>
            </a:r>
            <a:r>
              <a:rPr lang="zh-CN" altLang="en-US" sz="3200" b="1" noProof="1" smtClean="0">
                <a:latin typeface="+中文正文" charset="0"/>
                <a:sym typeface="+mn-ea"/>
              </a:rPr>
              <a:t>（pài）</a:t>
            </a:r>
            <a:r>
              <a:rPr lang="zh-CN" altLang="en-US" sz="3200" b="1" noProof="1" smtClean="0">
                <a:latin typeface="+中文正文" charset="0"/>
                <a:ea typeface="+mn-ea"/>
                <a:cs typeface="+mn-cs"/>
                <a:sym typeface="+mn-ea"/>
              </a:rPr>
              <a:t>表示。</a:t>
            </a:r>
            <a:r>
              <a:rPr lang="zh-CN" altLang="en-US" sz="3200" b="1" i="1" noProof="1" smtClean="0">
                <a:latin typeface="+中文正文" charset="0"/>
                <a:ea typeface="+mn-ea"/>
                <a:cs typeface="Times New Roman" panose="02020603050405020304" pitchFamily="18" charset="0"/>
                <a:sym typeface="+mn-ea"/>
              </a:rPr>
              <a:t>π</a:t>
            </a:r>
            <a:r>
              <a:rPr lang="zh-CN" altLang="en-US" sz="3200" b="1" noProof="1" smtClean="0">
                <a:latin typeface="+中文正文" charset="0"/>
                <a:ea typeface="+mn-ea"/>
                <a:cs typeface="+mn-cs"/>
                <a:sym typeface="+mn-ea"/>
              </a:rPr>
              <a:t>是一个无限不循环小数。</a:t>
            </a:r>
            <a:endParaRPr lang="zh-CN" altLang="en-US" sz="3200" b="1" noProof="1" smtClean="0">
              <a:latin typeface="+中文正文" charset="0"/>
              <a:sym typeface="+mn-ea"/>
            </a:endParaRPr>
          </a:p>
        </p:txBody>
      </p:sp>
      <p:sp>
        <p:nvSpPr>
          <p:cNvPr id="20" name="文本框 2"/>
          <p:cNvSpPr txBox="1"/>
          <p:nvPr/>
        </p:nvSpPr>
        <p:spPr>
          <a:xfrm>
            <a:off x="4228253" y="3137824"/>
            <a:ext cx="4440767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/>
            <a:r>
              <a:rPr lang="zh-CN" altLang="en-US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π</a:t>
            </a:r>
            <a:r>
              <a:rPr lang="en-US" altLang="zh-CN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=3.141592653… 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37734" y="4112695"/>
            <a:ext cx="1083733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3200" b="1" noProof="1" smtClean="0">
                <a:latin typeface="+中文正文" charset="0"/>
                <a:sym typeface="+mn-ea"/>
              </a:rPr>
              <a:t>在计算时，一般保留两位小数，取它的近似值</a:t>
            </a:r>
            <a:r>
              <a:rPr lang="en-US" altLang="zh-CN" sz="3200" b="1" noProof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3.14</a:t>
            </a:r>
            <a:r>
              <a:rPr lang="zh-CN" altLang="en-US" sz="3200" b="1" noProof="1" smtClean="0">
                <a:latin typeface="+中文正文" charset="0"/>
                <a:sym typeface="+mn-ea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514246" y="600433"/>
            <a:ext cx="793773" cy="886464"/>
            <a:chOff x="357158" y="928670"/>
            <a:chExt cx="596952" cy="652451"/>
          </a:xfrm>
        </p:grpSpPr>
        <p:pic>
          <p:nvPicPr>
            <p:cNvPr id="84" name="图片 2" descr="例题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7158" y="928670"/>
              <a:ext cx="596952" cy="65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Box 8"/>
            <p:cNvSpPr txBox="1">
              <a:spLocks noChangeArrowheads="1"/>
            </p:cNvSpPr>
            <p:nvPr/>
          </p:nvSpPr>
          <p:spPr bwMode="auto">
            <a:xfrm>
              <a:off x="484101" y="1025252"/>
              <a:ext cx="357190" cy="474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4" name="TextBox 22"/>
          <p:cNvSpPr txBox="1"/>
          <p:nvPr/>
        </p:nvSpPr>
        <p:spPr>
          <a:xfrm>
            <a:off x="1512712" y="682283"/>
            <a:ext cx="99342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sz="3200" b="1" noProof="1" smtClean="0">
                <a:latin typeface="+mn-ea"/>
                <a:cs typeface="+mn-cs"/>
                <a:sym typeface="+mn-ea"/>
              </a:rPr>
              <a:t>如果用</a:t>
            </a:r>
            <a:r>
              <a:rPr lang="en-US" altLang="zh-CN" sz="3200" b="1" noProof="1" smtClean="0">
                <a:latin typeface="+mn-ea"/>
                <a:cs typeface="+mn-cs"/>
                <a:sym typeface="+mn-ea"/>
              </a:rPr>
              <a:t>C</a:t>
            </a:r>
            <a:r>
              <a:rPr lang="zh-CN" altLang="en-US" sz="3200" b="1" noProof="1" smtClean="0">
                <a:latin typeface="+mn-ea"/>
                <a:cs typeface="+mn-cs"/>
                <a:sym typeface="+mn-ea"/>
              </a:rPr>
              <a:t>表示圆的周长，那么周长</a:t>
            </a:r>
            <a:r>
              <a:rPr lang="en-US" altLang="zh-CN" sz="3200" b="1" noProof="1" smtClean="0">
                <a:latin typeface="+mn-ea"/>
                <a:cs typeface="+mn-cs"/>
                <a:sym typeface="+mn-ea"/>
              </a:rPr>
              <a:t>C</a:t>
            </a:r>
            <a:r>
              <a:rPr lang="zh-CN" altLang="en-US" sz="3200" b="1" noProof="1" smtClean="0">
                <a:latin typeface="+mn-ea"/>
                <a:cs typeface="+mn-cs"/>
                <a:sym typeface="+mn-ea"/>
              </a:rPr>
              <a:t>与直径</a:t>
            </a:r>
            <a:r>
              <a:rPr lang="en-US" altLang="zh-CN" sz="3200" b="1" noProof="1" smtClean="0">
                <a:latin typeface="+mn-ea"/>
                <a:cs typeface="+mn-cs"/>
                <a:sym typeface="+mn-ea"/>
              </a:rPr>
              <a:t>d</a:t>
            </a:r>
            <a:r>
              <a:rPr lang="zh-CN" altLang="en-US" sz="3200" b="1" noProof="1" smtClean="0">
                <a:latin typeface="+mn-ea"/>
                <a:cs typeface="+mn-cs"/>
                <a:sym typeface="+mn-ea"/>
              </a:rPr>
              <a:t>或半径</a:t>
            </a:r>
            <a:r>
              <a:rPr lang="en-US" altLang="zh-CN" sz="3200" b="1" noProof="1" smtClean="0">
                <a:latin typeface="+mn-ea"/>
                <a:cs typeface="+mn-cs"/>
                <a:sym typeface="+mn-ea"/>
              </a:rPr>
              <a:t>r</a:t>
            </a:r>
            <a:r>
              <a:rPr lang="zh-CN" altLang="en-US" sz="3200" b="1" noProof="1" smtClean="0">
                <a:latin typeface="+mn-ea"/>
                <a:cs typeface="+mn-cs"/>
                <a:sym typeface="+mn-ea"/>
              </a:rPr>
              <a:t>的关系是：</a:t>
            </a:r>
            <a:endParaRPr lang="en-US" altLang="zh-CN" sz="3200" b="1" noProof="1" smtClean="0">
              <a:latin typeface="+mn-ea"/>
              <a:sym typeface="+mn-ea"/>
            </a:endParaRPr>
          </a:p>
        </p:txBody>
      </p:sp>
      <p:sp>
        <p:nvSpPr>
          <p:cNvPr id="10" name="TextBox 22"/>
          <p:cNvSpPr txBox="1"/>
          <p:nvPr/>
        </p:nvSpPr>
        <p:spPr>
          <a:xfrm>
            <a:off x="3393017" y="2536472"/>
            <a:ext cx="512233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altLang="zh-CN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 = </a:t>
            </a:r>
            <a:r>
              <a:rPr lang="zh-CN" altLang="en-US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π</a:t>
            </a:r>
            <a:r>
              <a:rPr lang="en-US" altLang="zh-CN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   </a:t>
            </a:r>
            <a:r>
              <a:rPr lang="zh-CN" altLang="en-US" sz="3200" b="1" noProof="1" smtClean="0">
                <a:latin typeface="Times New Roman" panose="02020603050405020304" pitchFamily="18" charset="0"/>
                <a:ea typeface="+mn-ea"/>
                <a:cs typeface="+mn-cs"/>
                <a:sym typeface="+mn-ea"/>
              </a:rPr>
              <a:t>或</a:t>
            </a:r>
            <a:r>
              <a:rPr lang="zh-CN" altLang="en-US" sz="3200" b="1" i="1" noProof="1" smtClean="0">
                <a:latin typeface="Times New Roman" panose="02020603050405020304" pitchFamily="18" charset="0"/>
                <a:ea typeface="+mn-ea"/>
                <a:cs typeface="+mn-cs"/>
                <a:sym typeface="+mn-ea"/>
              </a:rPr>
              <a:t> </a:t>
            </a:r>
            <a:r>
              <a:rPr lang="en-US" altLang="zh-CN" sz="3200" b="1" i="1" noProof="1" smtClean="0">
                <a:latin typeface="Times New Roman" panose="02020603050405020304" pitchFamily="18" charset="0"/>
                <a:ea typeface="+mn-ea"/>
                <a:cs typeface="+mn-cs"/>
                <a:sym typeface="+mn-ea"/>
              </a:rPr>
              <a:t>   </a:t>
            </a:r>
            <a:r>
              <a:rPr lang="en-US" altLang="zh-CN" sz="3200" b="1" i="1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lang="en-US" altLang="zh-CN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 = 2</a:t>
            </a:r>
            <a:r>
              <a:rPr lang="zh-CN" altLang="en-US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π</a:t>
            </a:r>
            <a:r>
              <a:rPr lang="en-US" altLang="zh-CN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96591" y="2265217"/>
            <a:ext cx="225304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108211" y="91728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1</a:t>
            </a:r>
            <a:endParaRPr lang="zh-CN" altLang="en-US" sz="2800" b="1" dirty="0"/>
          </a:p>
        </p:txBody>
      </p:sp>
      <p:pic>
        <p:nvPicPr>
          <p:cNvPr id="8" name="图片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3585" y="1733556"/>
            <a:ext cx="4804833" cy="178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663220" y="968024"/>
            <a:ext cx="9925051" cy="5539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2800" b="1" noProof="1" smtClean="0">
                <a:latin typeface="+mn-ea"/>
                <a:sym typeface="宋体" panose="02010600030101010101" pitchFamily="2" charset="-122"/>
              </a:rPr>
              <a:t>例</a:t>
            </a:r>
            <a:r>
              <a:rPr lang="en-US" altLang="zh-CN" sz="2800" b="1" noProof="1" smtClean="0">
                <a:latin typeface="+mn-ea"/>
                <a:sym typeface="宋体" panose="02010600030101010101" pitchFamily="2" charset="-122"/>
              </a:rPr>
              <a:t>4</a:t>
            </a:r>
            <a:r>
              <a:rPr lang="zh-CN" altLang="en-US" sz="2800" b="1" noProof="1" smtClean="0">
                <a:latin typeface="+mn-ea"/>
                <a:sym typeface="宋体" panose="02010600030101010101" pitchFamily="2" charset="-122"/>
              </a:rPr>
              <a:t>中三种车轮的周长大约各是多少厘米？算一算。</a:t>
            </a:r>
          </a:p>
        </p:txBody>
      </p:sp>
      <p:sp>
        <p:nvSpPr>
          <p:cNvPr id="10" name="文本框 8"/>
          <p:cNvSpPr txBox="1">
            <a:spLocks noChangeArrowheads="1"/>
          </p:cNvSpPr>
          <p:nvPr/>
        </p:nvSpPr>
        <p:spPr bwMode="auto">
          <a:xfrm>
            <a:off x="3654779" y="3662542"/>
            <a:ext cx="4495800" cy="19082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26</a:t>
            </a:r>
            <a:r>
              <a:rPr lang="zh-CN" altLang="en-US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英寸</a:t>
            </a:r>
            <a:r>
              <a:rPr lang="en-US" altLang="zh-CN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≈66</a:t>
            </a:r>
            <a:r>
              <a:rPr lang="zh-CN" altLang="en-US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厘米  </a:t>
            </a:r>
            <a:endParaRPr lang="en-US" altLang="zh-CN" sz="2800" b="1" noProof="1" smtClean="0">
              <a:solidFill>
                <a:srgbClr val="FF0000"/>
              </a:solidFill>
              <a:latin typeface="+mn-ea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3.14</a:t>
            </a:r>
            <a:r>
              <a:rPr lang="zh-CN" altLang="en-US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×</a:t>
            </a:r>
            <a:r>
              <a:rPr lang="en-US" altLang="zh-CN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66</a:t>
            </a:r>
            <a:r>
              <a:rPr lang="zh-CN" altLang="en-US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＝</a:t>
            </a:r>
            <a:r>
              <a:rPr lang="en-US" altLang="zh-CN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207.24</a:t>
            </a:r>
            <a:r>
              <a:rPr lang="zh-CN" altLang="en-US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（厘米）</a:t>
            </a:r>
          </a:p>
          <a:p>
            <a:endParaRPr lang="zh-CN" altLang="en-US" sz="3200" dirty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9"/>
          <p:cNvSpPr txBox="1">
            <a:spLocks noChangeArrowheads="1"/>
          </p:cNvSpPr>
          <p:nvPr/>
        </p:nvSpPr>
        <p:spPr bwMode="auto">
          <a:xfrm>
            <a:off x="3465692" y="5034143"/>
            <a:ext cx="7488582" cy="10464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3200" dirty="0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答：</a:t>
            </a:r>
            <a:r>
              <a:rPr lang="en-US" altLang="zh-CN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26</a:t>
            </a:r>
            <a:r>
              <a:rPr lang="zh-CN" altLang="en-US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英寸车轮的周长大约是</a:t>
            </a:r>
            <a:r>
              <a:rPr lang="en-US" altLang="zh-CN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207.24</a:t>
            </a:r>
            <a:r>
              <a:rPr lang="zh-CN" altLang="en-US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厘米。</a:t>
            </a:r>
          </a:p>
          <a:p>
            <a:r>
              <a:rPr lang="en-US" altLang="zh-CN" sz="2800" b="1" noProof="1" smtClean="0">
                <a:latin typeface="+mn-ea"/>
                <a:sym typeface="宋体" panose="02010600030101010101" pitchFamily="2" charset="-122"/>
              </a:rPr>
              <a:t>     </a:t>
            </a:r>
            <a:endParaRPr lang="zh-CN" altLang="en-US" sz="2800" b="1" noProof="1" smtClean="0">
              <a:latin typeface="+mn-ea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96591" y="2265217"/>
            <a:ext cx="225304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108211" y="91728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1</a:t>
            </a:r>
            <a:endParaRPr lang="zh-CN" altLang="en-US" sz="2800" b="1" dirty="0"/>
          </a:p>
        </p:txBody>
      </p:sp>
      <p:pic>
        <p:nvPicPr>
          <p:cNvPr id="8" name="图片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3585" y="1733556"/>
            <a:ext cx="4804833" cy="178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663220" y="968024"/>
            <a:ext cx="9925051" cy="5539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2800" b="1" noProof="1" smtClean="0">
                <a:latin typeface="+mn-ea"/>
                <a:sym typeface="宋体" panose="02010600030101010101" pitchFamily="2" charset="-122"/>
              </a:rPr>
              <a:t>例</a:t>
            </a:r>
            <a:r>
              <a:rPr lang="en-US" altLang="zh-CN" sz="2800" b="1" noProof="1" smtClean="0">
                <a:latin typeface="+mn-ea"/>
                <a:sym typeface="宋体" panose="02010600030101010101" pitchFamily="2" charset="-122"/>
              </a:rPr>
              <a:t>4</a:t>
            </a:r>
            <a:r>
              <a:rPr lang="zh-CN" altLang="en-US" sz="2800" b="1" noProof="1" smtClean="0">
                <a:latin typeface="+mn-ea"/>
                <a:sym typeface="宋体" panose="02010600030101010101" pitchFamily="2" charset="-122"/>
              </a:rPr>
              <a:t>中三种车轮的周长大约各是多少厘米？算一算。</a:t>
            </a:r>
          </a:p>
        </p:txBody>
      </p:sp>
      <p:sp>
        <p:nvSpPr>
          <p:cNvPr id="10" name="文本框 8"/>
          <p:cNvSpPr txBox="1">
            <a:spLocks noChangeArrowheads="1"/>
          </p:cNvSpPr>
          <p:nvPr/>
        </p:nvSpPr>
        <p:spPr bwMode="auto">
          <a:xfrm>
            <a:off x="3654779" y="3662542"/>
            <a:ext cx="4495800" cy="13349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24</a:t>
            </a:r>
            <a:r>
              <a:rPr lang="zh-CN" altLang="en-US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英寸</a:t>
            </a:r>
            <a:r>
              <a:rPr lang="en-US" altLang="zh-CN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≈61</a:t>
            </a:r>
            <a:r>
              <a:rPr lang="zh-CN" altLang="en-US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厘米  </a:t>
            </a:r>
            <a:endParaRPr lang="en-US" altLang="zh-CN" sz="2800" b="1" noProof="1" smtClean="0">
              <a:solidFill>
                <a:srgbClr val="FF0000"/>
              </a:solidFill>
              <a:latin typeface="+mn-ea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3.14</a:t>
            </a:r>
            <a:r>
              <a:rPr lang="zh-CN" altLang="en-US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×</a:t>
            </a:r>
            <a:r>
              <a:rPr lang="en-US" altLang="zh-CN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61</a:t>
            </a:r>
            <a:r>
              <a:rPr lang="zh-CN" altLang="en-US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＝</a:t>
            </a:r>
            <a:r>
              <a:rPr lang="en-US" altLang="zh-CN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191.54</a:t>
            </a:r>
            <a:r>
              <a:rPr lang="zh-CN" altLang="en-US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（厘米）</a:t>
            </a:r>
            <a:endParaRPr lang="zh-CN" altLang="en-US" sz="3200" dirty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9"/>
          <p:cNvSpPr txBox="1">
            <a:spLocks noChangeArrowheads="1"/>
          </p:cNvSpPr>
          <p:nvPr/>
        </p:nvSpPr>
        <p:spPr bwMode="auto">
          <a:xfrm>
            <a:off x="3465692" y="5034143"/>
            <a:ext cx="7595984" cy="10464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3200" dirty="0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答：</a:t>
            </a:r>
            <a:r>
              <a:rPr lang="en-US" altLang="zh-CN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 24</a:t>
            </a:r>
            <a:r>
              <a:rPr lang="zh-CN" altLang="en-US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英寸车轮的周长大约是</a:t>
            </a:r>
            <a:r>
              <a:rPr lang="en-US" altLang="zh-CN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191.54</a:t>
            </a:r>
            <a:r>
              <a:rPr lang="zh-CN" altLang="en-US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厘米。</a:t>
            </a:r>
          </a:p>
          <a:p>
            <a:r>
              <a:rPr lang="en-US" altLang="zh-CN" sz="2800" b="1" noProof="1" smtClean="0">
                <a:latin typeface="+mn-ea"/>
                <a:sym typeface="宋体" panose="02010600030101010101" pitchFamily="2" charset="-122"/>
              </a:rPr>
              <a:t>     </a:t>
            </a:r>
            <a:endParaRPr lang="zh-CN" altLang="en-US" sz="2800" b="1" noProof="1" smtClean="0">
              <a:latin typeface="+mn-ea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9432" y="682185"/>
            <a:ext cx="11460667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4500"/>
              </a:lnSpc>
            </a:pPr>
            <a:r>
              <a:rPr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认识圆的周长，认识圆周率π，理解和掌握圆的周长公式，能应用圆的周长公式计算圆的周长，解决周长计算的实际问题。</a:t>
            </a:r>
          </a:p>
          <a:p>
            <a:pPr fontAlgn="auto">
              <a:lnSpc>
                <a:spcPts val="45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2.经历观察、操作、测量、计算和交流、归纳等活动，推导圆的周长计算公式，积累推导计算公式的学习经验，发展分析、综合和归纳、概括等思维能力。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357505" y="3949700"/>
            <a:ext cx="11528425" cy="2531110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5130" y="4181546"/>
            <a:ext cx="10895887" cy="66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【</a:t>
            </a:r>
            <a:r>
              <a:rPr lang="zh-CN" altLang="en-US" sz="2800" dirty="0" smtClean="0"/>
              <a:t>重点</a:t>
            </a:r>
            <a:r>
              <a:rPr lang="en-US" altLang="zh-CN" sz="2800" dirty="0" smtClean="0"/>
              <a:t>】</a:t>
            </a:r>
            <a:r>
              <a:rPr lang="zh-CN" altLang="en-US" sz="2800" dirty="0" smtClean="0"/>
              <a:t>掌握圆周长计算与应用。</a:t>
            </a:r>
          </a:p>
        </p:txBody>
      </p:sp>
      <p:sp>
        <p:nvSpPr>
          <p:cNvPr id="5" name="矩形 4"/>
          <p:cNvSpPr/>
          <p:nvPr/>
        </p:nvSpPr>
        <p:spPr>
          <a:xfrm>
            <a:off x="415290" y="5395807"/>
            <a:ext cx="1124331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【</a:t>
            </a:r>
            <a:r>
              <a:rPr lang="zh-CN" altLang="en-US" sz="2800" dirty="0" smtClean="0"/>
              <a:t>难点</a:t>
            </a:r>
            <a:r>
              <a:rPr lang="en-US" altLang="zh-CN" sz="2800" dirty="0" smtClean="0"/>
              <a:t>】</a:t>
            </a:r>
            <a:r>
              <a:rPr lang="zh-CN" sz="2800" dirty="0" smtClean="0"/>
              <a:t>推导与理解圆周长计算公式。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96591" y="2265217"/>
            <a:ext cx="225304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108211" y="91728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1</a:t>
            </a:r>
            <a:endParaRPr lang="zh-CN" altLang="en-US" sz="2800" b="1" dirty="0"/>
          </a:p>
        </p:txBody>
      </p:sp>
      <p:pic>
        <p:nvPicPr>
          <p:cNvPr id="8" name="图片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3585" y="1733556"/>
            <a:ext cx="4804833" cy="178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663220" y="968024"/>
            <a:ext cx="9925051" cy="5539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2800" b="1" noProof="1" smtClean="0">
                <a:latin typeface="+mn-ea"/>
                <a:sym typeface="宋体" panose="02010600030101010101" pitchFamily="2" charset="-122"/>
              </a:rPr>
              <a:t>例</a:t>
            </a:r>
            <a:r>
              <a:rPr lang="en-US" altLang="zh-CN" sz="2800" b="1" noProof="1" smtClean="0">
                <a:latin typeface="+mn-ea"/>
                <a:sym typeface="宋体" panose="02010600030101010101" pitchFamily="2" charset="-122"/>
              </a:rPr>
              <a:t>4</a:t>
            </a:r>
            <a:r>
              <a:rPr lang="zh-CN" altLang="en-US" sz="2800" b="1" noProof="1" smtClean="0">
                <a:latin typeface="+mn-ea"/>
                <a:sym typeface="宋体" panose="02010600030101010101" pitchFamily="2" charset="-122"/>
              </a:rPr>
              <a:t>中三种车轮的周长大约各是多少厘米？算一算。</a:t>
            </a:r>
          </a:p>
        </p:txBody>
      </p:sp>
      <p:sp>
        <p:nvSpPr>
          <p:cNvPr id="10" name="文本框 8"/>
          <p:cNvSpPr txBox="1">
            <a:spLocks noChangeArrowheads="1"/>
          </p:cNvSpPr>
          <p:nvPr/>
        </p:nvSpPr>
        <p:spPr bwMode="auto">
          <a:xfrm>
            <a:off x="3654779" y="3662542"/>
            <a:ext cx="4495800" cy="13349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22</a:t>
            </a:r>
            <a:r>
              <a:rPr lang="zh-CN" altLang="en-US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英寸</a:t>
            </a:r>
            <a:r>
              <a:rPr lang="en-US" altLang="zh-CN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≈56</a:t>
            </a:r>
            <a:r>
              <a:rPr lang="zh-CN" altLang="en-US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厘米  </a:t>
            </a:r>
            <a:endParaRPr lang="en-US" altLang="zh-CN" sz="2800" b="1" noProof="1" smtClean="0">
              <a:solidFill>
                <a:srgbClr val="FF0000"/>
              </a:solidFill>
              <a:latin typeface="+mn-ea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3.14</a:t>
            </a:r>
            <a:r>
              <a:rPr lang="zh-CN" altLang="en-US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×</a:t>
            </a:r>
            <a:r>
              <a:rPr lang="en-US" altLang="zh-CN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56</a:t>
            </a:r>
            <a:r>
              <a:rPr lang="zh-CN" altLang="en-US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＝</a:t>
            </a:r>
            <a:r>
              <a:rPr lang="en-US" altLang="zh-CN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175.84</a:t>
            </a:r>
            <a:r>
              <a:rPr lang="zh-CN" altLang="en-US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（厘米）</a:t>
            </a:r>
            <a:endParaRPr lang="zh-CN" altLang="en-US" sz="3200" dirty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9"/>
          <p:cNvSpPr txBox="1">
            <a:spLocks noChangeArrowheads="1"/>
          </p:cNvSpPr>
          <p:nvPr/>
        </p:nvSpPr>
        <p:spPr bwMode="auto">
          <a:xfrm>
            <a:off x="3465692" y="5034143"/>
            <a:ext cx="7595984" cy="14773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3200" dirty="0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答：</a:t>
            </a:r>
            <a:r>
              <a:rPr lang="en-US" altLang="zh-CN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 22</a:t>
            </a:r>
            <a:r>
              <a:rPr lang="zh-CN" altLang="en-US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英寸车轮的周长大约是</a:t>
            </a:r>
            <a:r>
              <a:rPr lang="en-US" altLang="zh-CN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175.84</a:t>
            </a:r>
            <a:r>
              <a:rPr lang="zh-CN" altLang="en-US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厘米。</a:t>
            </a:r>
          </a:p>
          <a:p>
            <a:endParaRPr lang="zh-CN" altLang="en-US" sz="2800" b="1" noProof="1" smtClean="0">
              <a:solidFill>
                <a:srgbClr val="FF0000"/>
              </a:solidFill>
              <a:latin typeface="+mn-ea"/>
              <a:sym typeface="宋体" panose="02010600030101010101" pitchFamily="2" charset="-122"/>
            </a:endParaRPr>
          </a:p>
          <a:p>
            <a:r>
              <a:rPr lang="en-US" altLang="zh-CN" sz="2800" b="1" noProof="1" smtClean="0">
                <a:latin typeface="+mn-ea"/>
                <a:sym typeface="宋体" panose="02010600030101010101" pitchFamily="2" charset="-122"/>
              </a:rPr>
              <a:t>     </a:t>
            </a:r>
            <a:endParaRPr lang="zh-CN" altLang="en-US" sz="2800" b="1" noProof="1" smtClean="0">
              <a:latin typeface="+mn-ea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96591" y="2265217"/>
            <a:ext cx="225304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108211" y="91728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2</a:t>
            </a:r>
            <a:endParaRPr lang="zh-CN" altLang="en-US" sz="2800" b="1" dirty="0"/>
          </a:p>
        </p:txBody>
      </p: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754239" y="933450"/>
            <a:ext cx="9925049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一个圆形喷水池的半径是</a:t>
            </a:r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14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米。它的周长是多少米？</a:t>
            </a:r>
          </a:p>
        </p:txBody>
      </p:sp>
      <p:grpSp>
        <p:nvGrpSpPr>
          <p:cNvPr id="14" name="组合 11"/>
          <p:cNvGrpSpPr/>
          <p:nvPr/>
        </p:nvGrpSpPr>
        <p:grpSpPr bwMode="auto">
          <a:xfrm>
            <a:off x="3975802" y="1961436"/>
            <a:ext cx="2956163" cy="1850780"/>
            <a:chOff x="5122" y="3251"/>
            <a:chExt cx="3493" cy="2183"/>
          </a:xfrm>
        </p:grpSpPr>
        <p:sp>
          <p:nvSpPr>
            <p:cNvPr id="15" name="文本框 7"/>
            <p:cNvSpPr txBox="1">
              <a:spLocks noChangeArrowheads="1"/>
            </p:cNvSpPr>
            <p:nvPr/>
          </p:nvSpPr>
          <p:spPr bwMode="auto">
            <a:xfrm>
              <a:off x="5708" y="3251"/>
              <a:ext cx="2891" cy="12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2</a:t>
              </a:r>
              <a:r>
                <a:rPr lang="zh-CN" altLang="en-US" sz="32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×</a:t>
              </a:r>
              <a:r>
                <a:rPr lang="en-US" altLang="zh-CN" sz="32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3.14</a:t>
              </a:r>
              <a:r>
                <a:rPr lang="zh-CN" altLang="en-US" sz="32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×</a:t>
              </a:r>
              <a:r>
                <a:rPr lang="en-US" altLang="zh-CN" sz="32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14</a:t>
              </a:r>
            </a:p>
            <a:p>
              <a:endParaRPr lang="en-US" altLang="zh-CN" sz="3200" dirty="0">
                <a:latin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" name="文本框 8"/>
            <p:cNvSpPr txBox="1">
              <a:spLocks noChangeArrowheads="1"/>
            </p:cNvSpPr>
            <p:nvPr/>
          </p:nvSpPr>
          <p:spPr bwMode="auto">
            <a:xfrm>
              <a:off x="5122" y="3971"/>
              <a:ext cx="2707" cy="6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＝</a:t>
              </a:r>
              <a:r>
                <a:rPr lang="en-US" altLang="zh-CN" sz="32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6.28</a:t>
              </a:r>
              <a:r>
                <a:rPr lang="zh-CN" altLang="en-US" sz="32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×</a:t>
              </a:r>
              <a:r>
                <a:rPr lang="en-US" altLang="zh-CN" sz="32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14</a:t>
              </a:r>
            </a:p>
          </p:txBody>
        </p:sp>
        <p:sp>
          <p:nvSpPr>
            <p:cNvPr id="17" name="文本框 9"/>
            <p:cNvSpPr txBox="1">
              <a:spLocks noChangeArrowheads="1"/>
            </p:cNvSpPr>
            <p:nvPr/>
          </p:nvSpPr>
          <p:spPr bwMode="auto">
            <a:xfrm>
              <a:off x="5122" y="4744"/>
              <a:ext cx="3493" cy="6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＝</a:t>
              </a:r>
              <a:r>
                <a:rPr lang="en-US" altLang="zh-CN" sz="32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87.92</a:t>
              </a:r>
              <a:r>
                <a:rPr lang="zh-CN" altLang="en-US" sz="32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（米）</a:t>
              </a:r>
            </a:p>
          </p:txBody>
        </p:sp>
      </p:grpSp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3211685" y="4016721"/>
            <a:ext cx="52324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答：它的周长是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87.92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米。</a:t>
            </a:r>
            <a:endParaRPr lang="en-US" altLang="zh-CN" sz="3200" b="1" dirty="0">
              <a:solidFill>
                <a:srgbClr val="FF0000"/>
              </a:solidFill>
              <a:latin typeface="+mn-ea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21740" y="1038860"/>
            <a:ext cx="71755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1.</a:t>
            </a:r>
            <a:r>
              <a:rPr lang="zh-CN" altLang="zh-CN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圆一周的长度叫作圆的周长</a:t>
            </a:r>
            <a:r>
              <a:rPr lang="zh-CN" alt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。</a:t>
            </a:r>
            <a:endParaRPr lang="zh-CN" altLang="en-US" sz="3200" dirty="0" smtClean="0">
              <a:solidFill>
                <a:schemeClr val="tx1"/>
              </a:solidFill>
              <a:latin typeface="Arial" panose="020B0604020202020204" pitchFamily="34" charset="0"/>
              <a:cs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1580" y="1927860"/>
            <a:ext cx="71755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2.</a:t>
            </a:r>
            <a:r>
              <a:rPr lang="zh-CN" altLang="zh-CN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圆的周长＝直径</a:t>
            </a:r>
            <a:r>
              <a:rPr lang="zh-CN" altLang="zh-CN" sz="3200" dirty="0" smtClean="0">
                <a:latin typeface="Arial" panose="020B0604020202020204" pitchFamily="34" charset="0"/>
                <a:sym typeface="+mn-ea"/>
              </a:rPr>
              <a:t>×圆周率</a:t>
            </a:r>
            <a:endParaRPr lang="zh-CN" altLang="zh-CN" sz="3200" dirty="0" smtClean="0">
              <a:solidFill>
                <a:schemeClr val="tx1"/>
              </a:solidFill>
              <a:latin typeface="Arial" panose="020B0604020202020204" pitchFamily="34" charset="0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6660" y="2664460"/>
            <a:ext cx="71755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  C</a:t>
            </a:r>
            <a:r>
              <a:rPr lang="zh-CN" altLang="zh-CN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＝</a:t>
            </a:r>
            <a:r>
              <a:rPr lang="en-US" altLang="zh-CN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πd</a:t>
            </a:r>
            <a:r>
              <a:rPr lang="zh-CN" alt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或</a:t>
            </a:r>
            <a:r>
              <a:rPr lang="en-US" altLang="zh-CN" sz="3200" dirty="0" smtClean="0">
                <a:latin typeface="Arial" panose="020B0604020202020204" pitchFamily="34" charset="0"/>
                <a:sym typeface="+mn-ea"/>
              </a:rPr>
              <a:t> C</a:t>
            </a:r>
            <a:r>
              <a:rPr lang="zh-CN" altLang="zh-CN" sz="3200" dirty="0" smtClean="0">
                <a:latin typeface="Arial" panose="020B0604020202020204" pitchFamily="34" charset="0"/>
                <a:sym typeface="+mn-ea"/>
              </a:rPr>
              <a:t>＝</a:t>
            </a:r>
            <a:r>
              <a:rPr lang="en-US" altLang="zh-CN" sz="3200" dirty="0" smtClean="0">
                <a:latin typeface="Arial" panose="020B0604020202020204" pitchFamily="34" charset="0"/>
                <a:sym typeface="+mn-ea"/>
              </a:rPr>
              <a:t>2πr</a:t>
            </a:r>
            <a:endParaRPr lang="zh-CN" altLang="en-US" sz="3200" dirty="0" smtClean="0">
              <a:solidFill>
                <a:schemeClr val="tx1"/>
              </a:solidFill>
              <a:latin typeface="Arial" panose="020B0604020202020204" pitchFamily="34" charset="0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 21"/>
          <p:cNvSpPr/>
          <p:nvPr/>
        </p:nvSpPr>
        <p:spPr>
          <a:xfrm>
            <a:off x="108211" y="91728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777240" y="725735"/>
            <a:ext cx="10927080" cy="8617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求下面各圆的周长。</a:t>
            </a:r>
            <a:endParaRPr lang="zh-CN" altLang="en-US" sz="3200" b="1" dirty="0">
              <a:latin typeface="+mn-ea"/>
              <a:sym typeface="宋体" panose="02010600030101010101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4171" y="1602140"/>
            <a:ext cx="2228673" cy="256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组合 11"/>
          <p:cNvGrpSpPr/>
          <p:nvPr/>
        </p:nvGrpSpPr>
        <p:grpSpPr bwMode="auto">
          <a:xfrm>
            <a:off x="0" y="4162592"/>
            <a:ext cx="4511682" cy="1771933"/>
            <a:chOff x="5122" y="3344"/>
            <a:chExt cx="5331" cy="2090"/>
          </a:xfrm>
        </p:grpSpPr>
        <p:sp>
          <p:nvSpPr>
            <p:cNvPr id="19" name="文本框 7"/>
            <p:cNvSpPr txBox="1">
              <a:spLocks noChangeArrowheads="1"/>
            </p:cNvSpPr>
            <p:nvPr/>
          </p:nvSpPr>
          <p:spPr bwMode="auto">
            <a:xfrm>
              <a:off x="5668" y="3344"/>
              <a:ext cx="4785" cy="11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3.14</a:t>
              </a:r>
              <a:r>
                <a:rPr lang="zh-CN" altLang="en-US" sz="28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×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10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＝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31.4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（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cm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）</a:t>
              </a:r>
              <a:endParaRPr lang="en-US" altLang="zh-CN" sz="28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endParaRPr>
            </a:p>
            <a:p>
              <a:endParaRPr lang="en-US" altLang="zh-CN" sz="3200" dirty="0">
                <a:latin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" name="文本框 8"/>
            <p:cNvSpPr txBox="1">
              <a:spLocks noChangeArrowheads="1"/>
            </p:cNvSpPr>
            <p:nvPr/>
          </p:nvSpPr>
          <p:spPr bwMode="auto">
            <a:xfrm>
              <a:off x="5122" y="3971"/>
              <a:ext cx="218" cy="6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endParaRPr lang="en-US" altLang="zh-CN" sz="32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endParaRPr>
            </a:p>
          </p:txBody>
        </p:sp>
        <p:sp>
          <p:nvSpPr>
            <p:cNvPr id="21" name="文本框 9"/>
            <p:cNvSpPr txBox="1">
              <a:spLocks noChangeArrowheads="1"/>
            </p:cNvSpPr>
            <p:nvPr/>
          </p:nvSpPr>
          <p:spPr bwMode="auto">
            <a:xfrm>
              <a:off x="5122" y="4744"/>
              <a:ext cx="218" cy="6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endParaRPr lang="zh-CN" altLang="en-US" sz="32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endParaRPr>
            </a:p>
          </p:txBody>
        </p:sp>
      </p:grpSp>
      <p:grpSp>
        <p:nvGrpSpPr>
          <p:cNvPr id="23" name="组合 11"/>
          <p:cNvGrpSpPr/>
          <p:nvPr/>
        </p:nvGrpSpPr>
        <p:grpSpPr bwMode="auto">
          <a:xfrm>
            <a:off x="4732159" y="4128904"/>
            <a:ext cx="2602405" cy="1788890"/>
            <a:chOff x="5122" y="3251"/>
            <a:chExt cx="3075" cy="2110"/>
          </a:xfrm>
        </p:grpSpPr>
        <p:sp>
          <p:nvSpPr>
            <p:cNvPr id="24" name="文本框 7"/>
            <p:cNvSpPr txBox="1">
              <a:spLocks noChangeArrowheads="1"/>
            </p:cNvSpPr>
            <p:nvPr/>
          </p:nvSpPr>
          <p:spPr bwMode="auto">
            <a:xfrm>
              <a:off x="5708" y="3251"/>
              <a:ext cx="2294" cy="11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2</a:t>
              </a:r>
              <a:r>
                <a:rPr lang="zh-CN" altLang="en-US" sz="28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×</a:t>
              </a:r>
              <a:r>
                <a:rPr lang="en-US" altLang="zh-CN" sz="28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3.14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×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2</a:t>
              </a:r>
              <a:endParaRPr lang="en-US" altLang="zh-CN" sz="28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endParaRPr>
            </a:p>
            <a:p>
              <a:endParaRPr lang="en-US" altLang="zh-CN" sz="3200" dirty="0">
                <a:latin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5" name="文本框 8"/>
            <p:cNvSpPr txBox="1">
              <a:spLocks noChangeArrowheads="1"/>
            </p:cNvSpPr>
            <p:nvPr/>
          </p:nvSpPr>
          <p:spPr bwMode="auto">
            <a:xfrm>
              <a:off x="5122" y="3971"/>
              <a:ext cx="2133" cy="6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＝</a:t>
              </a:r>
              <a:r>
                <a:rPr lang="en-US" altLang="zh-CN" sz="28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6.28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×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2</a:t>
              </a:r>
              <a:endParaRPr lang="en-US" altLang="zh-CN" sz="28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endParaRPr>
            </a:p>
          </p:txBody>
        </p:sp>
        <p:sp>
          <p:nvSpPr>
            <p:cNvPr id="26" name="文本框 9"/>
            <p:cNvSpPr txBox="1">
              <a:spLocks noChangeArrowheads="1"/>
            </p:cNvSpPr>
            <p:nvPr/>
          </p:nvSpPr>
          <p:spPr bwMode="auto">
            <a:xfrm>
              <a:off x="5122" y="4744"/>
              <a:ext cx="3075" cy="6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＝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12.56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（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m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）</a:t>
              </a:r>
              <a:endParaRPr lang="zh-CN" altLang="en-US" sz="28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endParaRPr>
            </a:p>
          </p:txBody>
        </p:sp>
      </p:grpSp>
      <p:grpSp>
        <p:nvGrpSpPr>
          <p:cNvPr id="27" name="组合 11"/>
          <p:cNvGrpSpPr/>
          <p:nvPr/>
        </p:nvGrpSpPr>
        <p:grpSpPr bwMode="auto">
          <a:xfrm>
            <a:off x="8576026" y="4078104"/>
            <a:ext cx="2813136" cy="1788042"/>
            <a:chOff x="5122" y="3251"/>
            <a:chExt cx="3324" cy="2109"/>
          </a:xfrm>
        </p:grpSpPr>
        <p:sp>
          <p:nvSpPr>
            <p:cNvPr id="28" name="文本框 7"/>
            <p:cNvSpPr txBox="1">
              <a:spLocks noChangeArrowheads="1"/>
            </p:cNvSpPr>
            <p:nvPr/>
          </p:nvSpPr>
          <p:spPr bwMode="auto">
            <a:xfrm>
              <a:off x="5708" y="3251"/>
              <a:ext cx="2294" cy="11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2</a:t>
              </a:r>
              <a:r>
                <a:rPr lang="zh-CN" altLang="en-US" sz="28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×</a:t>
              </a:r>
              <a:r>
                <a:rPr lang="en-US" altLang="zh-CN" sz="28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3.14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×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3</a:t>
              </a:r>
              <a:endParaRPr lang="en-US" altLang="zh-CN" sz="28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endParaRPr>
            </a:p>
            <a:p>
              <a:endParaRPr lang="en-US" altLang="zh-CN" sz="3200" dirty="0">
                <a:latin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" name="文本框 8"/>
            <p:cNvSpPr txBox="1">
              <a:spLocks noChangeArrowheads="1"/>
            </p:cNvSpPr>
            <p:nvPr/>
          </p:nvSpPr>
          <p:spPr bwMode="auto">
            <a:xfrm>
              <a:off x="5122" y="3971"/>
              <a:ext cx="2133" cy="6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＝</a:t>
              </a:r>
              <a:r>
                <a:rPr lang="en-US" altLang="zh-CN" sz="28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6.28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×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3</a:t>
              </a:r>
              <a:endParaRPr lang="en-US" altLang="zh-CN" sz="28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endParaRPr>
            </a:p>
          </p:txBody>
        </p:sp>
        <p:sp>
          <p:nvSpPr>
            <p:cNvPr id="30" name="文本框 9"/>
            <p:cNvSpPr txBox="1">
              <a:spLocks noChangeArrowheads="1"/>
            </p:cNvSpPr>
            <p:nvPr/>
          </p:nvSpPr>
          <p:spPr bwMode="auto">
            <a:xfrm>
              <a:off x="5122" y="4744"/>
              <a:ext cx="3324" cy="6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＝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18.84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（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dm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）</a:t>
              </a:r>
              <a:endParaRPr lang="zh-CN" altLang="en-US" sz="28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endParaRPr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30044" y="1359429"/>
            <a:ext cx="2427111" cy="256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737600" y="1218318"/>
            <a:ext cx="2325511" cy="256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 21"/>
          <p:cNvSpPr/>
          <p:nvPr/>
        </p:nvSpPr>
        <p:spPr>
          <a:xfrm>
            <a:off x="108211" y="91728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</a:p>
        </p:txBody>
      </p:sp>
      <p:sp>
        <p:nvSpPr>
          <p:cNvPr id="34" name="Rectangle 14"/>
          <p:cNvSpPr/>
          <p:nvPr/>
        </p:nvSpPr>
        <p:spPr>
          <a:xfrm>
            <a:off x="698248" y="714985"/>
            <a:ext cx="10803362" cy="92190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3200" b="1" noProof="1" smtClean="0">
                <a:latin typeface="+mn-ea"/>
              </a:rPr>
              <a:t>求各圆的周长。</a:t>
            </a:r>
            <a:endParaRPr lang="zh-CN" altLang="en-US" sz="3200" b="1" noProof="1">
              <a:latin typeface="+mn-ea"/>
            </a:endParaRPr>
          </a:p>
        </p:txBody>
      </p:sp>
      <p:sp>
        <p:nvSpPr>
          <p:cNvPr id="5" name="Rectangle 14"/>
          <p:cNvSpPr/>
          <p:nvPr/>
        </p:nvSpPr>
        <p:spPr>
          <a:xfrm>
            <a:off x="2137582" y="1770496"/>
            <a:ext cx="2366685" cy="92190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noProof="1" smtClean="0">
                <a:latin typeface="+mn-ea"/>
              </a:rPr>
              <a:t>d</a:t>
            </a:r>
            <a:r>
              <a:rPr lang="zh-CN" altLang="en-US" sz="3200" b="1" noProof="1" smtClean="0">
                <a:latin typeface="+mn-ea"/>
              </a:rPr>
              <a:t>＝</a:t>
            </a:r>
            <a:r>
              <a:rPr lang="en-US" altLang="zh-CN" sz="3200" b="1" noProof="1" smtClean="0">
                <a:latin typeface="+mn-ea"/>
              </a:rPr>
              <a:t>5cm          </a:t>
            </a:r>
            <a:endParaRPr lang="zh-CN" altLang="en-US" sz="3200" b="1" noProof="1">
              <a:latin typeface="+mn-ea"/>
            </a:endParaRPr>
          </a:p>
        </p:txBody>
      </p:sp>
      <p:grpSp>
        <p:nvGrpSpPr>
          <p:cNvPr id="10" name="组合 11"/>
          <p:cNvGrpSpPr/>
          <p:nvPr/>
        </p:nvGrpSpPr>
        <p:grpSpPr bwMode="auto">
          <a:xfrm>
            <a:off x="982134" y="3440103"/>
            <a:ext cx="4290795" cy="1771933"/>
            <a:chOff x="5122" y="3344"/>
            <a:chExt cx="5070" cy="2090"/>
          </a:xfrm>
        </p:grpSpPr>
        <p:sp>
          <p:nvSpPr>
            <p:cNvPr id="11" name="文本框 7"/>
            <p:cNvSpPr txBox="1">
              <a:spLocks noChangeArrowheads="1"/>
            </p:cNvSpPr>
            <p:nvPr/>
          </p:nvSpPr>
          <p:spPr bwMode="auto">
            <a:xfrm>
              <a:off x="5668" y="3344"/>
              <a:ext cx="4524" cy="11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3.14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×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5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＝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15.7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（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cm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）</a:t>
              </a:r>
              <a:endParaRPr lang="en-US" altLang="zh-CN" sz="28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endParaRPr>
            </a:p>
            <a:p>
              <a:endParaRPr lang="en-US" altLang="zh-CN" sz="3200" dirty="0">
                <a:latin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" name="文本框 8"/>
            <p:cNvSpPr txBox="1">
              <a:spLocks noChangeArrowheads="1"/>
            </p:cNvSpPr>
            <p:nvPr/>
          </p:nvSpPr>
          <p:spPr bwMode="auto">
            <a:xfrm>
              <a:off x="5122" y="3971"/>
              <a:ext cx="218" cy="6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endParaRPr lang="en-US" altLang="zh-CN" sz="32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endParaRPr>
            </a:p>
          </p:txBody>
        </p:sp>
        <p:sp>
          <p:nvSpPr>
            <p:cNvPr id="13" name="文本框 9"/>
            <p:cNvSpPr txBox="1">
              <a:spLocks noChangeArrowheads="1"/>
            </p:cNvSpPr>
            <p:nvPr/>
          </p:nvSpPr>
          <p:spPr bwMode="auto">
            <a:xfrm>
              <a:off x="5122" y="4744"/>
              <a:ext cx="218" cy="6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endParaRPr lang="zh-CN" altLang="en-US" sz="32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endParaRPr>
            </a:p>
          </p:txBody>
        </p:sp>
      </p:grpSp>
      <p:sp>
        <p:nvSpPr>
          <p:cNvPr id="14" name="Rectangle 14"/>
          <p:cNvSpPr/>
          <p:nvPr/>
        </p:nvSpPr>
        <p:spPr>
          <a:xfrm>
            <a:off x="6771670" y="1742274"/>
            <a:ext cx="2366685" cy="92190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noProof="1" smtClean="0">
                <a:latin typeface="+mn-ea"/>
              </a:rPr>
              <a:t>d</a:t>
            </a:r>
            <a:r>
              <a:rPr lang="zh-CN" altLang="en-US" sz="3200" b="1" noProof="1" smtClean="0">
                <a:latin typeface="+mn-ea"/>
              </a:rPr>
              <a:t>＝</a:t>
            </a:r>
            <a:r>
              <a:rPr lang="en-US" altLang="zh-CN" sz="3200" b="1" noProof="1" smtClean="0">
                <a:latin typeface="+mn-ea"/>
              </a:rPr>
              <a:t>3.5cm          </a:t>
            </a:r>
            <a:endParaRPr lang="zh-CN" altLang="en-US" sz="3200" b="1" noProof="1">
              <a:latin typeface="+mn-ea"/>
            </a:endParaRPr>
          </a:p>
        </p:txBody>
      </p:sp>
      <p:grpSp>
        <p:nvGrpSpPr>
          <p:cNvPr id="15" name="组合 11"/>
          <p:cNvGrpSpPr/>
          <p:nvPr/>
        </p:nvGrpSpPr>
        <p:grpSpPr bwMode="auto">
          <a:xfrm>
            <a:off x="5887156" y="3490905"/>
            <a:ext cx="4835819" cy="1771933"/>
            <a:chOff x="5122" y="3344"/>
            <a:chExt cx="5714" cy="2090"/>
          </a:xfrm>
        </p:grpSpPr>
        <p:sp>
          <p:nvSpPr>
            <p:cNvPr id="16" name="文本框 7"/>
            <p:cNvSpPr txBox="1">
              <a:spLocks noChangeArrowheads="1"/>
            </p:cNvSpPr>
            <p:nvPr/>
          </p:nvSpPr>
          <p:spPr bwMode="auto">
            <a:xfrm>
              <a:off x="5668" y="3344"/>
              <a:ext cx="5168" cy="11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3.14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×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3.5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＝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10.99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（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cm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）</a:t>
              </a:r>
              <a:endParaRPr lang="en-US" altLang="zh-CN" sz="28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endParaRPr>
            </a:p>
            <a:p>
              <a:endParaRPr lang="en-US" altLang="zh-CN" sz="3200" dirty="0">
                <a:latin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" name="文本框 8"/>
            <p:cNvSpPr txBox="1">
              <a:spLocks noChangeArrowheads="1"/>
            </p:cNvSpPr>
            <p:nvPr/>
          </p:nvSpPr>
          <p:spPr bwMode="auto">
            <a:xfrm>
              <a:off x="5122" y="3971"/>
              <a:ext cx="218" cy="6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endParaRPr lang="en-US" altLang="zh-CN" sz="32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endParaRPr>
            </a:p>
          </p:txBody>
        </p:sp>
        <p:sp>
          <p:nvSpPr>
            <p:cNvPr id="18" name="文本框 9"/>
            <p:cNvSpPr txBox="1">
              <a:spLocks noChangeArrowheads="1"/>
            </p:cNvSpPr>
            <p:nvPr/>
          </p:nvSpPr>
          <p:spPr bwMode="auto">
            <a:xfrm>
              <a:off x="5122" y="4744"/>
              <a:ext cx="218" cy="6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endParaRPr lang="zh-CN" altLang="en-US" sz="32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 21"/>
          <p:cNvSpPr/>
          <p:nvPr/>
        </p:nvSpPr>
        <p:spPr>
          <a:xfrm>
            <a:off x="108211" y="91728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</a:p>
        </p:txBody>
      </p:sp>
      <p:sp>
        <p:nvSpPr>
          <p:cNvPr id="34" name="Rectangle 14"/>
          <p:cNvSpPr/>
          <p:nvPr/>
        </p:nvSpPr>
        <p:spPr>
          <a:xfrm>
            <a:off x="698248" y="714985"/>
            <a:ext cx="10803362" cy="92190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3200" b="1" noProof="1" smtClean="0">
                <a:latin typeface="+mn-ea"/>
              </a:rPr>
              <a:t>求各圆的周长。</a:t>
            </a:r>
            <a:endParaRPr lang="zh-CN" altLang="en-US" sz="3200" b="1" noProof="1">
              <a:latin typeface="+mn-ea"/>
            </a:endParaRPr>
          </a:p>
        </p:txBody>
      </p:sp>
      <p:sp>
        <p:nvSpPr>
          <p:cNvPr id="5" name="Rectangle 14"/>
          <p:cNvSpPr/>
          <p:nvPr/>
        </p:nvSpPr>
        <p:spPr>
          <a:xfrm>
            <a:off x="2137582" y="1770496"/>
            <a:ext cx="2366685" cy="92190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noProof="1" smtClean="0">
                <a:latin typeface="+mn-ea"/>
              </a:rPr>
              <a:t>r</a:t>
            </a:r>
            <a:r>
              <a:rPr lang="zh-CN" altLang="en-US" sz="3200" b="1" noProof="1" smtClean="0">
                <a:latin typeface="+mn-ea"/>
              </a:rPr>
              <a:t>＝</a:t>
            </a:r>
            <a:r>
              <a:rPr lang="en-US" altLang="zh-CN" sz="3200" b="1" noProof="1" smtClean="0">
                <a:latin typeface="+mn-ea"/>
              </a:rPr>
              <a:t>4cm          </a:t>
            </a:r>
            <a:endParaRPr lang="zh-CN" altLang="en-US" sz="3200" b="1" noProof="1">
              <a:latin typeface="+mn-ea"/>
            </a:endParaRPr>
          </a:p>
        </p:txBody>
      </p:sp>
      <p:sp>
        <p:nvSpPr>
          <p:cNvPr id="14" name="Rectangle 14"/>
          <p:cNvSpPr/>
          <p:nvPr/>
        </p:nvSpPr>
        <p:spPr>
          <a:xfrm>
            <a:off x="6771670" y="1742274"/>
            <a:ext cx="2366685" cy="92190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noProof="1" smtClean="0">
                <a:latin typeface="+mn-ea"/>
              </a:rPr>
              <a:t>r</a:t>
            </a:r>
            <a:r>
              <a:rPr lang="zh-CN" altLang="en-US" sz="3200" b="1" noProof="1" smtClean="0">
                <a:latin typeface="+mn-ea"/>
              </a:rPr>
              <a:t>＝</a:t>
            </a:r>
            <a:r>
              <a:rPr lang="en-US" altLang="zh-CN" sz="3200" b="1" noProof="1" smtClean="0">
                <a:latin typeface="+mn-ea"/>
              </a:rPr>
              <a:t>1.2cm          </a:t>
            </a:r>
            <a:endParaRPr lang="zh-CN" altLang="en-US" sz="3200" b="1" noProof="1">
              <a:latin typeface="+mn-ea"/>
            </a:endParaRPr>
          </a:p>
        </p:txBody>
      </p:sp>
      <p:grpSp>
        <p:nvGrpSpPr>
          <p:cNvPr id="15" name="组合 11"/>
          <p:cNvGrpSpPr/>
          <p:nvPr/>
        </p:nvGrpSpPr>
        <p:grpSpPr bwMode="auto">
          <a:xfrm>
            <a:off x="1571272" y="2875836"/>
            <a:ext cx="2760665" cy="1788042"/>
            <a:chOff x="5122" y="3251"/>
            <a:chExt cx="3262" cy="2109"/>
          </a:xfrm>
        </p:grpSpPr>
        <p:sp>
          <p:nvSpPr>
            <p:cNvPr id="19" name="文本框 7"/>
            <p:cNvSpPr txBox="1">
              <a:spLocks noChangeArrowheads="1"/>
            </p:cNvSpPr>
            <p:nvPr/>
          </p:nvSpPr>
          <p:spPr bwMode="auto">
            <a:xfrm>
              <a:off x="5708" y="3251"/>
              <a:ext cx="2294" cy="11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2</a:t>
              </a:r>
              <a:r>
                <a:rPr lang="zh-CN" altLang="en-US" sz="28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×</a:t>
              </a:r>
              <a:r>
                <a:rPr lang="en-US" altLang="zh-CN" sz="28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3.14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×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4</a:t>
              </a:r>
              <a:endParaRPr lang="en-US" altLang="zh-CN" sz="28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endParaRPr>
            </a:p>
            <a:p>
              <a:endParaRPr lang="en-US" altLang="zh-CN" sz="3200" dirty="0">
                <a:latin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" name="文本框 8"/>
            <p:cNvSpPr txBox="1">
              <a:spLocks noChangeArrowheads="1"/>
            </p:cNvSpPr>
            <p:nvPr/>
          </p:nvSpPr>
          <p:spPr bwMode="auto">
            <a:xfrm>
              <a:off x="5122" y="3971"/>
              <a:ext cx="2133" cy="6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＝</a:t>
              </a:r>
              <a:r>
                <a:rPr lang="en-US" altLang="zh-CN" sz="28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6.28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×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4</a:t>
              </a:r>
              <a:endParaRPr lang="en-US" altLang="zh-CN" sz="28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endParaRPr>
            </a:p>
          </p:txBody>
        </p:sp>
        <p:sp>
          <p:nvSpPr>
            <p:cNvPr id="21" name="文本框 9"/>
            <p:cNvSpPr txBox="1">
              <a:spLocks noChangeArrowheads="1"/>
            </p:cNvSpPr>
            <p:nvPr/>
          </p:nvSpPr>
          <p:spPr bwMode="auto">
            <a:xfrm>
              <a:off x="5122" y="4744"/>
              <a:ext cx="3262" cy="6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＝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25.12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（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cm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）</a:t>
              </a:r>
              <a:endParaRPr lang="zh-CN" altLang="en-US" sz="28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endParaRPr>
            </a:p>
          </p:txBody>
        </p:sp>
      </p:grpSp>
      <p:grpSp>
        <p:nvGrpSpPr>
          <p:cNvPr id="23" name="组合 11"/>
          <p:cNvGrpSpPr/>
          <p:nvPr/>
        </p:nvGrpSpPr>
        <p:grpSpPr bwMode="auto">
          <a:xfrm>
            <a:off x="6256161" y="2887124"/>
            <a:ext cx="2787748" cy="1788890"/>
            <a:chOff x="5122" y="3251"/>
            <a:chExt cx="3294" cy="2110"/>
          </a:xfrm>
        </p:grpSpPr>
        <p:sp>
          <p:nvSpPr>
            <p:cNvPr id="24" name="文本框 7"/>
            <p:cNvSpPr txBox="1">
              <a:spLocks noChangeArrowheads="1"/>
            </p:cNvSpPr>
            <p:nvPr/>
          </p:nvSpPr>
          <p:spPr bwMode="auto">
            <a:xfrm>
              <a:off x="5708" y="3251"/>
              <a:ext cx="2677" cy="11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2</a:t>
              </a:r>
              <a:r>
                <a:rPr lang="zh-CN" altLang="en-US" sz="28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×</a:t>
              </a:r>
              <a:r>
                <a:rPr lang="en-US" altLang="zh-CN" sz="28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3.14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×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1.2</a:t>
              </a:r>
              <a:endParaRPr lang="en-US" altLang="zh-CN" sz="28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endParaRPr>
            </a:p>
            <a:p>
              <a:endParaRPr lang="en-US" altLang="zh-CN" sz="3200" dirty="0">
                <a:latin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5" name="文本框 8"/>
            <p:cNvSpPr txBox="1">
              <a:spLocks noChangeArrowheads="1"/>
            </p:cNvSpPr>
            <p:nvPr/>
          </p:nvSpPr>
          <p:spPr bwMode="auto">
            <a:xfrm>
              <a:off x="5122" y="3971"/>
              <a:ext cx="2516" cy="6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＝</a:t>
              </a:r>
              <a:r>
                <a:rPr lang="en-US" altLang="zh-CN" sz="28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6.28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×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1.2</a:t>
              </a:r>
              <a:endParaRPr lang="en-US" altLang="zh-CN" sz="28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endParaRPr>
            </a:p>
          </p:txBody>
        </p:sp>
        <p:sp>
          <p:nvSpPr>
            <p:cNvPr id="26" name="文本框 9"/>
            <p:cNvSpPr txBox="1">
              <a:spLocks noChangeArrowheads="1"/>
            </p:cNvSpPr>
            <p:nvPr/>
          </p:nvSpPr>
          <p:spPr bwMode="auto">
            <a:xfrm>
              <a:off x="5122" y="4744"/>
              <a:ext cx="3294" cy="6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＝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7.536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（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cm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）</a:t>
              </a:r>
              <a:endParaRPr lang="zh-CN" altLang="en-US" sz="28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 21"/>
          <p:cNvSpPr/>
          <p:nvPr/>
        </p:nvSpPr>
        <p:spPr>
          <a:xfrm>
            <a:off x="108211" y="91728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3</a:t>
            </a:r>
          </a:p>
        </p:txBody>
      </p:sp>
      <p:sp>
        <p:nvSpPr>
          <p:cNvPr id="34" name="Rectangle 14"/>
          <p:cNvSpPr/>
          <p:nvPr/>
        </p:nvSpPr>
        <p:spPr>
          <a:xfrm>
            <a:off x="657716" y="406613"/>
            <a:ext cx="11184326" cy="15652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3200" b="1" noProof="1" smtClean="0">
                <a:latin typeface="+mn-ea"/>
              </a:rPr>
              <a:t>一种汽车车轮的直径是</a:t>
            </a:r>
            <a:r>
              <a:rPr lang="en-US" altLang="zh-CN" sz="3200" b="1" noProof="1" smtClean="0">
                <a:latin typeface="+mn-ea"/>
              </a:rPr>
              <a:t>0.6</a:t>
            </a:r>
            <a:r>
              <a:rPr lang="zh-CN" altLang="en-US" sz="3200" b="1" noProof="1" smtClean="0">
                <a:latin typeface="+mn-ea"/>
              </a:rPr>
              <a:t>米。它在公路上转一周前进多少米？</a:t>
            </a:r>
            <a:endParaRPr lang="zh-CN" altLang="en-US" sz="3200" b="1" noProof="1">
              <a:latin typeface="+mn-ea"/>
            </a:endParaRPr>
          </a:p>
        </p:txBody>
      </p:sp>
      <p:sp>
        <p:nvSpPr>
          <p:cNvPr id="7" name="文本框 8"/>
          <p:cNvSpPr txBox="1">
            <a:spLocks noChangeArrowheads="1"/>
          </p:cNvSpPr>
          <p:nvPr/>
        </p:nvSpPr>
        <p:spPr bwMode="auto">
          <a:xfrm>
            <a:off x="3688645" y="2307875"/>
            <a:ext cx="4495800" cy="76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3.14</a:t>
            </a:r>
            <a:r>
              <a:rPr lang="zh-CN" altLang="en-US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×</a:t>
            </a:r>
            <a:r>
              <a:rPr lang="en-US" altLang="zh-CN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0.6</a:t>
            </a:r>
            <a:r>
              <a:rPr lang="zh-CN" altLang="en-US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＝</a:t>
            </a:r>
            <a:r>
              <a:rPr lang="en-US" altLang="zh-CN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1.884</a:t>
            </a:r>
            <a:r>
              <a:rPr lang="zh-CN" altLang="en-US" sz="2800" b="1" noProof="1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（米）</a:t>
            </a:r>
            <a:endParaRPr lang="zh-CN" altLang="en-US" sz="3200" dirty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Rectangle 14"/>
          <p:cNvSpPr/>
          <p:nvPr/>
        </p:nvSpPr>
        <p:spPr>
          <a:xfrm>
            <a:off x="2638917" y="3166746"/>
            <a:ext cx="6900195" cy="15652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noProof="1" smtClean="0">
                <a:solidFill>
                  <a:srgbClr val="FF0000"/>
                </a:solidFill>
                <a:latin typeface="+mn-ea"/>
              </a:rPr>
              <a:t>答：它在公路上转一周前进</a:t>
            </a:r>
            <a:r>
              <a:rPr lang="en-US" altLang="zh-CN" sz="2800" b="1" noProof="1" smtClean="0">
                <a:solidFill>
                  <a:srgbClr val="FF0000"/>
                </a:solidFill>
                <a:latin typeface="+mn-ea"/>
              </a:rPr>
              <a:t>1.884</a:t>
            </a:r>
            <a:r>
              <a:rPr lang="zh-CN" altLang="en-US" sz="2800" b="1" noProof="1" smtClean="0">
                <a:solidFill>
                  <a:srgbClr val="FF0000"/>
                </a:solidFill>
                <a:latin typeface="+mn-ea"/>
              </a:rPr>
              <a:t>米。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 21"/>
          <p:cNvSpPr/>
          <p:nvPr/>
        </p:nvSpPr>
        <p:spPr>
          <a:xfrm>
            <a:off x="108211" y="91728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</a:t>
            </a:r>
          </a:p>
        </p:txBody>
      </p:sp>
      <p:sp>
        <p:nvSpPr>
          <p:cNvPr id="34" name="Rectangle 14"/>
          <p:cNvSpPr/>
          <p:nvPr/>
        </p:nvSpPr>
        <p:spPr>
          <a:xfrm>
            <a:off x="743656" y="1053678"/>
            <a:ext cx="10803255" cy="9080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3200" b="1" noProof="1" smtClean="0">
                <a:latin typeface="+mn-ea"/>
              </a:rPr>
              <a:t>摩天轮的半径是</a:t>
            </a:r>
            <a:r>
              <a:rPr lang="en-US" altLang="zh-CN" sz="3200" b="1" noProof="1" smtClean="0">
                <a:latin typeface="+mn-ea"/>
              </a:rPr>
              <a:t>10</a:t>
            </a:r>
            <a:r>
              <a:rPr lang="zh-CN" altLang="en-US" sz="3200" b="1" noProof="1" smtClean="0">
                <a:latin typeface="+mn-ea"/>
              </a:rPr>
              <a:t>米，坐着它转动一周，大约在空中转过多少米？</a:t>
            </a:r>
            <a:endParaRPr lang="zh-CN" altLang="en-US" sz="3200" b="1" noProof="1">
              <a:latin typeface="+mn-ea"/>
            </a:endParaRPr>
          </a:p>
        </p:txBody>
      </p:sp>
      <p:grpSp>
        <p:nvGrpSpPr>
          <p:cNvPr id="9" name="组合 11"/>
          <p:cNvGrpSpPr/>
          <p:nvPr/>
        </p:nvGrpSpPr>
        <p:grpSpPr bwMode="auto">
          <a:xfrm>
            <a:off x="3975802" y="1961436"/>
            <a:ext cx="2942622" cy="1850780"/>
            <a:chOff x="5122" y="3251"/>
            <a:chExt cx="3477" cy="2183"/>
          </a:xfrm>
        </p:grpSpPr>
        <p:sp>
          <p:nvSpPr>
            <p:cNvPr id="10" name="文本框 7"/>
            <p:cNvSpPr txBox="1">
              <a:spLocks noChangeArrowheads="1"/>
            </p:cNvSpPr>
            <p:nvPr/>
          </p:nvSpPr>
          <p:spPr bwMode="auto">
            <a:xfrm>
              <a:off x="5708" y="3251"/>
              <a:ext cx="2891" cy="12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2</a:t>
              </a:r>
              <a:r>
                <a:rPr lang="zh-CN" altLang="en-US" sz="32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×</a:t>
              </a:r>
              <a:r>
                <a:rPr lang="en-US" altLang="zh-CN" sz="32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3.14</a:t>
              </a:r>
              <a:r>
                <a:rPr lang="zh-CN" altLang="en-US" sz="32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×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10</a:t>
              </a:r>
              <a:endParaRPr lang="en-US" altLang="zh-CN" sz="32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endParaRPr>
            </a:p>
            <a:p>
              <a:endParaRPr lang="en-US" altLang="zh-CN" sz="3200" dirty="0">
                <a:latin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" name="文本框 8"/>
            <p:cNvSpPr txBox="1">
              <a:spLocks noChangeArrowheads="1"/>
            </p:cNvSpPr>
            <p:nvPr/>
          </p:nvSpPr>
          <p:spPr bwMode="auto">
            <a:xfrm>
              <a:off x="5122" y="3971"/>
              <a:ext cx="2707" cy="6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＝</a:t>
              </a:r>
              <a:r>
                <a:rPr lang="en-US" altLang="zh-CN" sz="32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6.28</a:t>
              </a:r>
              <a:r>
                <a:rPr lang="zh-CN" altLang="en-US" sz="32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×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10</a:t>
              </a:r>
              <a:endParaRPr lang="en-US" altLang="zh-CN" sz="32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endParaRPr>
            </a:p>
          </p:txBody>
        </p:sp>
        <p:sp>
          <p:nvSpPr>
            <p:cNvPr id="12" name="文本框 9"/>
            <p:cNvSpPr txBox="1">
              <a:spLocks noChangeArrowheads="1"/>
            </p:cNvSpPr>
            <p:nvPr/>
          </p:nvSpPr>
          <p:spPr bwMode="auto">
            <a:xfrm>
              <a:off x="5122" y="4744"/>
              <a:ext cx="3194" cy="6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＝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62.8</a:t>
              </a:r>
              <a:r>
                <a:rPr lang="zh-CN" altLang="en-US" sz="3200" b="1" dirty="0" smtClean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（</a:t>
              </a:r>
              <a:r>
                <a:rPr lang="zh-CN" altLang="en-US" sz="3200" b="1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米）</a:t>
              </a:r>
            </a:p>
          </p:txBody>
        </p:sp>
      </p:grp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3211685" y="4016721"/>
            <a:ext cx="5232400" cy="6155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答：它的周长</a:t>
            </a:r>
            <a:r>
              <a:rPr lang="zh-CN" altLang="en-US" sz="3200" b="1" dirty="0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是</a:t>
            </a:r>
            <a:r>
              <a:rPr lang="en-US" altLang="zh-CN" sz="3200" b="1" dirty="0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62.8</a:t>
            </a:r>
            <a:r>
              <a:rPr lang="zh-CN" altLang="en-US" sz="3200" b="1" dirty="0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米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。</a:t>
            </a:r>
            <a:endParaRPr lang="en-US" altLang="zh-CN" sz="3200" b="1" dirty="0">
              <a:solidFill>
                <a:srgbClr val="FF0000"/>
              </a:solidFill>
              <a:latin typeface="+mn-ea"/>
              <a:sym typeface="宋体" panose="02010600030101010101" pitchFamily="2" charset="-122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9002" y="1894241"/>
            <a:ext cx="27717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 bwMode="auto">
          <a:xfrm>
            <a:off x="1870710" y="989330"/>
            <a:ext cx="7722870" cy="1948180"/>
            <a:chOff x="-9469887" y="1013769"/>
            <a:chExt cx="16465874" cy="999308"/>
          </a:xfrm>
        </p:grpSpPr>
        <p:sp>
          <p:nvSpPr>
            <p:cNvPr id="15" name="圆角矩形标注 14"/>
            <p:cNvSpPr/>
            <p:nvPr/>
          </p:nvSpPr>
          <p:spPr>
            <a:xfrm>
              <a:off x="-9469887" y="1040152"/>
              <a:ext cx="16204675" cy="972925"/>
            </a:xfrm>
            <a:prstGeom prst="wedgeRoundRectCallout">
              <a:avLst>
                <a:gd name="adj1" fmla="val 53953"/>
                <a:gd name="adj2" fmla="val -18104"/>
                <a:gd name="adj3" fmla="val 16667"/>
              </a:avLst>
            </a:prstGeom>
            <a:solidFill>
              <a:srgbClr val="A1C450"/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16" name="TextBox 14"/>
            <p:cNvSpPr txBox="1">
              <a:spLocks noChangeArrowheads="1"/>
            </p:cNvSpPr>
            <p:nvPr/>
          </p:nvSpPr>
          <p:spPr bwMode="auto">
            <a:xfrm>
              <a:off x="-9164529" y="1013769"/>
              <a:ext cx="16160516" cy="80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3200" dirty="0" smtClean="0">
                  <a:solidFill>
                    <a:schemeClr val="bg1"/>
                  </a:solidFill>
                  <a:latin typeface="+mn-ea"/>
                  <a:ea typeface="+mn-ea"/>
                </a:rPr>
                <a:t>沿着这个圆形转盘的周围绕一圈绳子，你知道绳子的长度就是圆的什么吗？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905250" y="3430270"/>
            <a:ext cx="3637915" cy="2255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514246" y="600433"/>
            <a:ext cx="793773" cy="886464"/>
            <a:chOff x="357158" y="928670"/>
            <a:chExt cx="596952" cy="652451"/>
          </a:xfrm>
        </p:grpSpPr>
        <p:pic>
          <p:nvPicPr>
            <p:cNvPr id="84" name="图片 2" descr="例题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7158" y="928670"/>
              <a:ext cx="596952" cy="65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Box 8"/>
            <p:cNvSpPr txBox="1">
              <a:spLocks noChangeArrowheads="1"/>
            </p:cNvSpPr>
            <p:nvPr/>
          </p:nvSpPr>
          <p:spPr bwMode="auto">
            <a:xfrm>
              <a:off x="484101" y="1025252"/>
              <a:ext cx="357190" cy="474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51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330" y="731520"/>
            <a:ext cx="4691380" cy="1758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Box 22"/>
          <p:cNvSpPr txBox="1"/>
          <p:nvPr/>
        </p:nvSpPr>
        <p:spPr>
          <a:xfrm>
            <a:off x="683260" y="3487420"/>
            <a:ext cx="11099800" cy="2306955"/>
          </a:xfrm>
          <a:prstGeom prst="rect">
            <a:avLst/>
          </a:prstGeom>
          <a:solidFill>
            <a:srgbClr val="A1C45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 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英寸是英制长度单位。在生活中，人们习惯用英寸作单位来表示自行车车轮的规格。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26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英寸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≈66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厘米，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24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英寸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≈61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厘米，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22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英寸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≈56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厘米。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514246" y="600433"/>
            <a:ext cx="793773" cy="886464"/>
            <a:chOff x="357158" y="928670"/>
            <a:chExt cx="596952" cy="652451"/>
          </a:xfrm>
        </p:grpSpPr>
        <p:pic>
          <p:nvPicPr>
            <p:cNvPr id="84" name="图片 2" descr="例题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7158" y="928670"/>
              <a:ext cx="596952" cy="65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Box 8"/>
            <p:cNvSpPr txBox="1">
              <a:spLocks noChangeArrowheads="1"/>
            </p:cNvSpPr>
            <p:nvPr/>
          </p:nvSpPr>
          <p:spPr bwMode="auto">
            <a:xfrm>
              <a:off x="484101" y="1025252"/>
              <a:ext cx="357190" cy="474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51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330" y="731520"/>
            <a:ext cx="4691380" cy="17583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7582" y="2426123"/>
            <a:ext cx="5003800" cy="14774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9947" y="3889799"/>
            <a:ext cx="5046133" cy="13694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9736" y="5289550"/>
            <a:ext cx="4366683" cy="128481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/>
        </p:nvGrpSpPr>
        <p:grpSpPr bwMode="auto">
          <a:xfrm>
            <a:off x="7174865" y="1889760"/>
            <a:ext cx="2891155" cy="2837180"/>
            <a:chOff x="570540" y="1040152"/>
            <a:chExt cx="6164248" cy="1455316"/>
          </a:xfrm>
        </p:grpSpPr>
        <p:sp>
          <p:nvSpPr>
            <p:cNvPr id="15" name="圆角矩形标注 14"/>
            <p:cNvSpPr/>
            <p:nvPr/>
          </p:nvSpPr>
          <p:spPr>
            <a:xfrm>
              <a:off x="570540" y="1040152"/>
              <a:ext cx="6164248" cy="1455316"/>
            </a:xfrm>
            <a:prstGeom prst="wedgeRoundRectCallout">
              <a:avLst>
                <a:gd name="adj1" fmla="val 53953"/>
                <a:gd name="adj2" fmla="val -18104"/>
                <a:gd name="adj3" fmla="val 16667"/>
              </a:avLst>
            </a:prstGeom>
            <a:solidFill>
              <a:srgbClr val="A1C450"/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7" name="TextBox 14"/>
            <p:cNvSpPr txBox="1">
              <a:spLocks noChangeArrowheads="1"/>
            </p:cNvSpPr>
            <p:nvPr/>
          </p:nvSpPr>
          <p:spPr bwMode="auto">
            <a:xfrm>
              <a:off x="888703" y="1115393"/>
              <a:ext cx="5846085" cy="1309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zh-CN" altLang="en-US" sz="3200" dirty="0" smtClean="0">
                  <a:solidFill>
                    <a:schemeClr val="bg1"/>
                  </a:solidFill>
                  <a:latin typeface="+mn-ea"/>
                  <a:ea typeface="+mn-ea"/>
                  <a:sym typeface="+mn-ea"/>
                </a:rPr>
                <a:t>左边3个自行车车轮各滚动一周，哪个车轮滚动的路程比较长？</a:t>
              </a:r>
              <a:endParaRPr lang="zh-CN" altLang="en-US" sz="3200" dirty="0" smtClean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514246" y="600433"/>
            <a:ext cx="793773" cy="886464"/>
            <a:chOff x="357158" y="928670"/>
            <a:chExt cx="596952" cy="652451"/>
          </a:xfrm>
        </p:grpSpPr>
        <p:pic>
          <p:nvPicPr>
            <p:cNvPr id="84" name="图片 2" descr="例题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7158" y="928670"/>
              <a:ext cx="596952" cy="65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Box 8"/>
            <p:cNvSpPr txBox="1">
              <a:spLocks noChangeArrowheads="1"/>
            </p:cNvSpPr>
            <p:nvPr/>
          </p:nvSpPr>
          <p:spPr bwMode="auto">
            <a:xfrm>
              <a:off x="484101" y="1025252"/>
              <a:ext cx="357190" cy="474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51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330" y="731520"/>
            <a:ext cx="4691380" cy="17583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7582" y="2426123"/>
            <a:ext cx="5003800" cy="14774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9947" y="3889799"/>
            <a:ext cx="5046133" cy="13694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9736" y="5289550"/>
            <a:ext cx="4366683" cy="128481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组合 13"/>
          <p:cNvGrpSpPr/>
          <p:nvPr/>
        </p:nvGrpSpPr>
        <p:grpSpPr bwMode="auto">
          <a:xfrm>
            <a:off x="7193280" y="1878965"/>
            <a:ext cx="2913380" cy="3020695"/>
            <a:chOff x="779737" y="1040009"/>
            <a:chExt cx="5955821" cy="1549450"/>
          </a:xfrm>
        </p:grpSpPr>
        <p:sp>
          <p:nvSpPr>
            <p:cNvPr id="11" name="圆角矩形标注 10"/>
            <p:cNvSpPr/>
            <p:nvPr/>
          </p:nvSpPr>
          <p:spPr>
            <a:xfrm>
              <a:off x="779737" y="1040009"/>
              <a:ext cx="5955821" cy="1549450"/>
            </a:xfrm>
            <a:prstGeom prst="wedgeRoundRectCallout">
              <a:avLst>
                <a:gd name="adj1" fmla="val 54091"/>
                <a:gd name="adj2" fmla="val -2687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17" name="TextBox 22"/>
            <p:cNvSpPr txBox="1">
              <a:spLocks noChangeArrowheads="1"/>
            </p:cNvSpPr>
            <p:nvPr/>
          </p:nvSpPr>
          <p:spPr bwMode="auto">
            <a:xfrm>
              <a:off x="1078305" y="1143259"/>
              <a:ext cx="5637779" cy="1183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3200" b="1" dirty="0" smtClean="0">
                  <a:latin typeface="+mn-ea"/>
                  <a:ea typeface="+mn-ea"/>
                  <a:sym typeface="宋体" panose="02010600030101010101" pitchFamily="2" charset="-122"/>
                </a:rPr>
                <a:t>车轮滚动一周的长度是车轮的周长。</a:t>
              </a:r>
              <a:endParaRPr lang="en-US" altLang="zh-CN" sz="3200" b="1" noProof="1" smtClean="0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514246" y="600433"/>
            <a:ext cx="793773" cy="886464"/>
            <a:chOff x="357158" y="928670"/>
            <a:chExt cx="596952" cy="652451"/>
          </a:xfrm>
        </p:grpSpPr>
        <p:pic>
          <p:nvPicPr>
            <p:cNvPr id="84" name="图片 2" descr="例题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7158" y="928670"/>
              <a:ext cx="596952" cy="65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Box 8"/>
            <p:cNvSpPr txBox="1">
              <a:spLocks noChangeArrowheads="1"/>
            </p:cNvSpPr>
            <p:nvPr/>
          </p:nvSpPr>
          <p:spPr bwMode="auto">
            <a:xfrm>
              <a:off x="484101" y="1025252"/>
              <a:ext cx="357190" cy="474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51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330" y="731520"/>
            <a:ext cx="4691380" cy="17583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7582" y="2426123"/>
            <a:ext cx="5003800" cy="14774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9947" y="3889799"/>
            <a:ext cx="5046133" cy="13694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9736" y="5289550"/>
            <a:ext cx="4366683" cy="128481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/>
        </p:nvGrpSpPr>
        <p:grpSpPr bwMode="auto">
          <a:xfrm>
            <a:off x="7174865" y="1889760"/>
            <a:ext cx="2891155" cy="2837180"/>
            <a:chOff x="570540" y="1040152"/>
            <a:chExt cx="6164248" cy="1455316"/>
          </a:xfrm>
        </p:grpSpPr>
        <p:sp>
          <p:nvSpPr>
            <p:cNvPr id="15" name="圆角矩形标注 14"/>
            <p:cNvSpPr/>
            <p:nvPr/>
          </p:nvSpPr>
          <p:spPr>
            <a:xfrm>
              <a:off x="570540" y="1040152"/>
              <a:ext cx="6164248" cy="1455316"/>
            </a:xfrm>
            <a:prstGeom prst="wedgeRoundRectCallout">
              <a:avLst>
                <a:gd name="adj1" fmla="val 53953"/>
                <a:gd name="adj2" fmla="val -18104"/>
                <a:gd name="adj3" fmla="val 16667"/>
              </a:avLst>
            </a:prstGeom>
            <a:solidFill>
              <a:srgbClr val="A1C450"/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7" name="TextBox 14"/>
            <p:cNvSpPr txBox="1">
              <a:spLocks noChangeArrowheads="1"/>
            </p:cNvSpPr>
            <p:nvPr/>
          </p:nvSpPr>
          <p:spPr bwMode="auto">
            <a:xfrm>
              <a:off x="888703" y="1115393"/>
              <a:ext cx="5846085" cy="1230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lnSpc>
                  <a:spcPts val="4500"/>
                </a:lnSpc>
              </a:pPr>
              <a:r>
                <a:rPr lang="zh-CN" altLang="en-US" sz="3200" dirty="0" smtClean="0">
                  <a:solidFill>
                    <a:schemeClr val="bg1"/>
                  </a:solidFill>
                  <a:latin typeface="+mn-ea"/>
                  <a:ea typeface="+mn-ea"/>
                  <a:sym typeface="宋体" panose="02010600030101010101" pitchFamily="2" charset="-122"/>
                </a:rPr>
                <a:t>比较3个车轮的直径和周长，你有什么发现？</a:t>
              </a:r>
              <a:endParaRPr lang="zh-CN" altLang="en-US" sz="3200" dirty="0" smtClean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514246" y="600433"/>
            <a:ext cx="793773" cy="886464"/>
            <a:chOff x="357158" y="928670"/>
            <a:chExt cx="596952" cy="652451"/>
          </a:xfrm>
        </p:grpSpPr>
        <p:pic>
          <p:nvPicPr>
            <p:cNvPr id="84" name="图片 2" descr="例题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7158" y="928670"/>
              <a:ext cx="596952" cy="65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Box 8"/>
            <p:cNvSpPr txBox="1">
              <a:spLocks noChangeArrowheads="1"/>
            </p:cNvSpPr>
            <p:nvPr/>
          </p:nvSpPr>
          <p:spPr bwMode="auto">
            <a:xfrm>
              <a:off x="484101" y="1025252"/>
              <a:ext cx="357190" cy="474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51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330" y="731520"/>
            <a:ext cx="4691380" cy="17583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7582" y="2426123"/>
            <a:ext cx="5003800" cy="14774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9947" y="3889799"/>
            <a:ext cx="5046133" cy="13694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9736" y="5289550"/>
            <a:ext cx="4366683" cy="128481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组合 13"/>
          <p:cNvGrpSpPr/>
          <p:nvPr/>
        </p:nvGrpSpPr>
        <p:grpSpPr bwMode="auto">
          <a:xfrm>
            <a:off x="7218680" y="1891665"/>
            <a:ext cx="2913380" cy="3020695"/>
            <a:chOff x="779737" y="1040009"/>
            <a:chExt cx="5955821" cy="1549450"/>
          </a:xfrm>
        </p:grpSpPr>
        <p:sp>
          <p:nvSpPr>
            <p:cNvPr id="11" name="圆角矩形标注 10"/>
            <p:cNvSpPr/>
            <p:nvPr/>
          </p:nvSpPr>
          <p:spPr>
            <a:xfrm>
              <a:off x="779737" y="1040009"/>
              <a:ext cx="5955821" cy="1549450"/>
            </a:xfrm>
            <a:prstGeom prst="wedgeRoundRectCallout">
              <a:avLst>
                <a:gd name="adj1" fmla="val 54091"/>
                <a:gd name="adj2" fmla="val -2687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17" name="TextBox 22"/>
            <p:cNvSpPr txBox="1">
              <a:spLocks noChangeArrowheads="1"/>
            </p:cNvSpPr>
            <p:nvPr/>
          </p:nvSpPr>
          <p:spPr bwMode="auto">
            <a:xfrm>
              <a:off x="1078305" y="1143259"/>
              <a:ext cx="5637779" cy="1183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3200" b="1" dirty="0" smtClean="0">
                  <a:latin typeface="+mn-ea"/>
                  <a:ea typeface="+mn-ea"/>
                  <a:sym typeface="宋体" panose="02010600030101010101" pitchFamily="2" charset="-122"/>
                </a:rPr>
                <a:t>我发现：周长的长短与直径有关。</a:t>
              </a:r>
              <a:endParaRPr lang="en-US" altLang="zh-CN" sz="3200" b="1" noProof="1" smtClean="0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4"/>
          <p:cNvGrpSpPr/>
          <p:nvPr/>
        </p:nvGrpSpPr>
        <p:grpSpPr bwMode="auto">
          <a:xfrm>
            <a:off x="514246" y="600433"/>
            <a:ext cx="793773" cy="886464"/>
            <a:chOff x="357158" y="928670"/>
            <a:chExt cx="596952" cy="652451"/>
          </a:xfrm>
        </p:grpSpPr>
        <p:pic>
          <p:nvPicPr>
            <p:cNvPr id="84" name="图片 2" descr="例题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7158" y="928670"/>
              <a:ext cx="596952" cy="65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Box 8"/>
            <p:cNvSpPr txBox="1">
              <a:spLocks noChangeArrowheads="1"/>
            </p:cNvSpPr>
            <p:nvPr/>
          </p:nvSpPr>
          <p:spPr bwMode="auto">
            <a:xfrm>
              <a:off x="484101" y="1025252"/>
              <a:ext cx="357190" cy="474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7" name="TextBox 22"/>
          <p:cNvSpPr txBox="1"/>
          <p:nvPr/>
        </p:nvSpPr>
        <p:spPr>
          <a:xfrm>
            <a:off x="1471084" y="731097"/>
            <a:ext cx="6191251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3200" b="1" noProof="1" smtClean="0">
                <a:latin typeface="+中文正文" charset="0"/>
                <a:ea typeface="+mn-ea"/>
                <a:cs typeface="+mn-cs"/>
                <a:sym typeface="+mn-ea"/>
              </a:rPr>
              <a:t>如右图，在正方形内画一个最大的圆。你知道正方形的周长是圆直径的几倍吗？</a:t>
            </a:r>
            <a:endParaRPr lang="zh-CN" altLang="en-US" sz="3200" b="1" noProof="1" smtClean="0">
              <a:latin typeface="+中文正文" charset="0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2333" y="618913"/>
            <a:ext cx="3630084" cy="36554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7151" y="578697"/>
            <a:ext cx="3680883" cy="36935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2"/>
          <p:cNvSpPr txBox="1"/>
          <p:nvPr/>
        </p:nvSpPr>
        <p:spPr>
          <a:xfrm>
            <a:off x="1629199" y="3005032"/>
            <a:ext cx="619125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3200" b="1" noProof="1" smtClean="0">
                <a:solidFill>
                  <a:srgbClr val="FF0000"/>
                </a:solidFill>
                <a:latin typeface="+中文正文" charset="0"/>
                <a:ea typeface="+mn-ea"/>
                <a:cs typeface="+mn-cs"/>
                <a:sym typeface="+mn-ea"/>
              </a:rPr>
              <a:t>正方形的周长是圆直径</a:t>
            </a:r>
            <a:r>
              <a:rPr lang="zh-CN" altLang="en-US" sz="3200" b="1" noProof="1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的4倍</a:t>
            </a:r>
            <a:r>
              <a:rPr lang="zh-CN" altLang="en-US" sz="3200" b="1" noProof="1" smtClean="0">
                <a:solidFill>
                  <a:srgbClr val="FF0000"/>
                </a:solidFill>
                <a:latin typeface="+中文正文" charset="0"/>
                <a:ea typeface="+mn-ea"/>
                <a:cs typeface="+mn-cs"/>
                <a:sym typeface="+mn-ea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1036</Words>
  <Application>Microsoft Office PowerPoint</Application>
  <PresentationFormat>宽屏</PresentationFormat>
  <Paragraphs>113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Calibri</vt:lpstr>
      <vt:lpstr>黑体</vt:lpstr>
      <vt:lpstr>+中文正文</vt:lpstr>
      <vt:lpstr>楷体</vt:lpstr>
      <vt:lpstr>微软雅黑</vt:lpstr>
      <vt:lpstr>宋体</vt:lpstr>
      <vt:lpstr>楷体_GB2312</vt:lpstr>
      <vt:lpstr>Arial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2023-01-16T21:26:08Z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18156BA515854BCAA00791CD01CBBC9A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