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9" r:id="rId2"/>
    <p:sldId id="370" r:id="rId3"/>
    <p:sldId id="458" r:id="rId4"/>
    <p:sldId id="459" r:id="rId5"/>
    <p:sldId id="460" r:id="rId6"/>
    <p:sldId id="461" r:id="rId7"/>
    <p:sldId id="462" r:id="rId8"/>
    <p:sldId id="463" r:id="rId9"/>
    <p:sldId id="436" r:id="rId10"/>
    <p:sldId id="342" r:id="rId11"/>
    <p:sldId id="444" r:id="rId12"/>
    <p:sldId id="456" r:id="rId13"/>
    <p:sldId id="464" r:id="rId14"/>
    <p:sldId id="465" r:id="rId15"/>
    <p:sldId id="466" r:id="rId16"/>
    <p:sldId id="468" r:id="rId17"/>
    <p:sldId id="439" r:id="rId18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9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494"/>
    <a:srgbClr val="CC0066"/>
    <a:srgbClr val="0000FF"/>
    <a:srgbClr val="0066FF"/>
    <a:srgbClr val="FF0000"/>
    <a:srgbClr val="554D1B"/>
    <a:srgbClr val="43452B"/>
    <a:srgbClr val="374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2" autoAdjust="0"/>
    <p:restoredTop sz="93250" autoAdjust="0"/>
  </p:normalViewPr>
  <p:slideViewPr>
    <p:cSldViewPr>
      <p:cViewPr>
        <p:scale>
          <a:sx n="100" d="100"/>
          <a:sy n="100" d="100"/>
        </p:scale>
        <p:origin x="-336" y="-804"/>
      </p:cViewPr>
      <p:guideLst>
        <p:guide orient="horz" pos="1729"/>
        <p:guide pos="2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50" y="-11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页眉占位符 870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7043" name="日期占位符 8704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>
                <a:cs typeface="+mn-ea"/>
              </a:defRPr>
            </a:lvl1pPr>
          </a:lstStyle>
          <a:p>
            <a:pPr>
              <a:defRPr/>
            </a:pPr>
            <a:fld id="{D4F7332A-EE52-4C9A-864C-2503AA61339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7044" name="页脚占位符 8704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b="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7045" name="灯片编号占位符 8704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pPr>
              <a:defRPr/>
            </a:pPr>
            <a:fld id="{71154EDC-6E61-4AF6-B7D3-11E8C137301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>
              <a:defRPr/>
            </a:pPr>
            <a:fld id="{D08BFBCA-9555-4BE8-849F-CF39EBF6E02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85E6-6502-4753-92B2-FEAFEBB3814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1626C-0E56-4149-8EB5-D5B188E570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D45B-1A60-4C0D-8229-32D0BF5771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88033-83BF-4C4A-88E2-127CCE307B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DF9DB-57C6-4714-884F-600C72FB931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B285-7230-4206-AEB6-BEEAA8AE8A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4D317-710A-41FE-A0E2-B3E9768A68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173C-9737-495E-9844-0F8F76A0FD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F769-9BCC-47A2-8A31-FE48AA95AE2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4917D-BAAC-4BFC-9A5A-BB9D6417A1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F769-9BCC-47A2-8A31-FE48AA95AE2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4917D-BAAC-4BFC-9A5A-BB9D6417A1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141EB-CD66-4DDC-83BC-23EBCB73EB0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46E8E-94FE-4C7C-B8BC-7F8BFBA58C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2711-EF4B-4284-91ED-6BF0B5768D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31F93-A74E-47AF-8B37-0C334E04AB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</p:spPr>
        <p:txBody>
          <a:bodyPr anchor="ctr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</p:spPr>
        <p:txBody>
          <a:bodyPr rtlCol="0" anchor="ctr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A0B39-941D-4784-B882-C5E06405FE0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0236-E0CA-4E99-9919-AFE6E4E493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4F0AC-3850-427F-B179-95970490824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C5C7-1AE4-4842-A45C-BC408E6554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A0AE-3A76-4964-99FB-0774CD52523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24056-9ED0-414E-BF92-2C443D6FEB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87FCD-10C3-4D71-8879-92AB820C82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F17F4-C69C-4BCA-B0A3-E97615E94C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1878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67" name="文本占位符 11878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8788" name="日期占位符 11878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b="0" noProof="1">
                <a:cs typeface="+mn-ea"/>
              </a:defRPr>
            </a:lvl1pPr>
          </a:lstStyle>
          <a:p>
            <a:pPr>
              <a:defRPr/>
            </a:pPr>
            <a:fld id="{B7003E4F-D8D7-4B56-9D99-6D432FCFE38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18789" name="页脚占位符 11878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8790" name="灯片编号占位符 11878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>
              <a:defRPr/>
            </a:pPr>
            <a:fld id="{266281BD-B2A0-41C6-B1B3-A17B6AFA55D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141962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000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</a:t>
            </a:r>
            <a:r>
              <a:rPr lang="zh-CN" altLang="en-US" sz="4000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用一元二次方程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-9524" y="639717"/>
            <a:ext cx="914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 一元二次方程</a:t>
            </a: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b="0"/>
          </a:p>
        </p:txBody>
      </p:sp>
      <p:sp>
        <p:nvSpPr>
          <p:cNvPr id="10247" name="MH_Text_1"/>
          <p:cNvSpPr>
            <a:spLocks noChangeArrowheads="1"/>
          </p:cNvSpPr>
          <p:nvPr/>
        </p:nvSpPr>
        <p:spPr bwMode="auto">
          <a:xfrm>
            <a:off x="723900" y="329302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3" name="MH_SubTitle_1"/>
          <p:cNvSpPr>
            <a:spLocks noChangeArrowheads="1"/>
          </p:cNvSpPr>
          <p:nvPr/>
        </p:nvSpPr>
        <p:spPr bwMode="auto">
          <a:xfrm>
            <a:off x="722314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034" name="MH_Other_1"/>
          <p:cNvSpPr>
            <a:spLocks noChangeArrowheads="1"/>
          </p:cNvSpPr>
          <p:nvPr/>
        </p:nvSpPr>
        <p:spPr bwMode="auto">
          <a:xfrm>
            <a:off x="2149476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MH_Text_2"/>
          <p:cNvSpPr>
            <a:spLocks noChangeArrowheads="1"/>
          </p:cNvSpPr>
          <p:nvPr/>
        </p:nvSpPr>
        <p:spPr bwMode="auto">
          <a:xfrm>
            <a:off x="2711450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6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49661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037" name="MH_Other_2"/>
          <p:cNvSpPr>
            <a:spLocks noChangeArrowheads="1"/>
          </p:cNvSpPr>
          <p:nvPr/>
        </p:nvSpPr>
        <p:spPr bwMode="auto">
          <a:xfrm>
            <a:off x="2746376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38" name="MH_Other_3"/>
          <p:cNvSpPr>
            <a:spLocks noChangeArrowheads="1"/>
          </p:cNvSpPr>
          <p:nvPr/>
        </p:nvSpPr>
        <p:spPr bwMode="auto">
          <a:xfrm>
            <a:off x="4179889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4" name="MH_Text_3"/>
          <p:cNvSpPr>
            <a:spLocks noChangeArrowheads="1"/>
          </p:cNvSpPr>
          <p:nvPr/>
        </p:nvSpPr>
        <p:spPr bwMode="auto">
          <a:xfrm>
            <a:off x="4719639" y="329183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0" name="MH_SubTitle_3"/>
          <p:cNvSpPr>
            <a:spLocks noChangeArrowheads="1"/>
          </p:cNvSpPr>
          <p:nvPr/>
        </p:nvSpPr>
        <p:spPr bwMode="auto">
          <a:xfrm>
            <a:off x="4719639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041" name="MH_Other_4"/>
          <p:cNvSpPr>
            <a:spLocks noChangeArrowheads="1"/>
          </p:cNvSpPr>
          <p:nvPr/>
        </p:nvSpPr>
        <p:spPr bwMode="auto">
          <a:xfrm>
            <a:off x="4776788" y="362282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42" name="MH_Other_5"/>
          <p:cNvSpPr>
            <a:spLocks noChangeArrowheads="1"/>
          </p:cNvSpPr>
          <p:nvPr/>
        </p:nvSpPr>
        <p:spPr bwMode="auto">
          <a:xfrm>
            <a:off x="6178551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8" name="MH_Text_4"/>
          <p:cNvSpPr>
            <a:spLocks noChangeArrowheads="1"/>
          </p:cNvSpPr>
          <p:nvPr/>
        </p:nvSpPr>
        <p:spPr bwMode="auto">
          <a:xfrm>
            <a:off x="6727825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4" name="MH_SubTitle_4"/>
          <p:cNvSpPr>
            <a:spLocks noChangeArrowheads="1"/>
          </p:cNvSpPr>
          <p:nvPr/>
        </p:nvSpPr>
        <p:spPr bwMode="auto">
          <a:xfrm>
            <a:off x="6727826" y="349661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045" name="MH_Other_6"/>
          <p:cNvSpPr>
            <a:spLocks noChangeArrowheads="1"/>
          </p:cNvSpPr>
          <p:nvPr/>
        </p:nvSpPr>
        <p:spPr bwMode="auto">
          <a:xfrm>
            <a:off x="6777039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6" name="MH_Other_7"/>
          <p:cNvGrpSpPr/>
          <p:nvPr/>
        </p:nvGrpSpPr>
        <p:grpSpPr bwMode="auto">
          <a:xfrm>
            <a:off x="2085975" y="3589486"/>
            <a:ext cx="890588" cy="200025"/>
            <a:chOff x="0" y="0"/>
            <a:chExt cx="561" cy="169"/>
          </a:xfrm>
        </p:grpSpPr>
        <p:pic>
          <p:nvPicPr>
            <p:cNvPr id="1057" name="MH_Other_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8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4" name="MH_Other_8"/>
          <p:cNvSpPr>
            <a:spLocks noChangeArrowheads="1"/>
          </p:cNvSpPr>
          <p:nvPr/>
        </p:nvSpPr>
        <p:spPr bwMode="auto">
          <a:xfrm>
            <a:off x="2184401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8" name="MH_Other_9"/>
          <p:cNvGrpSpPr/>
          <p:nvPr/>
        </p:nvGrpSpPr>
        <p:grpSpPr bwMode="auto">
          <a:xfrm>
            <a:off x="4116388" y="3589486"/>
            <a:ext cx="889000" cy="200025"/>
            <a:chOff x="0" y="0"/>
            <a:chExt cx="560" cy="169"/>
          </a:xfrm>
        </p:grpSpPr>
        <p:pic>
          <p:nvPicPr>
            <p:cNvPr id="1055" name="MH_Other_9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6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8" name="MH_Other_10"/>
          <p:cNvSpPr>
            <a:spLocks noChangeArrowheads="1"/>
          </p:cNvSpPr>
          <p:nvPr/>
        </p:nvSpPr>
        <p:spPr bwMode="auto">
          <a:xfrm>
            <a:off x="4214814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050" name="MH_Other_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050" y="358948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Text Box 31"/>
          <p:cNvSpPr txBox="1">
            <a:spLocks noChangeArrowheads="1"/>
          </p:cNvSpPr>
          <p:nvPr/>
        </p:nvSpPr>
        <p:spPr bwMode="auto">
          <a:xfrm>
            <a:off x="6226176" y="366568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1" name="MH_Other_12"/>
          <p:cNvSpPr>
            <a:spLocks noChangeArrowheads="1"/>
          </p:cNvSpPr>
          <p:nvPr/>
        </p:nvSpPr>
        <p:spPr bwMode="auto">
          <a:xfrm>
            <a:off x="6213476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53" name="Rectangle 5"/>
          <p:cNvSpPr>
            <a:spLocks noChangeArrowheads="1"/>
          </p:cNvSpPr>
          <p:nvPr/>
        </p:nvSpPr>
        <p:spPr bwMode="auto">
          <a:xfrm>
            <a:off x="3818536" y="2443123"/>
            <a:ext cx="14847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b="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800" b="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800" b="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sz="2800" b="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sz="2800" b="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429930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6380"/>
          <p:cNvSpPr>
            <a:spLocks noChangeArrowheads="1"/>
          </p:cNvSpPr>
          <p:nvPr/>
        </p:nvSpPr>
        <p:spPr bwMode="auto">
          <a:xfrm>
            <a:off x="179389" y="339502"/>
            <a:ext cx="8893175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有一个两位数，个位数字与十位数字的和为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14,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交换为之</a:t>
            </a:r>
          </a:p>
          <a:p>
            <a:pPr>
              <a:lnSpc>
                <a:spcPct val="150000"/>
              </a:lnSpc>
            </a:pP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后，得到新的两位数，比这两个数字的积还大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38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，求这个两位数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0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84" name="Text Box 1041"/>
          <p:cNvSpPr txBox="1">
            <a:spLocks noChangeArrowheads="1"/>
          </p:cNvSpPr>
          <p:nvPr/>
        </p:nvSpPr>
        <p:spPr bwMode="auto">
          <a:xfrm>
            <a:off x="179388" y="1437085"/>
            <a:ext cx="8964612" cy="372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设个位数字为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则十位数字为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两数字之积为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1600" b="0" dirty="0">
                <a:solidFill>
                  <a:srgbClr val="FF0000"/>
                </a:solidFill>
              </a:rPr>
              <a:t>,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两个数字交换位置后的新两位数为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 </a:t>
            </a:r>
            <a:r>
              <a:rPr lang="en-US" altLang="zh-CN" sz="2000" b="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根据题意，得   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38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整理，得                  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5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24 = 0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解得                            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8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3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因为个位数上的数字不可能是负数，所以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3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应舍去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当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8 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6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所以这个两位数是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68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圆角矩形 31"/>
          <p:cNvSpPr>
            <a:spLocks noChangeArrowheads="1"/>
          </p:cNvSpPr>
          <p:nvPr/>
        </p:nvSpPr>
        <p:spPr bwMode="auto">
          <a:xfrm>
            <a:off x="468313" y="519113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针对练习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611189" y="1006079"/>
            <a:ext cx="5068695" cy="412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600"/>
              </a:lnSpc>
            </a:pPr>
            <a:r>
              <a:rPr lang="zh-CN" altLang="en-US" sz="20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两个连续奇数的积是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323</a:t>
            </a:r>
            <a:r>
              <a:rPr lang="zh-CN" altLang="en-US" sz="20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，求这两个数．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解：设较小奇数为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，则另一个为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+ 2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依题意，得   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2 )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323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整理后，得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+ 2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323 = 0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解得               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17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由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17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，得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+ 2 = 19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由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，得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+ 2 =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答：这两个奇数是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17,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或者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1331" name="云形标注 141330"/>
          <p:cNvSpPr>
            <a:spLocks noChangeArrowheads="1"/>
          </p:cNvSpPr>
          <p:nvPr/>
        </p:nvSpPr>
        <p:spPr bwMode="auto">
          <a:xfrm>
            <a:off x="5653089" y="2193131"/>
            <a:ext cx="3455987" cy="1458516"/>
          </a:xfrm>
          <a:prstGeom prst="cloudCallout">
            <a:avLst>
              <a:gd name="adj1" fmla="val -48898"/>
              <a:gd name="adj2" fmla="val 83222"/>
            </a:avLst>
          </a:prstGeom>
          <a:solidFill>
            <a:srgbClr val="008080"/>
          </a:solidFill>
          <a:ln w="19050">
            <a:solidFill>
              <a:schemeClr val="accent1"/>
            </a:solidFill>
            <a:rou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9461" name="文本框 141331"/>
          <p:cNvSpPr txBox="1">
            <a:spLocks noChangeArrowheads="1"/>
          </p:cNvSpPr>
          <p:nvPr/>
        </p:nvSpPr>
        <p:spPr bwMode="auto">
          <a:xfrm>
            <a:off x="6129339" y="2312194"/>
            <a:ext cx="28289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0">
                <a:solidFill>
                  <a:schemeClr val="accent1"/>
                </a:solidFill>
                <a:ea typeface="黑体" panose="02010609060101010101" pitchFamily="49" charset="-122"/>
              </a:rPr>
              <a:t>若是设两个奇数分别为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000">
                <a:solidFill>
                  <a:schemeClr val="accent1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i="1">
                <a:solidFill>
                  <a:schemeClr val="accent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000">
                <a:solidFill>
                  <a:schemeClr val="accent1"/>
                </a:solidFill>
                <a:latin typeface="Times New Roman" panose="02020603050405020304" pitchFamily="18" charset="0"/>
              </a:rPr>
              <a:t>-1</a:t>
            </a:r>
            <a:r>
              <a:rPr lang="zh-CN" altLang="en-US" sz="2000">
                <a:solidFill>
                  <a:schemeClr val="accent1"/>
                </a:solidFill>
                <a:latin typeface="Times New Roman" panose="02020603050405020304" pitchFamily="18" charset="0"/>
              </a:rPr>
              <a:t>） ，</a:t>
            </a:r>
            <a:r>
              <a:rPr lang="en-US" altLang="zh-CN" sz="2000">
                <a:solidFill>
                  <a:schemeClr val="accent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000" i="1">
                <a:solidFill>
                  <a:schemeClr val="accent1"/>
                </a:solidFill>
                <a:latin typeface="Times New Roman" panose="02020603050405020304" pitchFamily="18" charset="0"/>
              </a:rPr>
              <a:t>x </a:t>
            </a:r>
            <a:r>
              <a:rPr lang="en-US" altLang="zh-CN" sz="2000">
                <a:solidFill>
                  <a:schemeClr val="accent1"/>
                </a:solidFill>
                <a:latin typeface="Times New Roman" panose="02020603050405020304" pitchFamily="18" charset="0"/>
              </a:rPr>
              <a:t>+ 1)</a:t>
            </a:r>
            <a:r>
              <a:rPr lang="zh-CN" altLang="en-US" sz="2000">
                <a:solidFill>
                  <a:schemeClr val="accent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000" b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请帮忙写出解答过程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611189" y="627460"/>
            <a:ext cx="5251438" cy="412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600"/>
              </a:lnSpc>
            </a:pPr>
            <a:endParaRPr lang="zh-CN" altLang="en-US" sz="2000" b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解：设较小奇数为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，则另一个为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依题意，得         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en-US" altLang="zh-CN" sz="20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  </a:t>
            </a:r>
            <a:r>
              <a:rPr lang="en-US" altLang="zh-CN" sz="2000" b="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-</a:t>
            </a:r>
            <a:r>
              <a:rPr lang="en-US" altLang="zh-CN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1 )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1 )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323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整理后，得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324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解得               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18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由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18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，得 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en-US" altLang="zh-CN" sz="20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000" b="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-</a:t>
            </a:r>
            <a:r>
              <a:rPr lang="en-US" altLang="zh-CN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 = 17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+ 1 = 19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由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，得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0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 b="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-</a:t>
            </a:r>
            <a:r>
              <a:rPr lang="en-US" altLang="zh-CN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= </a:t>
            </a:r>
            <a:r>
              <a:rPr lang="en-US" altLang="zh-CN" sz="2000" b="0" dirty="0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-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19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+ 1 =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答：这两个奇数是 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17,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或者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7"/>
          <p:cNvSpPr>
            <a:spLocks noChangeArrowheads="1"/>
          </p:cNvSpPr>
          <p:nvPr/>
        </p:nvSpPr>
        <p:spPr bwMode="auto">
          <a:xfrm>
            <a:off x="468313" y="355998"/>
            <a:ext cx="82804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元旦将至，九年级一班全体学生互赠贺卡，共赠贺卡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1980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张，问九年级一班共有多少名学生？设九年级一班共有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名学生，那么所列方程为（    ）</a:t>
            </a: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A.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=1980                      B.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+1)=1980   </a:t>
            </a: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C. 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-1)=1980              </a:t>
            </a:r>
            <a:r>
              <a:rPr lang="en-US" altLang="zh-CN" sz="2000" b="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en-US" altLang="zh-CN" sz="2000" b="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-1)=1980</a:t>
            </a: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有一根月季，它的主干长出若干数目的枝干，每个枝干又长出同样数目的小分支，主干、枝干、小分支的总数是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73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，设每个枝干长出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个小分支，根据题意可列方程为（     ）</a:t>
            </a: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A.1+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(1+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)=73        B.1+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=73  </a:t>
            </a: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 C.1+</a:t>
            </a:r>
            <a:r>
              <a:rPr lang="en-US" altLang="zh-CN" sz="20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=73                   D.(</a:t>
            </a:r>
            <a:r>
              <a:rPr lang="en-US" altLang="zh-CN" sz="2000" b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1+</a:t>
            </a:r>
            <a:r>
              <a:rPr lang="en-US" altLang="zh-CN" sz="2000" b="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000" b="0" baseline="30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=73</a:t>
            </a:r>
            <a:endParaRPr lang="en-US" altLang="zh-CN" sz="2000" b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07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35375" y="1221581"/>
            <a:ext cx="501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451725" y="3274219"/>
            <a:ext cx="501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9"/>
          <p:cNvSpPr>
            <a:spLocks noChangeArrowheads="1"/>
          </p:cNvSpPr>
          <p:nvPr/>
        </p:nvSpPr>
        <p:spPr bwMode="auto">
          <a:xfrm>
            <a:off x="395289" y="465535"/>
            <a:ext cx="8137525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一个两位数，十位上的数字与个位上的数字之和为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，把这个数的个位数字与十位数字对调后，所得的新数与原数的积为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736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，求原数</a:t>
            </a:r>
            <a:r>
              <a:rPr lang="en-US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0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8" name="TextBox 20"/>
          <p:cNvSpPr txBox="1">
            <a:spLocks noChangeArrowheads="1"/>
          </p:cNvSpPr>
          <p:nvPr/>
        </p:nvSpPr>
        <p:spPr bwMode="auto">
          <a:xfrm>
            <a:off x="539751" y="1762126"/>
            <a:ext cx="7993063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解：设原数的个位上数字为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十位上的数字为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(5-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则原数表示为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[10(5-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)+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],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对调后新数表示为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[10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+(5-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)], 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根据题意列方程得</a:t>
            </a:r>
          </a:p>
        </p:txBody>
      </p:sp>
      <p:sp>
        <p:nvSpPr>
          <p:cNvPr id="11269" name="TextBox 21"/>
          <p:cNvSpPr txBox="1">
            <a:spLocks noChangeArrowheads="1"/>
          </p:cNvSpPr>
          <p:nvPr/>
        </p:nvSpPr>
        <p:spPr bwMode="auto">
          <a:xfrm>
            <a:off x="1187450" y="3003947"/>
            <a:ext cx="32047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[10(5-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)+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 [10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+(5-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)]=736.</a:t>
            </a:r>
            <a:endParaRPr lang="zh-CN" altLang="en-US" sz="2000" b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0" name="TextBox 22"/>
          <p:cNvSpPr txBox="1">
            <a:spLocks noChangeArrowheads="1"/>
          </p:cNvSpPr>
          <p:nvPr/>
        </p:nvSpPr>
        <p:spPr bwMode="auto">
          <a:xfrm>
            <a:off x="1120775" y="3436144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化简整理得</a:t>
            </a:r>
          </a:p>
        </p:txBody>
      </p:sp>
      <p:sp>
        <p:nvSpPr>
          <p:cNvPr id="11271" name="TextBox 23"/>
          <p:cNvSpPr txBox="1">
            <a:spLocks noChangeArrowheads="1"/>
          </p:cNvSpPr>
          <p:nvPr/>
        </p:nvSpPr>
        <p:spPr bwMode="auto">
          <a:xfrm>
            <a:off x="1763714" y="3737372"/>
            <a:ext cx="15119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+6=0</a:t>
            </a:r>
            <a:r>
              <a:rPr lang="zh-CN" altLang="en-US" sz="2000" b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1272" name="TextBox 24"/>
          <p:cNvSpPr txBox="1">
            <a:spLocks noChangeArrowheads="1"/>
          </p:cNvSpPr>
          <p:nvPr/>
        </p:nvSpPr>
        <p:spPr bwMode="auto">
          <a:xfrm>
            <a:off x="1192213" y="4061222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</a:p>
        </p:txBody>
      </p:sp>
      <p:sp>
        <p:nvSpPr>
          <p:cNvPr id="11273" name="TextBox 25"/>
          <p:cNvSpPr txBox="1">
            <a:spLocks noChangeArrowheads="1"/>
          </p:cNvSpPr>
          <p:nvPr/>
        </p:nvSpPr>
        <p:spPr bwMode="auto">
          <a:xfrm>
            <a:off x="1979613" y="4083844"/>
            <a:ext cx="1447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zh-CN" altLang="en-US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=2.</a:t>
            </a:r>
            <a:endParaRPr lang="zh-CN" altLang="en-US" sz="2000" b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4" name="TextBox 26"/>
          <p:cNvSpPr txBox="1">
            <a:spLocks noChangeArrowheads="1"/>
          </p:cNvSpPr>
          <p:nvPr/>
        </p:nvSpPr>
        <p:spPr bwMode="auto">
          <a:xfrm>
            <a:off x="847726" y="4462463"/>
            <a:ext cx="31341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所以这个两位数是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23</a:t>
            </a:r>
            <a:r>
              <a:rPr lang="en-US" altLang="zh-CN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000" b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1273" grpId="0"/>
      <p:bldP spid="112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85750" y="428625"/>
            <a:ext cx="8496300" cy="186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000" b="0">
                <a:latin typeface="黑体" panose="02010609060101010101" pitchFamily="49" charset="-122"/>
                <a:ea typeface="黑体" panose="02010609060101010101" pitchFamily="49" charset="-122"/>
              </a:rPr>
              <a:t>甲型流感病毒的传染性极强，某地因</a:t>
            </a:r>
            <a:r>
              <a:rPr lang="en-US" altLang="zh-CN" sz="2000" b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b="0">
                <a:latin typeface="黑体" panose="02010609060101010101" pitchFamily="49" charset="-122"/>
                <a:ea typeface="黑体" panose="02010609060101010101" pitchFamily="49" charset="-122"/>
              </a:rPr>
              <a:t>人患了甲型流感没有及时隔离治疗，经过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两天</a:t>
            </a:r>
            <a:r>
              <a:rPr lang="zh-CN" altLang="en-US" sz="2000" b="0">
                <a:latin typeface="黑体" panose="02010609060101010101" pitchFamily="49" charset="-122"/>
                <a:ea typeface="黑体" panose="02010609060101010101" pitchFamily="49" charset="-122"/>
              </a:rPr>
              <a:t>的传染后共有</a:t>
            </a:r>
            <a:r>
              <a:rPr lang="en-US" altLang="zh-CN" sz="2000" b="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000" b="0">
                <a:latin typeface="黑体" panose="02010609060101010101" pitchFamily="49" charset="-122"/>
                <a:ea typeface="黑体" panose="02010609060101010101" pitchFamily="49" charset="-122"/>
              </a:rPr>
              <a:t>人患了甲型流感，每天平均一个人传染了几人？如果按照这个传染速度，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</a:t>
            </a:r>
            <a:r>
              <a:rPr lang="zh-CN" altLang="en-US" sz="2000" b="0">
                <a:latin typeface="黑体" panose="02010609060101010101" pitchFamily="49" charset="-122"/>
                <a:ea typeface="黑体" panose="02010609060101010101" pitchFamily="49" charset="-122"/>
              </a:rPr>
              <a:t>经过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</a:t>
            </a:r>
            <a:r>
              <a:rPr lang="zh-CN" altLang="en-US" sz="2000" b="0">
                <a:latin typeface="黑体" panose="02010609060101010101" pitchFamily="49" charset="-122"/>
                <a:ea typeface="黑体" panose="02010609060101010101" pitchFamily="49" charset="-122"/>
              </a:rPr>
              <a:t>的传染后，这个地区一共将会有多少人患甲型流感？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55651" y="2127647"/>
            <a:ext cx="7343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解：设每天平均一个人传染了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人，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16013" y="3121819"/>
            <a:ext cx="6769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  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=-4  </a:t>
            </a:r>
            <a:r>
              <a:rPr lang="en-US" altLang="zh-CN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舍去），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=2.</a:t>
            </a:r>
            <a:endParaRPr lang="zh-CN" altLang="en-US" sz="2000" b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42938" y="3964782"/>
            <a:ext cx="8064500" cy="943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答：每天平均一个人传染了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人，这个地区一共将会有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2187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人患甲型流感</a:t>
            </a:r>
            <a:r>
              <a:rPr lang="en-US" altLang="zh-CN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187451" y="2636044"/>
            <a:ext cx="19656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(1+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)=9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8" name="TextBox 23"/>
          <p:cNvSpPr txBox="1">
            <a:spLocks noChangeArrowheads="1"/>
          </p:cNvSpPr>
          <p:nvPr/>
        </p:nvSpPr>
        <p:spPr bwMode="auto">
          <a:xfrm>
            <a:off x="3492500" y="2637235"/>
            <a:ext cx="17620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</a:t>
            </a:r>
            <a:r>
              <a:rPr lang="zh-CN" altLang="en-US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 b="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=9.</a:t>
            </a:r>
            <a:endParaRPr lang="zh-CN" altLang="en-US" sz="2000" b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1214439" y="3589735"/>
            <a:ext cx="27959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9(1+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000" b="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=9(1+2)</a:t>
            </a:r>
            <a:r>
              <a:rPr lang="en-US" altLang="zh-CN" sz="2000" b="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=2187</a:t>
            </a:r>
            <a:r>
              <a:rPr lang="zh-CN" altLang="en-US" sz="2000" b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0" name="TextBox 25"/>
          <p:cNvSpPr txBox="1">
            <a:spLocks noChangeArrowheads="1"/>
          </p:cNvSpPr>
          <p:nvPr/>
        </p:nvSpPr>
        <p:spPr bwMode="auto">
          <a:xfrm>
            <a:off x="4429126" y="3589735"/>
            <a:ext cx="2411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(1+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000" b="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(1+2)</a:t>
            </a:r>
            <a:r>
              <a:rPr lang="en-US" altLang="zh-CN" sz="2000" b="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=2187.</a:t>
            </a:r>
            <a:endParaRPr lang="zh-CN" altLang="en-US" sz="2000" b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85751" y="428625"/>
            <a:ext cx="7993063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000" b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 b="0">
                <a:latin typeface="黑体" panose="02010609060101010101" pitchFamily="49" charset="-122"/>
                <a:ea typeface="黑体" panose="02010609060101010101" pitchFamily="49" charset="-122"/>
              </a:rPr>
              <a:t>要组织一场篮球联赛,赛制为单循环形式,即每两队之间都赛一场,计划安排</a:t>
            </a:r>
            <a:r>
              <a:rPr lang="zh-CN" altLang="en-US" sz="2000" b="0"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  <a:r>
              <a:rPr lang="zh-CN" altLang="en-US" sz="2000" b="0">
                <a:latin typeface="黑体" panose="02010609060101010101" pitchFamily="49" charset="-122"/>
                <a:ea typeface="黑体" panose="02010609060101010101" pitchFamily="49" charset="-122"/>
              </a:rPr>
              <a:t>场比赛,应邀请多少个球队参加比赛?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00114" y="3921919"/>
            <a:ext cx="4535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答：应邀请</a:t>
            </a:r>
            <a:r>
              <a:rPr lang="zh-CN" altLang="en-US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支球队参赛</a:t>
            </a:r>
            <a:r>
              <a:rPr lang="en-US" altLang="zh-CN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079" name="TextBox 15"/>
          <p:cNvSpPr txBox="1">
            <a:spLocks noChangeArrowheads="1"/>
          </p:cNvSpPr>
          <p:nvPr/>
        </p:nvSpPr>
        <p:spPr bwMode="auto">
          <a:xfrm>
            <a:off x="682626" y="1437085"/>
            <a:ext cx="51716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解：设应邀请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支球队参赛，由题意列方程得</a:t>
            </a:r>
          </a:p>
        </p:txBody>
      </p:sp>
      <p:graphicFrame>
        <p:nvGraphicFramePr>
          <p:cNvPr id="3074" name="Object 2"/>
          <p:cNvGraphicFramePr/>
          <p:nvPr/>
        </p:nvGraphicFramePr>
        <p:xfrm>
          <a:off x="1690688" y="1869282"/>
          <a:ext cx="1689100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3" imgW="838835" imgH="393700" progId="Equation.DSMT4">
                  <p:embed/>
                </p:oleObj>
              </mc:Choice>
              <mc:Fallback>
                <p:oleObj r:id="rId3" imgW="838835" imgH="3937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869282"/>
                        <a:ext cx="1689100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Box 18"/>
          <p:cNvSpPr txBox="1">
            <a:spLocks noChangeArrowheads="1"/>
          </p:cNvSpPr>
          <p:nvPr/>
        </p:nvSpPr>
        <p:spPr bwMode="auto">
          <a:xfrm>
            <a:off x="1474789" y="2518173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化简为</a:t>
            </a:r>
          </a:p>
        </p:txBody>
      </p:sp>
      <p:sp>
        <p:nvSpPr>
          <p:cNvPr id="3081" name="TextBox 20"/>
          <p:cNvSpPr txBox="1">
            <a:spLocks noChangeArrowheads="1"/>
          </p:cNvSpPr>
          <p:nvPr/>
        </p:nvSpPr>
        <p:spPr bwMode="auto">
          <a:xfrm>
            <a:off x="2771776" y="2518172"/>
            <a:ext cx="12394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0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=30</a:t>
            </a:r>
            <a:r>
              <a:rPr lang="zh-CN" altLang="en-US" sz="20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3082" name="TextBox 21"/>
          <p:cNvSpPr txBox="1">
            <a:spLocks noChangeArrowheads="1"/>
          </p:cNvSpPr>
          <p:nvPr/>
        </p:nvSpPr>
        <p:spPr bwMode="auto">
          <a:xfrm>
            <a:off x="1547813" y="2950369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</a:p>
        </p:txBody>
      </p:sp>
      <p:sp>
        <p:nvSpPr>
          <p:cNvPr id="3083" name="Text Box 6"/>
          <p:cNvSpPr txBox="1">
            <a:spLocks noChangeArrowheads="1"/>
          </p:cNvSpPr>
          <p:nvPr/>
        </p:nvSpPr>
        <p:spPr bwMode="auto">
          <a:xfrm>
            <a:off x="1692275" y="3413522"/>
            <a:ext cx="6769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=-5 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舍去），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=6.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79" grpId="0"/>
      <p:bldP spid="3080" grpId="0"/>
      <p:bldP spid="3081" grpId="0"/>
      <p:bldP spid="3082" grpId="0"/>
      <p:bldP spid="30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矩形 128003"/>
          <p:cNvSpPr>
            <a:spLocks noChangeArrowheads="1"/>
          </p:cNvSpPr>
          <p:nvPr/>
        </p:nvSpPr>
        <p:spPr bwMode="auto">
          <a:xfrm>
            <a:off x="395288" y="2084785"/>
            <a:ext cx="2519362" cy="8108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zh-CN" altLang="en-US" sz="2000" b="0" dirty="0">
                <a:ea typeface="黑体" panose="02010609060101010101" pitchFamily="49" charset="-122"/>
              </a:rPr>
              <a:t>利用一元二次方程解决</a:t>
            </a:r>
          </a:p>
          <a:p>
            <a:pPr algn="ctr">
              <a:lnSpc>
                <a:spcPct val="150000"/>
              </a:lnSpc>
            </a:pPr>
            <a:r>
              <a:rPr lang="zh-CN" altLang="en-US" sz="2000" b="0" dirty="0">
                <a:ea typeface="黑体" panose="02010609060101010101" pitchFamily="49" charset="-122"/>
              </a:rPr>
              <a:t>几何问题及数字问题</a:t>
            </a:r>
          </a:p>
        </p:txBody>
      </p:sp>
      <p:sp>
        <p:nvSpPr>
          <p:cNvPr id="128005" name="左大括号 128004"/>
          <p:cNvSpPr/>
          <p:nvPr/>
        </p:nvSpPr>
        <p:spPr bwMode="auto">
          <a:xfrm>
            <a:off x="3132138" y="1437085"/>
            <a:ext cx="120650" cy="2052638"/>
          </a:xfrm>
          <a:prstGeom prst="leftBrace">
            <a:avLst>
              <a:gd name="adj1" fmla="val 188720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b="0"/>
          </a:p>
        </p:txBody>
      </p:sp>
      <p:sp>
        <p:nvSpPr>
          <p:cNvPr id="24580" name="文本框 128028"/>
          <p:cNvSpPr txBox="1">
            <a:spLocks noChangeArrowheads="1"/>
          </p:cNvSpPr>
          <p:nvPr/>
        </p:nvSpPr>
        <p:spPr bwMode="auto">
          <a:xfrm>
            <a:off x="3348038" y="1113235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 dirty="0">
                <a:ea typeface="黑体" panose="02010609060101010101" pitchFamily="49" charset="-122"/>
              </a:rPr>
              <a:t>列方程步骤：</a:t>
            </a:r>
          </a:p>
        </p:txBody>
      </p:sp>
      <p:sp>
        <p:nvSpPr>
          <p:cNvPr id="24581" name="文本框 128029"/>
          <p:cNvSpPr txBox="1">
            <a:spLocks noChangeArrowheads="1"/>
          </p:cNvSpPr>
          <p:nvPr/>
        </p:nvSpPr>
        <p:spPr bwMode="auto">
          <a:xfrm>
            <a:off x="3419475" y="316587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 dirty="0">
                <a:ea typeface="黑体" panose="02010609060101010101" pitchFamily="49" charset="-122"/>
              </a:rPr>
              <a:t>应用类型</a:t>
            </a:r>
          </a:p>
        </p:txBody>
      </p:sp>
      <p:sp>
        <p:nvSpPr>
          <p:cNvPr id="128031" name="左大括号 128030"/>
          <p:cNvSpPr/>
          <p:nvPr/>
        </p:nvSpPr>
        <p:spPr bwMode="auto">
          <a:xfrm>
            <a:off x="4854575" y="3056335"/>
            <a:ext cx="88900" cy="650081"/>
          </a:xfrm>
          <a:prstGeom prst="leftBrace">
            <a:avLst>
              <a:gd name="adj1" fmla="val 81250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b="0"/>
          </a:p>
        </p:txBody>
      </p:sp>
      <p:sp>
        <p:nvSpPr>
          <p:cNvPr id="128032" name="矩形 128031"/>
          <p:cNvSpPr>
            <a:spLocks noChangeArrowheads="1"/>
          </p:cNvSpPr>
          <p:nvPr/>
        </p:nvSpPr>
        <p:spPr bwMode="auto">
          <a:xfrm>
            <a:off x="5003800" y="2787254"/>
            <a:ext cx="1512888" cy="3786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0" dirty="0">
                <a:ea typeface="黑体" panose="02010609060101010101" pitchFamily="49" charset="-122"/>
              </a:rPr>
              <a:t>传播问题</a:t>
            </a:r>
          </a:p>
        </p:txBody>
      </p:sp>
      <p:sp>
        <p:nvSpPr>
          <p:cNvPr id="128033" name="矩形 128032"/>
          <p:cNvSpPr>
            <a:spLocks noChangeArrowheads="1"/>
          </p:cNvSpPr>
          <p:nvPr/>
        </p:nvSpPr>
        <p:spPr bwMode="auto">
          <a:xfrm>
            <a:off x="5003800" y="3500437"/>
            <a:ext cx="1512888" cy="36790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0" dirty="0">
                <a:ea typeface="黑体" panose="02010609060101010101" pitchFamily="49" charset="-122"/>
              </a:rPr>
              <a:t>数字问题</a:t>
            </a:r>
          </a:p>
        </p:txBody>
      </p:sp>
      <p:sp>
        <p:nvSpPr>
          <p:cNvPr id="128038" name="矩形 128037"/>
          <p:cNvSpPr>
            <a:spLocks noChangeArrowheads="1"/>
          </p:cNvSpPr>
          <p:nvPr/>
        </p:nvSpPr>
        <p:spPr bwMode="auto">
          <a:xfrm>
            <a:off x="5219701" y="1070372"/>
            <a:ext cx="792163" cy="4321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0" dirty="0">
                <a:ea typeface="黑体" panose="02010609060101010101" pitchFamily="49" charset="-122"/>
              </a:rPr>
              <a:t>审</a:t>
            </a:r>
          </a:p>
        </p:txBody>
      </p:sp>
      <p:sp>
        <p:nvSpPr>
          <p:cNvPr id="24586" name="右箭头 128038"/>
          <p:cNvSpPr>
            <a:spLocks noChangeArrowheads="1"/>
          </p:cNvSpPr>
          <p:nvPr/>
        </p:nvSpPr>
        <p:spPr bwMode="auto">
          <a:xfrm>
            <a:off x="6084888" y="1113235"/>
            <a:ext cx="431800" cy="3238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b="0"/>
          </a:p>
        </p:txBody>
      </p:sp>
      <p:sp>
        <p:nvSpPr>
          <p:cNvPr id="128040" name="矩形 128039"/>
          <p:cNvSpPr>
            <a:spLocks noChangeArrowheads="1"/>
          </p:cNvSpPr>
          <p:nvPr/>
        </p:nvSpPr>
        <p:spPr bwMode="auto">
          <a:xfrm>
            <a:off x="6661151" y="1059657"/>
            <a:ext cx="792163" cy="4321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0" dirty="0">
                <a:ea typeface="黑体" panose="02010609060101010101" pitchFamily="49" charset="-122"/>
              </a:rPr>
              <a:t>设</a:t>
            </a:r>
          </a:p>
        </p:txBody>
      </p:sp>
      <p:sp>
        <p:nvSpPr>
          <p:cNvPr id="24588" name="右箭头 128040"/>
          <p:cNvSpPr>
            <a:spLocks noChangeArrowheads="1"/>
          </p:cNvSpPr>
          <p:nvPr/>
        </p:nvSpPr>
        <p:spPr bwMode="auto">
          <a:xfrm>
            <a:off x="7524750" y="1059656"/>
            <a:ext cx="431800" cy="3238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b="0"/>
          </a:p>
        </p:txBody>
      </p:sp>
      <p:sp>
        <p:nvSpPr>
          <p:cNvPr id="128042" name="矩形 128041"/>
          <p:cNvSpPr>
            <a:spLocks noChangeArrowheads="1"/>
          </p:cNvSpPr>
          <p:nvPr/>
        </p:nvSpPr>
        <p:spPr bwMode="auto">
          <a:xfrm>
            <a:off x="7999413" y="1048941"/>
            <a:ext cx="792162" cy="4321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0" dirty="0"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24590" name="右箭头 128042"/>
          <p:cNvSpPr>
            <a:spLocks noChangeArrowheads="1"/>
          </p:cNvSpPr>
          <p:nvPr/>
        </p:nvSpPr>
        <p:spPr bwMode="auto">
          <a:xfrm>
            <a:off x="4572000" y="1762125"/>
            <a:ext cx="431800" cy="3238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b="0"/>
          </a:p>
        </p:txBody>
      </p:sp>
      <p:sp>
        <p:nvSpPr>
          <p:cNvPr id="128044" name="矩形 128043"/>
          <p:cNvSpPr>
            <a:spLocks noChangeArrowheads="1"/>
          </p:cNvSpPr>
          <p:nvPr/>
        </p:nvSpPr>
        <p:spPr bwMode="auto">
          <a:xfrm>
            <a:off x="5219701" y="1707357"/>
            <a:ext cx="792163" cy="4321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0" dirty="0">
                <a:ea typeface="黑体" panose="02010609060101010101" pitchFamily="49" charset="-122"/>
              </a:rPr>
              <a:t>解</a:t>
            </a:r>
          </a:p>
        </p:txBody>
      </p:sp>
      <p:sp>
        <p:nvSpPr>
          <p:cNvPr id="24592" name="右箭头 128044"/>
          <p:cNvSpPr>
            <a:spLocks noChangeArrowheads="1"/>
          </p:cNvSpPr>
          <p:nvPr/>
        </p:nvSpPr>
        <p:spPr bwMode="auto">
          <a:xfrm>
            <a:off x="6084888" y="1762125"/>
            <a:ext cx="431800" cy="3238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b="0"/>
          </a:p>
        </p:txBody>
      </p:sp>
      <p:sp>
        <p:nvSpPr>
          <p:cNvPr id="128047" name="矩形 128046"/>
          <p:cNvSpPr>
            <a:spLocks noChangeArrowheads="1"/>
          </p:cNvSpPr>
          <p:nvPr/>
        </p:nvSpPr>
        <p:spPr bwMode="auto">
          <a:xfrm>
            <a:off x="6661151" y="1707357"/>
            <a:ext cx="792163" cy="4321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0" dirty="0">
                <a:ea typeface="黑体" panose="02010609060101010101" pitchFamily="49" charset="-122"/>
              </a:rPr>
              <a:t>检</a:t>
            </a:r>
          </a:p>
        </p:txBody>
      </p:sp>
      <p:sp>
        <p:nvSpPr>
          <p:cNvPr id="24594" name="右箭头 128047"/>
          <p:cNvSpPr>
            <a:spLocks noChangeArrowheads="1"/>
          </p:cNvSpPr>
          <p:nvPr/>
        </p:nvSpPr>
        <p:spPr bwMode="auto">
          <a:xfrm>
            <a:off x="7596188" y="1762125"/>
            <a:ext cx="431800" cy="3238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b="0"/>
          </a:p>
        </p:txBody>
      </p:sp>
      <p:sp>
        <p:nvSpPr>
          <p:cNvPr id="128049" name="矩形 128048"/>
          <p:cNvSpPr>
            <a:spLocks noChangeArrowheads="1"/>
          </p:cNvSpPr>
          <p:nvPr/>
        </p:nvSpPr>
        <p:spPr bwMode="auto">
          <a:xfrm>
            <a:off x="8101013" y="1707357"/>
            <a:ext cx="792162" cy="4321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0" dirty="0">
                <a:ea typeface="黑体" panose="02010609060101010101" pitchFamily="49" charset="-122"/>
              </a:rPr>
              <a:t>答</a:t>
            </a:r>
          </a:p>
        </p:txBody>
      </p:sp>
      <p:sp>
        <p:nvSpPr>
          <p:cNvPr id="24596" name="矩形 80"/>
          <p:cNvSpPr>
            <a:spLocks noChangeArrowheads="1"/>
          </p:cNvSpPr>
          <p:nvPr/>
        </p:nvSpPr>
        <p:spPr bwMode="auto">
          <a:xfrm>
            <a:off x="130175" y="32147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228989"/>
                </a:solidFill>
                <a:ea typeface="方正姚体" panose="02010601030101010101" pitchFamily="2" charset="-122"/>
              </a:rPr>
              <a:t>课堂小结</a:t>
            </a:r>
            <a:endParaRPr lang="zh-CN" altLang="en-US" b="0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8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8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8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8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8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animBg="1"/>
      <p:bldP spid="128032" grpId="0" animBg="1"/>
      <p:bldP spid="128033" grpId="0" animBg="1"/>
      <p:bldP spid="128038" grpId="0" animBg="1"/>
      <p:bldP spid="128040" grpId="0" animBg="1"/>
      <p:bldP spid="128042" grpId="0" animBg="1"/>
      <p:bldP spid="128044" grpId="0" animBg="1"/>
      <p:bldP spid="128047" grpId="0" animBg="1"/>
      <p:bldP spid="1280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4119"/>
          <p:cNvSpPr>
            <a:spLocks noChangeArrowheads="1"/>
          </p:cNvSpPr>
          <p:nvPr/>
        </p:nvSpPr>
        <p:spPr bwMode="auto">
          <a:xfrm>
            <a:off x="3779912" y="798047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2291" name="矩形 4123"/>
          <p:cNvSpPr>
            <a:spLocks noChangeArrowheads="1"/>
          </p:cNvSpPr>
          <p:nvPr/>
        </p:nvSpPr>
        <p:spPr bwMode="auto">
          <a:xfrm>
            <a:off x="179512" y="1640008"/>
            <a:ext cx="8604250" cy="274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>
              <a:lnSpc>
                <a:spcPct val="180000"/>
              </a:lnSpc>
            </a:pP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掌握列一元二次方程解决传播、数学问题</a:t>
            </a: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并能根据具体 </a:t>
            </a:r>
          </a:p>
          <a:p>
            <a:pPr algn="just" eaLnBrk="0" hangingPunct="0">
              <a:lnSpc>
                <a:spcPct val="180000"/>
              </a:lnSpc>
            </a:pP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问题的实际意义</a:t>
            </a: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检验结果的合理性</a:t>
            </a: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（重点、难点）</a:t>
            </a:r>
          </a:p>
          <a:p>
            <a:pPr algn="just" eaLnBrk="0" hangingPunct="0">
              <a:lnSpc>
                <a:spcPct val="180000"/>
              </a:lnSpc>
              <a:spcBef>
                <a:spcPct val="30000"/>
              </a:spcBef>
            </a:pP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理解将实际问题抽象为方程模型的过程</a:t>
            </a: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并能运用所学的知识</a:t>
            </a:r>
          </a:p>
          <a:p>
            <a:pPr algn="just" eaLnBrk="0" hangingPunct="0">
              <a:lnSpc>
                <a:spcPct val="180000"/>
              </a:lnSpc>
            </a:pP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解决问题．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grpSp>
        <p:nvGrpSpPr>
          <p:cNvPr id="2053" name="组合 6147"/>
          <p:cNvGrpSpPr/>
          <p:nvPr/>
        </p:nvGrpSpPr>
        <p:grpSpPr bwMode="auto">
          <a:xfrm>
            <a:off x="325438" y="184547"/>
            <a:ext cx="4691062" cy="739247"/>
            <a:chOff x="0" y="0"/>
            <a:chExt cx="7389" cy="1551"/>
          </a:xfrm>
        </p:grpSpPr>
        <p:sp>
          <p:nvSpPr>
            <p:cNvPr id="205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545 w 696310"/>
                <a:gd name="T3" fmla="*/ 0 h 696310"/>
                <a:gd name="T4" fmla="*/ 545 w 696310"/>
                <a:gd name="T5" fmla="*/ 258 h 696310"/>
                <a:gd name="T6" fmla="*/ 826 w 696310"/>
                <a:gd name="T7" fmla="*/ 258 h 696310"/>
                <a:gd name="T8" fmla="*/ 826 w 696310"/>
                <a:gd name="T9" fmla="*/ 760 h 696310"/>
                <a:gd name="T10" fmla="*/ 0 w 696310"/>
                <a:gd name="T11" fmla="*/ 76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62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651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传播问题与一元二次方程</a:t>
              </a:r>
            </a:p>
          </p:txBody>
        </p:sp>
        <p:sp>
          <p:nvSpPr>
            <p:cNvPr id="206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325438" y="1445419"/>
            <a:ext cx="8172450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200" kern="0" dirty="0">
                <a:solidFill>
                  <a:sysClr val="windowText" lastClr="000000"/>
                </a:solidFill>
              </a:rPr>
              <a:t> </a:t>
            </a:r>
            <a:r>
              <a:rPr kumimoji="1" lang="zh-CN" altLang="en-US" sz="2400" b="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kumimoji="1" lang="en-US" altLang="zh-CN" sz="2400" b="0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</a:t>
            </a:r>
            <a:r>
              <a:rPr kumimoji="1" lang="zh-CN" altLang="en-US" sz="2400" b="0" kern="0" dirty="0">
                <a:solidFill>
                  <a:sysClr val="windowText" lastClr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有一人患了流感</a:t>
            </a:r>
            <a:r>
              <a:rPr kumimoji="1" lang="en-US" altLang="zh-CN" sz="2400" b="0" kern="0" dirty="0">
                <a:solidFill>
                  <a:sysClr val="windowText" lastClr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2400" b="0" kern="0" dirty="0">
                <a:solidFill>
                  <a:sysClr val="windowText" lastClr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经过两轮传染后共有</a:t>
            </a:r>
            <a:r>
              <a:rPr kumimoji="1" lang="en-US" altLang="zh-CN" sz="2400" b="0" kern="0" dirty="0">
                <a:solidFill>
                  <a:sysClr val="windowText" lastClr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121</a:t>
            </a:r>
            <a:r>
              <a:rPr kumimoji="1" lang="zh-CN" altLang="en-US" sz="2400" b="0" kern="0" dirty="0">
                <a:solidFill>
                  <a:sysClr val="windowText" lastClr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人患了流感</a:t>
            </a:r>
            <a:r>
              <a:rPr kumimoji="1" lang="en-US" altLang="zh-CN" sz="2400" b="0" kern="0" dirty="0">
                <a:solidFill>
                  <a:sysClr val="windowText" lastClr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2400" b="0" kern="0" dirty="0">
                <a:solidFill>
                  <a:sysClr val="windowText" lastClr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每轮传染中平均一个人传染了几个人</a:t>
            </a:r>
            <a:r>
              <a:rPr kumimoji="1" lang="en-US" altLang="zh-CN" sz="2400" b="0" kern="0" dirty="0">
                <a:solidFill>
                  <a:sysClr val="windowText" lastClr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 </a:t>
            </a:r>
          </a:p>
        </p:txBody>
      </p:sp>
      <p:sp>
        <p:nvSpPr>
          <p:cNvPr id="46" name="Line 3"/>
          <p:cNvSpPr>
            <a:spLocks noChangeShapeType="1"/>
          </p:cNvSpPr>
          <p:nvPr/>
        </p:nvSpPr>
        <p:spPr bwMode="auto">
          <a:xfrm>
            <a:off x="4572000" y="2070497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325438" y="2712244"/>
            <a:ext cx="8172450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zh-CN" altLang="en-US" sz="24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</a:t>
            </a:r>
            <a:r>
              <a:rPr kumimoji="1" lang="zh-CN" altLang="en-US" sz="3200" b="0" kern="0" dirty="0">
                <a:solidFill>
                  <a:srgbClr val="FF0000"/>
                </a:solidFill>
              </a:rPr>
              <a:t> ：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设每轮传染中平均一个人传染了</a:t>
            </a:r>
            <a:r>
              <a:rPr lang="en-US" altLang="zh-CN" sz="2400" b="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个人</a:t>
            </a:r>
            <a:r>
              <a:rPr lang="en-US" altLang="zh-CN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kumimoji="1" lang="zh-CN" altLang="en-US" sz="24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传染源记作小明，其传染示意图如下： </a:t>
            </a:r>
          </a:p>
        </p:txBody>
      </p:sp>
      <p:graphicFrame>
        <p:nvGraphicFramePr>
          <p:cNvPr id="2050" name="Object 55"/>
          <p:cNvGraphicFramePr/>
          <p:nvPr/>
        </p:nvGraphicFramePr>
        <p:xfrm>
          <a:off x="4514850" y="2205038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3" imgW="114300" imgH="216535" progId="Equation.3">
                  <p:embed/>
                </p:oleObj>
              </mc:Choice>
              <mc:Fallback>
                <p:oleObj r:id="rId3" imgW="114300" imgH="216535" progId="Equation.3">
                  <p:embed/>
                  <p:pic>
                    <p:nvPicPr>
                      <p:cNvPr id="0" name="Object 5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205038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6"/>
          <p:cNvGraphicFramePr/>
          <p:nvPr/>
        </p:nvGraphicFramePr>
        <p:xfrm>
          <a:off x="4514850" y="2205038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5" imgW="114300" imgH="216535" progId="Equation.3">
                  <p:embed/>
                </p:oleObj>
              </mc:Choice>
              <mc:Fallback>
                <p:oleObj r:id="rId5" imgW="114300" imgH="216535" progId="Equation.3">
                  <p:embed/>
                  <p:pic>
                    <p:nvPicPr>
                      <p:cNvPr id="0" name="Object 5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205038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74"/>
          <p:cNvSpPr txBox="1">
            <a:spLocks noChangeArrowheads="1"/>
          </p:cNvSpPr>
          <p:nvPr/>
        </p:nvSpPr>
        <p:spPr bwMode="auto">
          <a:xfrm>
            <a:off x="7575550" y="238006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zh-CN" kern="0">
              <a:solidFill>
                <a:sysClr val="windowText" lastClr="000000"/>
              </a:solidFill>
            </a:endParaRPr>
          </a:p>
        </p:txBody>
      </p:sp>
      <p:sp>
        <p:nvSpPr>
          <p:cNvPr id="2058" name="圆角矩形 31"/>
          <p:cNvSpPr>
            <a:spLocks noChangeArrowheads="1"/>
          </p:cNvSpPr>
          <p:nvPr/>
        </p:nvSpPr>
        <p:spPr bwMode="auto">
          <a:xfrm>
            <a:off x="325438" y="1031082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ldLvl="0" animBg="1"/>
      <p:bldP spid="4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图片 70" descr="SS`17JMQ%LDGYDK%_WH$FL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70213" y="500063"/>
            <a:ext cx="982662" cy="108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9" name="任意多边形 88078"/>
          <p:cNvSpPr>
            <a:spLocks noChangeArrowheads="1"/>
          </p:cNvSpPr>
          <p:nvPr/>
        </p:nvSpPr>
        <p:spPr bwMode="auto">
          <a:xfrm rot="18900000">
            <a:off x="933450" y="2031206"/>
            <a:ext cx="1212850" cy="114300"/>
          </a:xfrm>
          <a:custGeom>
            <a:avLst/>
            <a:gdLst>
              <a:gd name="T0" fmla="*/ 909637 w 21600"/>
              <a:gd name="T1" fmla="*/ 0 h 21600"/>
              <a:gd name="T2" fmla="*/ 909637 w 21600"/>
              <a:gd name="T3" fmla="*/ 38100 h 21600"/>
              <a:gd name="T4" fmla="*/ 189508 w 21600"/>
              <a:gd name="T5" fmla="*/ 38100 h 21600"/>
              <a:gd name="T6" fmla="*/ 189508 w 21600"/>
              <a:gd name="T7" fmla="*/ 114300 h 21600"/>
              <a:gd name="T8" fmla="*/ 909637 w 21600"/>
              <a:gd name="T9" fmla="*/ 114300 h 21600"/>
              <a:gd name="T10" fmla="*/ 909637 w 21600"/>
              <a:gd name="T11" fmla="*/ 152400 h 21600"/>
              <a:gd name="T12" fmla="*/ 1212850 w 21600"/>
              <a:gd name="T13" fmla="*/ 76200 h 21600"/>
              <a:gd name="T14" fmla="*/ 75803 w 21600"/>
              <a:gd name="T15" fmla="*/ 38100 h 21600"/>
              <a:gd name="T16" fmla="*/ 75803 w 21600"/>
              <a:gd name="T17" fmla="*/ 114300 h 21600"/>
              <a:gd name="T18" fmla="*/ 151606 w 21600"/>
              <a:gd name="T19" fmla="*/ 114300 h 21600"/>
              <a:gd name="T20" fmla="*/ 151606 w 21600"/>
              <a:gd name="T21" fmla="*/ 38100 h 21600"/>
              <a:gd name="T22" fmla="*/ 0 w 21600"/>
              <a:gd name="T23" fmla="*/ 38100 h 21600"/>
              <a:gd name="T24" fmla="*/ 0 w 21600"/>
              <a:gd name="T25" fmla="*/ 114300 h 21600"/>
              <a:gd name="T26" fmla="*/ 37902 w 21600"/>
              <a:gd name="T27" fmla="*/ 114300 h 21600"/>
              <a:gd name="T28" fmla="*/ 37902 w 21600"/>
              <a:gd name="T29" fmla="*/ 381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" name="任意多边形 2"/>
          <p:cNvSpPr>
            <a:spLocks noChangeArrowheads="1"/>
          </p:cNvSpPr>
          <p:nvPr/>
        </p:nvSpPr>
        <p:spPr bwMode="auto">
          <a:xfrm rot="20400000">
            <a:off x="1036638" y="2421731"/>
            <a:ext cx="1143000" cy="114300"/>
          </a:xfrm>
          <a:custGeom>
            <a:avLst/>
            <a:gdLst>
              <a:gd name="T0" fmla="*/ 857250 w 21600"/>
              <a:gd name="T1" fmla="*/ 0 h 21600"/>
              <a:gd name="T2" fmla="*/ 857250 w 21600"/>
              <a:gd name="T3" fmla="*/ 38100 h 21600"/>
              <a:gd name="T4" fmla="*/ 178594 w 21600"/>
              <a:gd name="T5" fmla="*/ 38100 h 21600"/>
              <a:gd name="T6" fmla="*/ 178594 w 21600"/>
              <a:gd name="T7" fmla="*/ 114300 h 21600"/>
              <a:gd name="T8" fmla="*/ 857250 w 21600"/>
              <a:gd name="T9" fmla="*/ 114300 h 21600"/>
              <a:gd name="T10" fmla="*/ 857250 w 21600"/>
              <a:gd name="T11" fmla="*/ 152400 h 21600"/>
              <a:gd name="T12" fmla="*/ 1143000 w 21600"/>
              <a:gd name="T13" fmla="*/ 76200 h 21600"/>
              <a:gd name="T14" fmla="*/ 71438 w 21600"/>
              <a:gd name="T15" fmla="*/ 38100 h 21600"/>
              <a:gd name="T16" fmla="*/ 71438 w 21600"/>
              <a:gd name="T17" fmla="*/ 114300 h 21600"/>
              <a:gd name="T18" fmla="*/ 142875 w 21600"/>
              <a:gd name="T19" fmla="*/ 114300 h 21600"/>
              <a:gd name="T20" fmla="*/ 142875 w 21600"/>
              <a:gd name="T21" fmla="*/ 38100 h 21600"/>
              <a:gd name="T22" fmla="*/ 0 w 21600"/>
              <a:gd name="T23" fmla="*/ 38100 h 21600"/>
              <a:gd name="T24" fmla="*/ 0 w 21600"/>
              <a:gd name="T25" fmla="*/ 114300 h 21600"/>
              <a:gd name="T26" fmla="*/ 35719 w 21600"/>
              <a:gd name="T27" fmla="*/ 114300 h 21600"/>
              <a:gd name="T28" fmla="*/ 35719 w 21600"/>
              <a:gd name="T29" fmla="*/ 381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任意多边形 3"/>
          <p:cNvSpPr>
            <a:spLocks noChangeArrowheads="1"/>
          </p:cNvSpPr>
          <p:nvPr/>
        </p:nvSpPr>
        <p:spPr bwMode="auto">
          <a:xfrm>
            <a:off x="1044575" y="2678906"/>
            <a:ext cx="1143000" cy="114300"/>
          </a:xfrm>
          <a:custGeom>
            <a:avLst/>
            <a:gdLst>
              <a:gd name="T0" fmla="*/ 857250 w 21600"/>
              <a:gd name="T1" fmla="*/ 0 h 21600"/>
              <a:gd name="T2" fmla="*/ 857250 w 21600"/>
              <a:gd name="T3" fmla="*/ 38100 h 21600"/>
              <a:gd name="T4" fmla="*/ 178594 w 21600"/>
              <a:gd name="T5" fmla="*/ 38100 h 21600"/>
              <a:gd name="T6" fmla="*/ 178594 w 21600"/>
              <a:gd name="T7" fmla="*/ 114300 h 21600"/>
              <a:gd name="T8" fmla="*/ 857250 w 21600"/>
              <a:gd name="T9" fmla="*/ 114300 h 21600"/>
              <a:gd name="T10" fmla="*/ 857250 w 21600"/>
              <a:gd name="T11" fmla="*/ 152400 h 21600"/>
              <a:gd name="T12" fmla="*/ 1143000 w 21600"/>
              <a:gd name="T13" fmla="*/ 76200 h 21600"/>
              <a:gd name="T14" fmla="*/ 71438 w 21600"/>
              <a:gd name="T15" fmla="*/ 38100 h 21600"/>
              <a:gd name="T16" fmla="*/ 71438 w 21600"/>
              <a:gd name="T17" fmla="*/ 114300 h 21600"/>
              <a:gd name="T18" fmla="*/ 142875 w 21600"/>
              <a:gd name="T19" fmla="*/ 114300 h 21600"/>
              <a:gd name="T20" fmla="*/ 142875 w 21600"/>
              <a:gd name="T21" fmla="*/ 38100 h 21600"/>
              <a:gd name="T22" fmla="*/ 0 w 21600"/>
              <a:gd name="T23" fmla="*/ 38100 h 21600"/>
              <a:gd name="T24" fmla="*/ 0 w 21600"/>
              <a:gd name="T25" fmla="*/ 114300 h 21600"/>
              <a:gd name="T26" fmla="*/ 35719 w 21600"/>
              <a:gd name="T27" fmla="*/ 114300 h 21600"/>
              <a:gd name="T28" fmla="*/ 35719 w 21600"/>
              <a:gd name="T29" fmla="*/ 381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2349500" y="304800"/>
            <a:ext cx="1125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第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轮</a:t>
            </a:r>
          </a:p>
        </p:txBody>
      </p:sp>
      <p:sp>
        <p:nvSpPr>
          <p:cNvPr id="5" name="任意多边形 4"/>
          <p:cNvSpPr>
            <a:spLocks noChangeArrowheads="1"/>
          </p:cNvSpPr>
          <p:nvPr/>
        </p:nvSpPr>
        <p:spPr bwMode="auto">
          <a:xfrm rot="1740000">
            <a:off x="1009650" y="2994422"/>
            <a:ext cx="1143000" cy="114300"/>
          </a:xfrm>
          <a:custGeom>
            <a:avLst/>
            <a:gdLst>
              <a:gd name="T0" fmla="*/ 857250 w 21600"/>
              <a:gd name="T1" fmla="*/ 0 h 21600"/>
              <a:gd name="T2" fmla="*/ 857250 w 21600"/>
              <a:gd name="T3" fmla="*/ 38100 h 21600"/>
              <a:gd name="T4" fmla="*/ 178594 w 21600"/>
              <a:gd name="T5" fmla="*/ 38100 h 21600"/>
              <a:gd name="T6" fmla="*/ 178594 w 21600"/>
              <a:gd name="T7" fmla="*/ 114300 h 21600"/>
              <a:gd name="T8" fmla="*/ 857250 w 21600"/>
              <a:gd name="T9" fmla="*/ 114300 h 21600"/>
              <a:gd name="T10" fmla="*/ 857250 w 21600"/>
              <a:gd name="T11" fmla="*/ 152400 h 21600"/>
              <a:gd name="T12" fmla="*/ 1143000 w 21600"/>
              <a:gd name="T13" fmla="*/ 76200 h 21600"/>
              <a:gd name="T14" fmla="*/ 71438 w 21600"/>
              <a:gd name="T15" fmla="*/ 38100 h 21600"/>
              <a:gd name="T16" fmla="*/ 71438 w 21600"/>
              <a:gd name="T17" fmla="*/ 114300 h 21600"/>
              <a:gd name="T18" fmla="*/ 142875 w 21600"/>
              <a:gd name="T19" fmla="*/ 114300 h 21600"/>
              <a:gd name="T20" fmla="*/ 142875 w 21600"/>
              <a:gd name="T21" fmla="*/ 38100 h 21600"/>
              <a:gd name="T22" fmla="*/ 0 w 21600"/>
              <a:gd name="T23" fmla="*/ 38100 h 21600"/>
              <a:gd name="T24" fmla="*/ 0 w 21600"/>
              <a:gd name="T25" fmla="*/ 114300 h 21600"/>
              <a:gd name="T26" fmla="*/ 35719 w 21600"/>
              <a:gd name="T27" fmla="*/ 114300 h 21600"/>
              <a:gd name="T28" fmla="*/ 35719 w 21600"/>
              <a:gd name="T29" fmla="*/ 381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6" name="图片 5" descr="991035eccebd68282ac12152de12be6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19314" y="1134667"/>
            <a:ext cx="490537" cy="68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991035eccebd68282ac12152de12be6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19314" y="1935956"/>
            <a:ext cx="4905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991035eccebd68282ac12152de12be6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71700" y="2964656"/>
            <a:ext cx="4905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2136776" y="2564606"/>
            <a:ext cx="847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</a:rPr>
              <a:t>•••</a:t>
            </a:r>
          </a:p>
        </p:txBody>
      </p:sp>
      <p:grpSp>
        <p:nvGrpSpPr>
          <p:cNvPr id="14348" name="组合 74"/>
          <p:cNvGrpSpPr/>
          <p:nvPr/>
        </p:nvGrpSpPr>
        <p:grpSpPr bwMode="auto">
          <a:xfrm>
            <a:off x="196851" y="2278856"/>
            <a:ext cx="847725" cy="1148871"/>
            <a:chOff x="310" y="4784"/>
            <a:chExt cx="1336" cy="2414"/>
          </a:xfrm>
        </p:grpSpPr>
        <p:pic>
          <p:nvPicPr>
            <p:cNvPr id="14362" name="图片 1" descr="991035eccebd68282ac12152de12be6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40" y="4784"/>
              <a:ext cx="772" cy="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3" name="Text Box 24"/>
            <p:cNvSpPr txBox="1">
              <a:spLocks noChangeArrowheads="1"/>
            </p:cNvSpPr>
            <p:nvPr/>
          </p:nvSpPr>
          <p:spPr bwMode="auto">
            <a:xfrm>
              <a:off x="310" y="6228"/>
              <a:ext cx="133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400">
                  <a:solidFill>
                    <a:srgbClr val="FF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小明</a:t>
              </a:r>
            </a:p>
          </p:txBody>
        </p:sp>
      </p:grp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2627314" y="1478756"/>
            <a:ext cx="847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2662239" y="2107406"/>
            <a:ext cx="847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2662239" y="3136106"/>
            <a:ext cx="847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866775" y="1135856"/>
            <a:ext cx="1125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第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轮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318125" y="1135856"/>
            <a:ext cx="3009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第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轮传染后人数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x+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</a:p>
        </p:txBody>
      </p:sp>
      <p:pic>
        <p:nvPicPr>
          <p:cNvPr id="72" name="图片 71" descr="SS`17JMQ%LDGYDK%_WH$FL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70213" y="1589485"/>
            <a:ext cx="984250" cy="108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图片 72" descr="SS`17JMQ%LDGYDK%_WH$FL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70213" y="2678907"/>
            <a:ext cx="984250" cy="108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图片 73" descr="SS`17JMQ%LDGYDK%_WH$FLW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11488" y="3885010"/>
            <a:ext cx="900112" cy="99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75"/>
          <p:cNvGrpSpPr/>
          <p:nvPr/>
        </p:nvGrpSpPr>
        <p:grpSpPr bwMode="auto">
          <a:xfrm>
            <a:off x="1992313" y="3851673"/>
            <a:ext cx="849312" cy="1149722"/>
            <a:chOff x="310" y="4784"/>
            <a:chExt cx="1336" cy="2413"/>
          </a:xfrm>
        </p:grpSpPr>
        <p:pic>
          <p:nvPicPr>
            <p:cNvPr id="14360" name="图片 76" descr="991035eccebd68282ac12152de12be6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40" y="4784"/>
              <a:ext cx="772" cy="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1" name="Text Box 24"/>
            <p:cNvSpPr txBox="1">
              <a:spLocks noChangeArrowheads="1"/>
            </p:cNvSpPr>
            <p:nvPr/>
          </p:nvSpPr>
          <p:spPr bwMode="auto">
            <a:xfrm>
              <a:off x="310" y="6228"/>
              <a:ext cx="1336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400">
                  <a:solidFill>
                    <a:srgbClr val="FF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小明</a:t>
              </a:r>
            </a:p>
          </p:txBody>
        </p:sp>
      </p:grpSp>
      <p:sp>
        <p:nvSpPr>
          <p:cNvPr id="82" name="Text Box 24"/>
          <p:cNvSpPr txBox="1">
            <a:spLocks noChangeArrowheads="1"/>
          </p:cNvSpPr>
          <p:nvPr/>
        </p:nvSpPr>
        <p:spPr bwMode="auto">
          <a:xfrm>
            <a:off x="5319713" y="1935956"/>
            <a:ext cx="3676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第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轮传染后人数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（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x+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）</a:t>
            </a:r>
          </a:p>
        </p:txBody>
      </p:sp>
      <p:sp>
        <p:nvSpPr>
          <p:cNvPr id="12301" name="AutoShape 17"/>
          <p:cNvSpPr>
            <a:spLocks noChangeArrowheads="1"/>
          </p:cNvSpPr>
          <p:nvPr/>
        </p:nvSpPr>
        <p:spPr bwMode="auto">
          <a:xfrm>
            <a:off x="293689" y="3885010"/>
            <a:ext cx="1728787" cy="890588"/>
          </a:xfrm>
          <a:prstGeom prst="wedgeRoundRectCallout">
            <a:avLst>
              <a:gd name="adj1" fmla="val -31676"/>
              <a:gd name="adj2" fmla="val -1360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注意：不要忽视小明的二次传染</a:t>
            </a:r>
            <a:endParaRPr lang="en-US" altLang="zh-CN" sz="2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9" grpId="0" animBg="1"/>
      <p:bldP spid="3" grpId="0" animBg="1"/>
      <p:bldP spid="4" grpId="0" animBg="1"/>
      <p:bldP spid="17" grpId="0"/>
      <p:bldP spid="5" grpId="0" animBg="1"/>
      <p:bldP spid="56" grpId="0"/>
      <p:bldP spid="12" grpId="0"/>
      <p:bldP spid="13" grpId="0"/>
      <p:bldP spid="14" grpId="0"/>
      <p:bldP spid="15" grpId="0"/>
      <p:bldP spid="18" grpId="0"/>
      <p:bldP spid="82" grpId="0"/>
      <p:bldP spid="1230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65"/>
          <p:cNvSpPr txBox="1">
            <a:spLocks noChangeArrowheads="1"/>
          </p:cNvSpPr>
          <p:nvPr/>
        </p:nvSpPr>
        <p:spPr bwMode="auto">
          <a:xfrm>
            <a:off x="2470151" y="3107532"/>
            <a:ext cx="343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24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Line 3"/>
          <p:cNvSpPr>
            <a:spLocks noChangeShapeType="1"/>
          </p:cNvSpPr>
          <p:nvPr/>
        </p:nvSpPr>
        <p:spPr bwMode="auto">
          <a:xfrm>
            <a:off x="4557713" y="140851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700089" y="485775"/>
            <a:ext cx="38576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zh-CN" altLang="en-US" sz="2400" b="0" kern="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根据示意图，列表如下：        </a:t>
            </a: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2636548" y="3540919"/>
            <a:ext cx="18473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zh-CN" sz="2400" ker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074" name="Object 55"/>
          <p:cNvGraphicFramePr/>
          <p:nvPr/>
        </p:nvGraphicFramePr>
        <p:xfrm>
          <a:off x="4500563" y="1543050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r:id="rId3" imgW="114300" imgH="216535" progId="Equation.3">
                  <p:embed/>
                </p:oleObj>
              </mc:Choice>
              <mc:Fallback>
                <p:oleObj r:id="rId3" imgW="114300" imgH="216535" progId="Equation.3">
                  <p:embed/>
                  <p:pic>
                    <p:nvPicPr>
                      <p:cNvPr id="0" name="Object 5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543050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6"/>
          <p:cNvGraphicFramePr/>
          <p:nvPr/>
        </p:nvGraphicFramePr>
        <p:xfrm>
          <a:off x="4500563" y="1543050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r:id="rId5" imgW="114300" imgH="216535" progId="Equation.3">
                  <p:embed/>
                </p:oleObj>
              </mc:Choice>
              <mc:Fallback>
                <p:oleObj r:id="rId5" imgW="114300" imgH="216535" progId="Equation.3">
                  <p:embed/>
                  <p:pic>
                    <p:nvPicPr>
                      <p:cNvPr id="0" name="Object 5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543050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468313" y="3098007"/>
            <a:ext cx="156966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解方程</a:t>
            </a:r>
            <a:r>
              <a:rPr lang="en-US" altLang="zh-CN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得</a:t>
            </a: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25463" y="3561160"/>
            <a:ext cx="510909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答</a:t>
            </a:r>
            <a:r>
              <a:rPr lang="en-US" altLang="zh-CN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平均一个人传染了</a:t>
            </a:r>
            <a:r>
              <a:rPr lang="en-US" altLang="zh-CN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________</a:t>
            </a:r>
            <a:r>
              <a:rPr lang="zh-CN" altLang="en-US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个人</a:t>
            </a:r>
            <a:r>
              <a:rPr lang="en-US" altLang="zh-CN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3189289" y="307538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4773613" y="3044429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-12</a:t>
            </a:r>
          </a:p>
        </p:txBody>
      </p:sp>
      <p:sp>
        <p:nvSpPr>
          <p:cNvPr id="57" name="Text Box 25"/>
          <p:cNvSpPr txBox="1">
            <a:spLocks noChangeArrowheads="1"/>
          </p:cNvSpPr>
          <p:nvPr/>
        </p:nvSpPr>
        <p:spPr bwMode="auto">
          <a:xfrm>
            <a:off x="6213476" y="3183732"/>
            <a:ext cx="2492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不合题意</a:t>
            </a:r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舍去</a:t>
            </a:r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3836988" y="3530203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479426" y="2374106"/>
            <a:ext cx="5860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设每轮传染中平均一个人传染了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个人</a:t>
            </a:r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2109788" y="2751535"/>
            <a:ext cx="44640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(1+</a:t>
            </a:r>
            <a:r>
              <a:rPr lang="en-US" altLang="zh-CN" sz="24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=121</a:t>
            </a:r>
          </a:p>
        </p:txBody>
      </p:sp>
      <p:sp>
        <p:nvSpPr>
          <p:cNvPr id="61" name="Rectangle 32"/>
          <p:cNvSpPr>
            <a:spLocks noChangeArrowheads="1"/>
          </p:cNvSpPr>
          <p:nvPr/>
        </p:nvSpPr>
        <p:spPr bwMode="auto">
          <a:xfrm>
            <a:off x="236538" y="4273153"/>
            <a:ext cx="91117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4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一元二次方程的解有可能不符合题意，所以一定要进行检验</a:t>
            </a:r>
            <a:r>
              <a:rPr lang="en-US" altLang="zh-CN" sz="240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62" name="Group 91"/>
          <p:cNvGraphicFramePr>
            <a:graphicFrameLocks noGrp="1"/>
          </p:cNvGraphicFramePr>
          <p:nvPr/>
        </p:nvGraphicFramePr>
        <p:xfrm>
          <a:off x="741363" y="1083469"/>
          <a:ext cx="7488238" cy="1203973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9351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传染源人数</a:t>
                      </a:r>
                    </a:p>
                  </a:txBody>
                  <a:tcPr marT="34275" marB="3427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第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轮传染后的人数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75" marB="342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第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轮传染后的人数</a:t>
                      </a:r>
                    </a:p>
                  </a:txBody>
                  <a:tcPr marT="34275" marB="342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622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</a:t>
                      </a: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34275" marB="3427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75" marB="342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0" lang="en-US" altLang="zh-CN" sz="2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75" marB="342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3" name="Text Box 74"/>
          <p:cNvSpPr txBox="1">
            <a:spLocks noChangeArrowheads="1"/>
          </p:cNvSpPr>
          <p:nvPr/>
        </p:nvSpPr>
        <p:spPr bwMode="auto">
          <a:xfrm>
            <a:off x="7561263" y="1718073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zh-CN" kern="0">
              <a:solidFill>
                <a:sysClr val="windowText" lastClr="000000"/>
              </a:solidFill>
            </a:endParaRPr>
          </a:p>
        </p:txBody>
      </p:sp>
      <p:sp>
        <p:nvSpPr>
          <p:cNvPr id="64" name="Rectangle 85"/>
          <p:cNvSpPr>
            <a:spLocks noChangeArrowheads="1"/>
          </p:cNvSpPr>
          <p:nvPr/>
        </p:nvSpPr>
        <p:spPr bwMode="auto">
          <a:xfrm>
            <a:off x="2973389" y="1785938"/>
            <a:ext cx="163217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1+</a:t>
            </a:r>
            <a:r>
              <a:rPr lang="en-US" altLang="zh-CN" sz="2400" i="1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=(1+</a:t>
            </a:r>
            <a:r>
              <a:rPr lang="en-US" altLang="zh-CN" sz="2400" i="1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5" name="Rectangle 86"/>
          <p:cNvSpPr>
            <a:spLocks noChangeArrowheads="1"/>
          </p:cNvSpPr>
          <p:nvPr/>
        </p:nvSpPr>
        <p:spPr bwMode="auto">
          <a:xfrm>
            <a:off x="5349875" y="1840707"/>
            <a:ext cx="264848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en-US" altLang="zh-CN" sz="24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(1+</a:t>
            </a:r>
            <a:r>
              <a:rPr lang="en-US" altLang="zh-CN" sz="24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)=(1+</a:t>
            </a:r>
            <a:r>
              <a:rPr lang="en-US" altLang="zh-CN" sz="24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47" grpId="0" bldLvl="0" animBg="1"/>
      <p:bldP spid="52" grpId="0" bldLvl="0" animBg="1"/>
      <p:bldP spid="55" grpId="0"/>
      <p:bldP spid="59" grpId="0"/>
      <p:bldP spid="60" grpId="0" bldLvl="0" animBg="1"/>
      <p:bldP spid="61" grpId="0" bldLvl="0" animBg="1"/>
      <p:bldP spid="64" grpId="0" bldLvl="0" animBg="1"/>
      <p:bldP spid="6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8"/>
          <p:cNvSpPr>
            <a:spLocks noChangeShapeType="1"/>
          </p:cNvSpPr>
          <p:nvPr/>
        </p:nvSpPr>
        <p:spPr bwMode="auto">
          <a:xfrm>
            <a:off x="4859338" y="5139929"/>
            <a:ext cx="428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Text Box 2"/>
          <p:cNvSpPr txBox="1"/>
          <p:nvPr/>
        </p:nvSpPr>
        <p:spPr>
          <a:xfrm>
            <a:off x="365128" y="123478"/>
            <a:ext cx="7705725" cy="120032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endParaRPr lang="zh-CN" altLang="en-US" sz="2400" b="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如果按照这样的传染速度</a:t>
            </a:r>
            <a:r>
              <a:rPr lang="en-US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,</a:t>
            </a:r>
            <a:r>
              <a:rPr lang="zh-CN" altLang="en-US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三轮传染后有多少人患流感</a:t>
            </a:r>
            <a:r>
              <a:rPr lang="en-US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?</a:t>
            </a:r>
            <a:endParaRPr lang="en-US" altLang="zh-CN" sz="2400" b="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Text Box 3"/>
          <p:cNvSpPr txBox="1"/>
          <p:nvPr/>
        </p:nvSpPr>
        <p:spPr>
          <a:xfrm>
            <a:off x="142875" y="3921919"/>
            <a:ext cx="8820150" cy="120032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第</a:t>
            </a:r>
            <a:r>
              <a:rPr lang="en-US" altLang="zh-CN" sz="2400" b="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4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种做法</a:t>
            </a:r>
            <a:r>
              <a:rPr lang="en-US" altLang="zh-CN" sz="24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以第</a:t>
            </a:r>
            <a:r>
              <a:rPr lang="en-US" altLang="zh-CN" sz="24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轮传染后的人数</a:t>
            </a:r>
            <a:r>
              <a:rPr lang="en-US" altLang="zh-CN" sz="24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121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为传染源</a:t>
            </a:r>
            <a:r>
              <a:rPr lang="en-US" altLang="zh-CN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,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传染一次后就是</a:t>
            </a:r>
            <a:r>
              <a:rPr lang="en-US" altLang="zh-CN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:</a:t>
            </a:r>
            <a:r>
              <a:rPr lang="en-US" altLang="zh-CN" sz="24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121(1+x)=121(1+10)=1331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人</a:t>
            </a:r>
            <a:r>
              <a:rPr lang="en-US" altLang="zh-CN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b="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794504" y="4077891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zh-CN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598614" y="377785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" name="Group 52"/>
          <p:cNvGraphicFramePr/>
          <p:nvPr/>
        </p:nvGraphicFramePr>
        <p:xfrm>
          <a:off x="250825" y="1614487"/>
          <a:ext cx="8281988" cy="1154015"/>
        </p:xfrm>
        <a:graphic>
          <a:graphicData uri="http://schemas.openxmlformats.org/drawingml/2006/table">
            <a:tbl>
              <a:tblPr/>
              <a:tblGrid>
                <a:gridCol w="233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2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第一轮传染后的人数</a:t>
                      </a:r>
                    </a:p>
                  </a:txBody>
                  <a:tcPr marT="34273" marB="342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第二轮传染后的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人数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73" marB="34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第三轮传染后的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人数</a:t>
                      </a:r>
                    </a:p>
                  </a:txBody>
                  <a:tcPr marT="34273" marB="34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(1+</a:t>
                      </a:r>
                      <a:r>
                        <a:rPr kumimoji="0" lang="en-US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en-US" altLang="zh-CN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34273" marB="342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(1+</a:t>
                      </a:r>
                      <a:r>
                        <a:rPr kumimoji="0" lang="en-US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en-US" altLang="zh-CN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34273" marB="34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0" lang="en-US" altLang="zh-CN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73" marB="34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 Box 34"/>
          <p:cNvSpPr txBox="1"/>
          <p:nvPr/>
        </p:nvSpPr>
        <p:spPr>
          <a:xfrm>
            <a:off x="468313" y="1198960"/>
            <a:ext cx="958917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分析</a:t>
            </a:r>
            <a:r>
              <a:rPr lang="en-US" altLang="zh-CN" sz="2400" noProof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en-US" altLang="zh-CN" sz="2400" noProof="1">
              <a:solidFill>
                <a:srgbClr val="00B0F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Text Box 36"/>
          <p:cNvSpPr txBox="1"/>
          <p:nvPr/>
        </p:nvSpPr>
        <p:spPr>
          <a:xfrm>
            <a:off x="142875" y="2895600"/>
            <a:ext cx="6647974" cy="1200329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第</a:t>
            </a:r>
            <a:r>
              <a:rPr lang="en-US" altLang="zh-CN" sz="2400" b="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24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种做法</a:t>
            </a:r>
            <a:r>
              <a:rPr lang="en-US" altLang="zh-CN" sz="24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以</a:t>
            </a:r>
            <a:r>
              <a:rPr lang="en-US" altLang="zh-CN" sz="24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人为传染源</a:t>
            </a:r>
            <a:r>
              <a:rPr lang="en-US" altLang="zh-CN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,</a:t>
            </a:r>
            <a:r>
              <a:rPr lang="en-US" altLang="zh-CN" sz="24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轮传染后的人数是</a:t>
            </a:r>
            <a:r>
              <a:rPr lang="en-US" altLang="zh-CN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:</a:t>
            </a:r>
            <a:endParaRPr lang="en-US" altLang="zh-CN" sz="2400" b="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(1+x)</a:t>
            </a:r>
            <a:r>
              <a:rPr lang="en-US" altLang="zh-CN" sz="2400" b="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en-US" altLang="zh-CN" sz="24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=(1+10)</a:t>
            </a:r>
            <a:r>
              <a:rPr lang="en-US" altLang="zh-CN" sz="2400" b="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en-US" altLang="zh-CN" sz="24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=1331</a:t>
            </a:r>
            <a:r>
              <a:rPr lang="zh-CN" altLang="en-US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人</a:t>
            </a:r>
            <a:r>
              <a:rPr lang="en-US" altLang="zh-CN" sz="24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b="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Rectangle 54"/>
          <p:cNvSpPr>
            <a:spLocks noChangeArrowheads="1"/>
          </p:cNvSpPr>
          <p:nvPr/>
        </p:nvSpPr>
        <p:spPr bwMode="auto">
          <a:xfrm>
            <a:off x="6407150" y="2356248"/>
            <a:ext cx="9749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(1+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48"/>
          <p:cNvSpPr>
            <a:spLocks noChangeShapeType="1"/>
          </p:cNvSpPr>
          <p:nvPr/>
        </p:nvSpPr>
        <p:spPr bwMode="auto">
          <a:xfrm>
            <a:off x="4859338" y="5139929"/>
            <a:ext cx="428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7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571501" y="1339453"/>
            <a:ext cx="77057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列一元二次方程解应用题时，要注意应用题的内在数量关系，选择适当的条件列代数式，选择剩下的一个关系列方程</a:t>
            </a:r>
            <a:r>
              <a:rPr lang="en-US" altLang="zh-CN" sz="24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在解出方程后要注意检验结果符不符合题意或实际情况，要把不符合实际情况的方程的根舍去</a:t>
            </a:r>
            <a:r>
              <a:rPr lang="en-US" altLang="zh-CN" sz="24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89" name="圆角矩形 31"/>
          <p:cNvSpPr>
            <a:spLocks noChangeArrowheads="1"/>
          </p:cNvSpPr>
          <p:nvPr/>
        </p:nvSpPr>
        <p:spPr bwMode="auto">
          <a:xfrm>
            <a:off x="466725" y="670323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总结归纳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48"/>
          <p:cNvSpPr>
            <a:spLocks noChangeShapeType="1"/>
          </p:cNvSpPr>
          <p:nvPr/>
        </p:nvSpPr>
        <p:spPr bwMode="auto">
          <a:xfrm>
            <a:off x="4859338" y="5139929"/>
            <a:ext cx="428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7411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9220" name="Text Box 3"/>
          <p:cNvSpPr txBox="1"/>
          <p:nvPr/>
        </p:nvSpPr>
        <p:spPr>
          <a:xfrm>
            <a:off x="323850" y="789385"/>
            <a:ext cx="7117333" cy="1788246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lIns="0" tIns="0" rIns="0" bIns="0">
            <a:spAutoFit/>
          </a:bodyPr>
          <a:lstStyle/>
          <a:p>
            <a:pPr defTabSz="923925">
              <a:lnSpc>
                <a:spcPct val="150000"/>
              </a:lnSpc>
              <a:tabLst>
                <a:tab pos="615950" algn="l"/>
              </a:tabLst>
              <a:defRPr/>
            </a:pPr>
            <a:r>
              <a:rPr lang="zh-CN" altLang="en-US" sz="2000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</a:rPr>
              <a:t>  </a:t>
            </a:r>
            <a:r>
              <a:rPr lang="zh-CN" altLang="en-US" sz="20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0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2000" b="0" noProof="1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b="0" noProof="1">
                <a:solidFill>
                  <a:srgbClr val="00B0F0"/>
                </a:solidFill>
                <a:latin typeface="Times New Roman" panose="02020603050405020304" pitchFamily="18" charset="0"/>
                <a:cs typeface="+mn-ea"/>
              </a:rPr>
              <a:t> </a:t>
            </a:r>
            <a:r>
              <a:rPr lang="zh-CN" altLang="en-US" sz="2000" b="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某种电脑病毒传播速度非常快，如果一台电脑被感染</a:t>
            </a:r>
            <a:r>
              <a:rPr lang="zh-CN" altLang="en-US" sz="2000" b="0" noProof="1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，</a:t>
            </a:r>
            <a:endParaRPr lang="zh-CN" altLang="en-US" sz="2000" b="0" noProof="1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23925">
              <a:lnSpc>
                <a:spcPct val="150000"/>
              </a:lnSpc>
              <a:tabLst>
                <a:tab pos="615950" algn="l"/>
              </a:tabLst>
              <a:defRPr/>
            </a:pPr>
            <a:r>
              <a:rPr lang="zh-CN" altLang="en-US" sz="2000" b="0" noProof="1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经过两轮感染后就会有 </a:t>
            </a:r>
            <a:r>
              <a:rPr lang="en-US" altLang="zh-CN" sz="2000" b="0" noProof="1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100 </a:t>
            </a:r>
            <a:r>
              <a:rPr lang="zh-CN" altLang="en-US" sz="2000" b="0" noProof="1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台电脑被感染．请你用学过的知识</a:t>
            </a:r>
            <a:endParaRPr lang="zh-CN" altLang="en-US" sz="2000" b="0" noProof="1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23925">
              <a:lnSpc>
                <a:spcPct val="150000"/>
              </a:lnSpc>
              <a:tabLst>
                <a:tab pos="615950" algn="l"/>
              </a:tabLst>
              <a:defRPr/>
            </a:pPr>
            <a:r>
              <a:rPr lang="zh-CN" altLang="en-US" sz="2000" b="0" noProof="1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分</a:t>
            </a:r>
            <a:r>
              <a:rPr lang="zh-CN" altLang="en-US" sz="2000" b="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析，每轮感染中平均一台电脑会感染几台电脑？若病毒得不</a:t>
            </a:r>
            <a:endParaRPr lang="zh-CN" altLang="en-US" sz="2000" b="0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23925">
              <a:lnSpc>
                <a:spcPct val="150000"/>
              </a:lnSpc>
              <a:tabLst>
                <a:tab pos="615950" algn="l"/>
              </a:tabLst>
              <a:defRPr/>
            </a:pPr>
            <a:r>
              <a:rPr lang="zh-CN" altLang="en-US" sz="2000" b="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到有效控制，</a:t>
            </a:r>
            <a:r>
              <a:rPr lang="en-US" altLang="zh-CN" sz="2000" b="0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4 </a:t>
            </a:r>
            <a:r>
              <a:rPr lang="zh-CN" altLang="en-US" sz="2000" b="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轮感染后，被感染的电脑会不会超过 </a:t>
            </a:r>
            <a:r>
              <a:rPr lang="en-US" altLang="zh-CN" sz="2000" b="0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7000</a:t>
            </a:r>
            <a:r>
              <a:rPr lang="en-US" altLang="zh-CN" sz="2000" b="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b="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台？</a:t>
            </a:r>
            <a:endParaRPr lang="zh-CN" altLang="en-US" sz="2000" b="0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71551" y="2518172"/>
            <a:ext cx="5984010" cy="133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615"/>
              </a:lnSpc>
            </a:pPr>
            <a:r>
              <a:rPr lang="zh-CN" altLang="en-US" sz="2000" b="0" dirty="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en-US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设每轮感染中平均一台电脑会感染 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台电脑，则</a:t>
            </a:r>
          </a:p>
          <a:p>
            <a:pPr eaLnBrk="1" hangingPunct="1">
              <a:lnSpc>
                <a:spcPts val="1015"/>
              </a:lnSpc>
            </a:pPr>
            <a:endParaRPr lang="zh-CN" altLang="en-US" sz="2000" b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915"/>
              </a:lnSpc>
            </a:pP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，即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000" b="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100.</a:t>
            </a:r>
          </a:p>
          <a:p>
            <a:pPr eaLnBrk="1" hangingPunct="1">
              <a:lnSpc>
                <a:spcPts val="1015"/>
              </a:lnSpc>
            </a:pPr>
            <a:endParaRPr lang="en-US" sz="2000" b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925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 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</a:t>
            </a:r>
            <a:r>
              <a:rPr lang="en-US" altLang="zh-CN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舍去</a:t>
            </a:r>
            <a:r>
              <a:rPr lang="en-US" altLang="zh-CN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71551" y="3865018"/>
            <a:ext cx="5685852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2392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615"/>
              </a:lnSpc>
            </a:pPr>
            <a:r>
              <a:rPr lang="en-US" altLang="zh-CN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 </a:t>
            </a:r>
            <a:r>
              <a:rPr lang="zh-CN" altLang="en-US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轮感染后，被感染的电脑数为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000" b="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000" b="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&gt;7000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" name="Text Box 6"/>
          <p:cNvSpPr txBox="1"/>
          <p:nvPr/>
        </p:nvSpPr>
        <p:spPr>
          <a:xfrm>
            <a:off x="323851" y="4155926"/>
            <a:ext cx="8424863" cy="864917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0" tIns="0" rIns="0" bIns="0">
            <a:spAutoFit/>
          </a:bodyPr>
          <a:lstStyle/>
          <a:p>
            <a:pPr defTabSz="923925">
              <a:lnSpc>
                <a:spcPct val="150000"/>
              </a:lnSpc>
              <a:defRPr/>
            </a:pPr>
            <a:r>
              <a:rPr lang="zh-CN" altLang="en-US" sz="20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</a:t>
            </a:r>
            <a:r>
              <a:rPr lang="zh-CN" altLang="en-US" sz="20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</a:t>
            </a:r>
            <a:r>
              <a:rPr lang="zh-CN" altLang="en-US" sz="20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答：每轮感染中平均每一台电脑会感染</a:t>
            </a:r>
            <a:r>
              <a:rPr lang="zh-CN" altLang="en-US" sz="20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0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9 </a:t>
            </a:r>
            <a:r>
              <a:rPr lang="zh-CN" altLang="en-US" sz="20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台电脑，</a:t>
            </a:r>
            <a:r>
              <a:rPr lang="en-US" altLang="zh-CN" sz="20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4 </a:t>
            </a:r>
            <a:r>
              <a:rPr lang="zh-CN" altLang="en-US" sz="20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轮感染后，被感染的电脑会超过</a:t>
            </a:r>
            <a:r>
              <a:rPr lang="zh-CN" altLang="en-US" sz="20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000" b="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7000 </a:t>
            </a:r>
            <a:r>
              <a:rPr lang="zh-CN" altLang="en-US" sz="2000" b="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台．</a:t>
            </a:r>
            <a:endParaRPr lang="zh-CN" altLang="en-US" sz="2000" b="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6" name="圆角矩形 31"/>
          <p:cNvSpPr>
            <a:spLocks noChangeArrowheads="1"/>
          </p:cNvSpPr>
          <p:nvPr/>
        </p:nvSpPr>
        <p:spPr bwMode="auto">
          <a:xfrm>
            <a:off x="323850" y="465535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bldLvl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组合 6147"/>
          <p:cNvGrpSpPr/>
          <p:nvPr/>
        </p:nvGrpSpPr>
        <p:grpSpPr bwMode="auto">
          <a:xfrm>
            <a:off x="357188" y="214312"/>
            <a:ext cx="5769284" cy="738770"/>
            <a:chOff x="0" y="0"/>
            <a:chExt cx="9087" cy="1550"/>
          </a:xfrm>
        </p:grpSpPr>
        <p:sp>
          <p:nvSpPr>
            <p:cNvPr id="410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 h 1872208"/>
                <a:gd name="T2" fmla="*/ 3 w 2520280"/>
                <a:gd name="T3" fmla="*/ 1 h 1872208"/>
                <a:gd name="T4" fmla="*/ 0 w 2520280"/>
                <a:gd name="T5" fmla="*/ 1 h 1872208"/>
                <a:gd name="T6" fmla="*/ 0 w 2520280"/>
                <a:gd name="T7" fmla="*/ 0 h 1872208"/>
                <a:gd name="T8" fmla="*/ 0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1 w 696310"/>
                <a:gd name="T3" fmla="*/ 0 h 696310"/>
                <a:gd name="T4" fmla="*/ 1 w 696310"/>
                <a:gd name="T5" fmla="*/ 0 h 696310"/>
                <a:gd name="T6" fmla="*/ 1 w 696310"/>
                <a:gd name="T7" fmla="*/ 0 h 696310"/>
                <a:gd name="T8" fmla="*/ 1 w 696310"/>
                <a:gd name="T9" fmla="*/ 1 h 696310"/>
                <a:gd name="T10" fmla="*/ 0 w 696310"/>
                <a:gd name="T11" fmla="*/ 1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105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20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利用一元二次方程解决数字问题</a:t>
              </a:r>
              <a:endParaRPr lang="en-US" altLang="zh-CN" sz="2800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06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4100" name="矩形 124977"/>
          <p:cNvSpPr>
            <a:spLocks noChangeArrowheads="1"/>
          </p:cNvSpPr>
          <p:nvPr/>
        </p:nvSpPr>
        <p:spPr bwMode="auto">
          <a:xfrm>
            <a:off x="395288" y="1071563"/>
            <a:ext cx="7032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 b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b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一个数平方</a:t>
            </a:r>
            <a:r>
              <a:rPr lang="zh-CN" altLang="en-US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倍等于这个数的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倍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求这个数</a:t>
            </a:r>
            <a:r>
              <a:rPr lang="en-US" altLang="zh-CN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4979" name="文本框 124978"/>
          <p:cNvSpPr txBox="1">
            <a:spLocks noChangeArrowheads="1"/>
          </p:cNvSpPr>
          <p:nvPr/>
        </p:nvSpPr>
        <p:spPr bwMode="auto">
          <a:xfrm>
            <a:off x="1116013" y="1588294"/>
            <a:ext cx="547211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解：设这个数为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根据题意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</a:t>
            </a:r>
          </a:p>
          <a:p>
            <a:pPr algn="ctr"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7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整理，得：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-7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algn="ctr" eaLnBrk="1" hangingPunct="1">
              <a:lnSpc>
                <a:spcPct val="180000"/>
              </a:lnSpc>
            </a:pP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x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-7)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∴         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– 7 = 0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4984" name="对象 124983"/>
          <p:cNvGraphicFramePr/>
          <p:nvPr/>
        </p:nvGraphicFramePr>
        <p:xfrm>
          <a:off x="1908175" y="4137423"/>
          <a:ext cx="2159000" cy="607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3" imgW="1384300" imgH="520700" progId="Equation.3">
                  <p:embed/>
                </p:oleObj>
              </mc:Choice>
              <mc:Fallback>
                <p:oleObj r:id="rId3" imgW="1384300" imgH="520700" progId="Equation.3">
                  <p:embed/>
                  <p:pic>
                    <p:nvPicPr>
                      <p:cNvPr id="0" name="对象 12498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137423"/>
                        <a:ext cx="2159000" cy="607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1620</Words>
  <Application>Microsoft Office PowerPoint</Application>
  <PresentationFormat>全屏显示(16:9)</PresentationFormat>
  <Paragraphs>159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方正姚体</vt:lpstr>
      <vt:lpstr>黑体</vt:lpstr>
      <vt:lpstr>华文中宋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2023-01-16T21:26:15Z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29FE7F65B83149EB88EA3A9B426544A7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