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tags" Target="../tags/tag48.xml"/><Relationship Id="rId7" Type="http://schemas.openxmlformats.org/officeDocument/2006/relationships/image" Target="../media/image2.png"/><Relationship Id="rId2" Type="http://schemas.openxmlformats.org/officeDocument/2006/relationships/tags" Target="../tags/tag4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3.wmf"/><Relationship Id="rId5" Type="http://schemas.openxmlformats.org/officeDocument/2006/relationships/tags" Target="../tags/tag50.xml"/><Relationship Id="rId10" Type="http://schemas.openxmlformats.org/officeDocument/2006/relationships/oleObject" Target="../embeddings/oleObject28.bin"/><Relationship Id="rId4" Type="http://schemas.openxmlformats.org/officeDocument/2006/relationships/tags" Target="../tags/tag49.xml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6.wmf"/><Relationship Id="rId3" Type="http://schemas.openxmlformats.org/officeDocument/2006/relationships/tags" Target="../tags/tag52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31.bin"/><Relationship Id="rId2" Type="http://schemas.openxmlformats.org/officeDocument/2006/relationships/tags" Target="../tags/tag5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5.wmf"/><Relationship Id="rId5" Type="http://schemas.openxmlformats.org/officeDocument/2006/relationships/tags" Target="../tags/tag54.xml"/><Relationship Id="rId10" Type="http://schemas.openxmlformats.org/officeDocument/2006/relationships/oleObject" Target="../embeddings/oleObject30.bin"/><Relationship Id="rId4" Type="http://schemas.openxmlformats.org/officeDocument/2006/relationships/tags" Target="../tags/tag53.xml"/><Relationship Id="rId9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tags" Target="../tags/tag56.xml"/><Relationship Id="rId7" Type="http://schemas.openxmlformats.org/officeDocument/2006/relationships/image" Target="../media/image2.png"/><Relationship Id="rId2" Type="http://schemas.openxmlformats.org/officeDocument/2006/relationships/tags" Target="../tags/tag5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8.wmf"/><Relationship Id="rId5" Type="http://schemas.openxmlformats.org/officeDocument/2006/relationships/tags" Target="../tags/tag58.xml"/><Relationship Id="rId10" Type="http://schemas.openxmlformats.org/officeDocument/2006/relationships/oleObject" Target="../embeddings/oleObject33.bin"/><Relationship Id="rId4" Type="http://schemas.openxmlformats.org/officeDocument/2006/relationships/tags" Target="../tags/tag57.xml"/><Relationship Id="rId9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1.wmf"/><Relationship Id="rId3" Type="http://schemas.openxmlformats.org/officeDocument/2006/relationships/tags" Target="../tags/tag60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36.bin"/><Relationship Id="rId2" Type="http://schemas.openxmlformats.org/officeDocument/2006/relationships/tags" Target="../tags/tag5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0.wmf"/><Relationship Id="rId5" Type="http://schemas.openxmlformats.org/officeDocument/2006/relationships/tags" Target="../tags/tag62.xml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5.bin"/><Relationship Id="rId4" Type="http://schemas.openxmlformats.org/officeDocument/2006/relationships/tags" Target="../tags/tag61.xml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tags" Target="../tags/tag65.xml"/><Relationship Id="rId7" Type="http://schemas.openxmlformats.org/officeDocument/2006/relationships/image" Target="../media/image43.emf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2.png"/><Relationship Id="rId11" Type="http://schemas.openxmlformats.org/officeDocument/2006/relationships/image" Target="../media/image47.emf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6.emf"/><Relationship Id="rId4" Type="http://schemas.openxmlformats.org/officeDocument/2006/relationships/tags" Target="../tags/tag66.xml"/><Relationship Id="rId9" Type="http://schemas.openxmlformats.org/officeDocument/2006/relationships/image" Target="../media/image4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2.pn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48.emf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tags" Target="../tags/tag73.xml"/><Relationship Id="rId7" Type="http://schemas.openxmlformats.org/officeDocument/2006/relationships/image" Target="../media/image49.emf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4.xml"/><Relationship Id="rId9" Type="http://schemas.openxmlformats.org/officeDocument/2006/relationships/image" Target="../media/image51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oleObject" Target="../embeddings/oleObject39.bin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image" Target="../media/image52.wmf"/><Relationship Id="rId2" Type="http://schemas.openxmlformats.org/officeDocument/2006/relationships/tags" Target="../tags/tag75.xml"/><Relationship Id="rId16" Type="http://schemas.openxmlformats.org/officeDocument/2006/relationships/image" Target="../media/image56.emf"/><Relationship Id="rId1" Type="http://schemas.openxmlformats.org/officeDocument/2006/relationships/vmlDrawing" Target="../drawings/vmlDrawing9.vml"/><Relationship Id="rId6" Type="http://schemas.openxmlformats.org/officeDocument/2006/relationships/tags" Target="../tags/tag79.xml"/><Relationship Id="rId11" Type="http://schemas.openxmlformats.org/officeDocument/2006/relationships/oleObject" Target="../embeddings/oleObject38.bin"/><Relationship Id="rId5" Type="http://schemas.openxmlformats.org/officeDocument/2006/relationships/tags" Target="../tags/tag78.xml"/><Relationship Id="rId15" Type="http://schemas.openxmlformats.org/officeDocument/2006/relationships/image" Target="../media/image55.emf"/><Relationship Id="rId10" Type="http://schemas.openxmlformats.org/officeDocument/2006/relationships/image" Target="../media/image54.emf"/><Relationship Id="rId4" Type="http://schemas.openxmlformats.org/officeDocument/2006/relationships/tags" Target="../tags/tag77.xml"/><Relationship Id="rId9" Type="http://schemas.openxmlformats.org/officeDocument/2006/relationships/image" Target="../media/image2.png"/><Relationship Id="rId1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7" Type="http://schemas.openxmlformats.org/officeDocument/2006/relationships/image" Target="../media/image57.emf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13" Type="http://schemas.openxmlformats.org/officeDocument/2006/relationships/image" Target="../media/image64.emf"/><Relationship Id="rId3" Type="http://schemas.openxmlformats.org/officeDocument/2006/relationships/tags" Target="../tags/tag87.xml"/><Relationship Id="rId7" Type="http://schemas.openxmlformats.org/officeDocument/2006/relationships/image" Target="../media/image58.emf"/><Relationship Id="rId12" Type="http://schemas.openxmlformats.org/officeDocument/2006/relationships/image" Target="../media/image63.emf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2.png"/><Relationship Id="rId11" Type="http://schemas.openxmlformats.org/officeDocument/2006/relationships/image" Target="../media/image62.emf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1.emf"/><Relationship Id="rId4" Type="http://schemas.openxmlformats.org/officeDocument/2006/relationships/tags" Target="../tags/tag88.xml"/><Relationship Id="rId9" Type="http://schemas.openxmlformats.org/officeDocument/2006/relationships/image" Target="../media/image6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image" Target="../media/image65.emf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tags" Target="../tags/tag95.xml"/><Relationship Id="rId7" Type="http://schemas.openxmlformats.org/officeDocument/2006/relationships/image" Target="../media/image2.png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66.emf"/><Relationship Id="rId11" Type="http://schemas.openxmlformats.org/officeDocument/2006/relationships/image" Target="../media/image70.emf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9.emf"/><Relationship Id="rId4" Type="http://schemas.openxmlformats.org/officeDocument/2006/relationships/tags" Target="../tags/tag96.xml"/><Relationship Id="rId9" Type="http://schemas.openxmlformats.org/officeDocument/2006/relationships/image" Target="../media/image6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emf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3.xml"/><Relationship Id="rId7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6.wm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oleObject" Target="../embeddings/oleObject1.bin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tags" Target="../tags/tag20.xml"/><Relationship Id="rId11" Type="http://schemas.openxmlformats.org/officeDocument/2006/relationships/image" Target="../media/image2.png"/><Relationship Id="rId5" Type="http://schemas.openxmlformats.org/officeDocument/2006/relationships/tags" Target="../tags/tag19.xml"/><Relationship Id="rId15" Type="http://schemas.openxmlformats.org/officeDocument/2006/relationships/image" Target="../media/image7.wmf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2.wmf"/><Relationship Id="rId3" Type="http://schemas.openxmlformats.org/officeDocument/2006/relationships/tags" Target="../tags/tag25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7.bin"/><Relationship Id="rId2" Type="http://schemas.openxmlformats.org/officeDocument/2006/relationships/tags" Target="../tags/tag24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tags" Target="../tags/tag28.xml"/><Relationship Id="rId11" Type="http://schemas.openxmlformats.org/officeDocument/2006/relationships/oleObject" Target="../embeddings/oleObject4.bin"/><Relationship Id="rId5" Type="http://schemas.openxmlformats.org/officeDocument/2006/relationships/tags" Target="../tags/tag27.xml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8.bin"/><Relationship Id="rId4" Type="http://schemas.openxmlformats.org/officeDocument/2006/relationships/tags" Target="../tags/tag26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8.wmf"/><Relationship Id="rId3" Type="http://schemas.openxmlformats.org/officeDocument/2006/relationships/tags" Target="../tags/tag30.xml"/><Relationship Id="rId21" Type="http://schemas.openxmlformats.org/officeDocument/2006/relationships/oleObject" Target="../embeddings/oleObject15.bin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3.bin"/><Relationship Id="rId2" Type="http://schemas.openxmlformats.org/officeDocument/2006/relationships/tags" Target="../tags/tag29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tags" Target="../tags/tag33.xml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1.wmf"/><Relationship Id="rId5" Type="http://schemas.openxmlformats.org/officeDocument/2006/relationships/tags" Target="../tags/tag32.xml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4.bin"/><Relationship Id="rId4" Type="http://schemas.openxmlformats.org/officeDocument/2006/relationships/tags" Target="../tags/tag31.xml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tags" Target="../tags/tag35.xml"/><Relationship Id="rId21" Type="http://schemas.openxmlformats.org/officeDocument/2006/relationships/oleObject" Target="../embeddings/oleObject23.bin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tags" Target="../tags/tag34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tags" Target="../tags/tag38.xml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9.wmf"/><Relationship Id="rId5" Type="http://schemas.openxmlformats.org/officeDocument/2006/relationships/tags" Target="../tags/tag37.xml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31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2.bin"/><Relationship Id="rId4" Type="http://schemas.openxmlformats.org/officeDocument/2006/relationships/tags" Target="../tags/tag36.xml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6479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52550"/>
            <a:ext cx="9144000" cy="644118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5.2  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分式的乘除法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195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508292" y="1352551"/>
            <a:ext cx="743344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分式的乘除法计算，应先把除法变成乘法，且各分子和分母能因式分解的尽可能的分解，然后约去分子和分母中的相同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590552"/>
            <a:ext cx="8001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问题：通常购买同一品种的西瓜时，西瓜的质量越大，花费的钱越多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因此人们希望西瓜瓤占整个西瓜的比例越大越好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假如我们把西瓜都看成球形，并把西瓜瓤的密度看成是均匀的，西瓜的皮厚都是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，已知球的体积公式为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V=  (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为球的半径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 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西瓜瓤与整个西瓜的体积各是多少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西瓜瓤与整个西瓜的体积的比是多少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你认为买大西瓜合算还是买小西瓜合算？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769533"/>
            <a:ext cx="8001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问题：通常购买同一品种的西瓜时，西瓜的质量越大，花费的钱越多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因此人们希望西瓜瓤占整个西瓜的比例越大越好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假如我们把西瓜都看成球形，并把西瓜瓤的密度看成是均匀的，西瓜的皮厚都是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，已知球的体积公式为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V=  (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为球的半径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 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西瓜瓤与整个西瓜的体积各是多少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）西瓜瓤的体积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V₁= 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整个西瓜的体积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V= </a:t>
            </a:r>
            <a:endParaRPr lang="en-US" altLang="zh-CN" kern="1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886204" y="3409950"/>
          <a:ext cx="843907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8" imgW="16459200" imgH="9753600" progId="Equation.DSMT4">
                  <p:embed/>
                </p:oleObj>
              </mc:Choice>
              <mc:Fallback>
                <p:oleObj name="Equation" r:id="rId8" imgW="16459200" imgH="97536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4" y="3409950"/>
                        <a:ext cx="843907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009903" y="3817531"/>
          <a:ext cx="51572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0" imgW="10058400" imgH="9753600" progId="Equation.DSMT4">
                  <p:embed/>
                </p:oleObj>
              </mc:Choice>
              <mc:Fallback>
                <p:oleObj name="Equation" r:id="rId10" imgW="10058400" imgH="97536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3" y="3817531"/>
                        <a:ext cx="515721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590552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问题：通常购买同一品种的西瓜时，西瓜的质量越大，花费的钱越多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因此人们希望西瓜瓤占整个西瓜的比例越大越好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假如我们把西瓜都看成球形，并把西瓜瓤的密度看成是均匀的，西瓜的皮厚都是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，已知球的体积公式为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V=  (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为球的半径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 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西瓜瓤与整个西瓜的体积的比是多少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）西瓜瓤与整个西瓜的体积的</a:t>
            </a: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比</a:t>
            </a:r>
            <a:endParaRPr lang="zh-CN" altLang="en-US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31139" y="3693783"/>
          <a:ext cx="1256260" cy="956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24993600" imgH="18897600" progId="Equation.DSMT4">
                  <p:embed/>
                </p:oleObj>
              </mc:Choice>
              <mc:Fallback>
                <p:oleObj name="Equation" r:id="rId8" imgW="24993600" imgH="18897600" progId="Equation.DSMT4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139" y="3693783"/>
                        <a:ext cx="1256260" cy="956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238900" y="3850672"/>
          <a:ext cx="922912" cy="62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0" imgW="14935200" imgH="10058400" progId="Equation.DSMT4">
                  <p:embed/>
                </p:oleObj>
              </mc:Choice>
              <mc:Fallback>
                <p:oleObj name="Equation" r:id="rId10" imgW="14935200" imgH="10058400" progId="Equation.DSMT4">
                  <p:embed/>
                  <p:pic>
                    <p:nvPicPr>
                      <p:cNvPr id="0" name="图片 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900" y="3850672"/>
                        <a:ext cx="922912" cy="624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154830" y="3867151"/>
          <a:ext cx="1036170" cy="618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2" imgW="16459200" imgH="9753600" progId="Equation.DSMT4">
                  <p:embed/>
                </p:oleObj>
              </mc:Choice>
              <mc:Fallback>
                <p:oleObj name="Equation" r:id="rId12" imgW="16459200" imgH="9753600" progId="Equation.DSMT4">
                  <p:embed/>
                  <p:pic>
                    <p:nvPicPr>
                      <p:cNvPr id="0" name="图片 7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830" y="3867151"/>
                        <a:ext cx="1036170" cy="618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590552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问题：通常购买同一品种的西瓜时，西瓜的质量越大，花费的钱越多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因此人们希望西瓜瓤占整个西瓜的比例越大越好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假如我们把西瓜都看成球形，并把西瓜瓤的密度看成是均匀的，西瓜的皮厚都是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，已知球的体积公式为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V=  (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为球的半径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 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你认为买大西瓜合算还是买小西瓜合算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31800">
              <a:lnSpc>
                <a:spcPct val="150000"/>
              </a:lnSpc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：买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大西瓜合算，因为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越大， </a:t>
            </a: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越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小， 就越大，所以买大西瓜合算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346366" y="3181350"/>
          <a:ext cx="187534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8" imgW="3657600" imgH="9753600" progId="Equation.DSMT4">
                  <p:embed/>
                </p:oleObj>
              </mc:Choice>
              <mc:Fallback>
                <p:oleObj name="Equation" r:id="rId8" imgW="3657600" imgH="9753600" progId="Equation.DSMT4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366" y="3181350"/>
                        <a:ext cx="187534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105404" y="3193683"/>
          <a:ext cx="217635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0" imgW="4267200" imgH="10058400" progId="Equation.DSMT4">
                  <p:embed/>
                </p:oleObj>
              </mc:Choice>
              <mc:Fallback>
                <p:oleObj name="Equation" r:id="rId10" imgW="4267200" imgH="10058400" progId="Equation.DSMT4">
                  <p:embed/>
                  <p:pic>
                    <p:nvPicPr>
                      <p:cNvPr id="0" name="图片 8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4" y="3193683"/>
                        <a:ext cx="217635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596072" y="925406"/>
            <a:ext cx="17662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化简：</a:t>
            </a:r>
          </a:p>
        </p:txBody>
      </p:sp>
      <p:graphicFrame>
        <p:nvGraphicFramePr>
          <p:cNvPr id="8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133764" y="934651"/>
          <a:ext cx="182863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8" imgW="1422400" imgH="419100" progId="Equation.DSMT4">
                  <p:embed/>
                </p:oleObj>
              </mc:Choice>
              <mc:Fallback>
                <p:oleObj name="Equation" r:id="rId8" imgW="1422400" imgH="419100" progId="Equation.DSMT4">
                  <p:embed/>
                  <p:pic>
                    <p:nvPicPr>
                      <p:cNvPr id="0" name="图片 9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764" y="934651"/>
                        <a:ext cx="1828636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155977" y="1650751"/>
          <a:ext cx="21399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0" imgW="39928800" imgH="10058400" progId="Equation.DSMT4">
                  <p:embed/>
                </p:oleObj>
              </mc:Choice>
              <mc:Fallback>
                <p:oleObj name="Equation" r:id="rId10" imgW="39928800" imgH="10058400" progId="Equation.DSMT4">
                  <p:embed/>
                  <p:pic>
                    <p:nvPicPr>
                      <p:cNvPr id="0" name="图片 9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977" y="1650751"/>
                        <a:ext cx="21399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320823" y="2488950"/>
          <a:ext cx="19446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12" imgW="36271200" imgH="10058400" progId="Equation.DSMT4">
                  <p:embed/>
                </p:oleObj>
              </mc:Choice>
              <mc:Fallback>
                <p:oleObj name="Equation" r:id="rId12" imgW="36271200" imgH="10058400" progId="Equation.DSMT4">
                  <p:embed/>
                  <p:pic>
                    <p:nvPicPr>
                      <p:cNvPr id="0" name="图片 9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23" y="2488950"/>
                        <a:ext cx="194468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328738" y="3327400"/>
          <a:ext cx="7794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14" imgW="13106400" imgH="9144000" progId="Equation.DSMT4">
                  <p:embed/>
                </p:oleObj>
              </mc:Choice>
              <mc:Fallback>
                <p:oleObj name="Equation" r:id="rId14" imgW="13106400" imgH="9144000" progId="Equation.DSMT4">
                  <p:embed/>
                  <p:pic>
                    <p:nvPicPr>
                      <p:cNvPr id="0" name="图片 9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3327400"/>
                        <a:ext cx="77946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55752" y="900932"/>
            <a:ext cx="7162479" cy="54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77017" y="1514644"/>
            <a:ext cx="7162479" cy="54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838204" y="2128356"/>
            <a:ext cx="7162479" cy="540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838204" y="2842053"/>
            <a:ext cx="7162479" cy="54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820483" y="3555750"/>
            <a:ext cx="7162479" cy="54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81004" y="819150"/>
            <a:ext cx="7884541" cy="2667000"/>
          </a:xfrm>
          <a:prstGeom prst="rect">
            <a:avLst/>
          </a:prstGeom>
        </p:spPr>
      </p:pic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3124200" y="821367"/>
            <a:ext cx="5302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95600" y="188595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76193" y="865107"/>
            <a:ext cx="8486811" cy="6398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81001" y="1537722"/>
            <a:ext cx="7162479" cy="54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81001" y="2299722"/>
            <a:ext cx="7162479" cy="5400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81000" y="2909322"/>
            <a:ext cx="3276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2 018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2 018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2 019.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4416" y="649126"/>
            <a:ext cx="86409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甲、乙两个工程队合修一条公路，已知甲工程队每天修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米，乙工程队每天修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a&gt;2)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，则甲工程队修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米所用时间是乙工程队修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米所用时间的多少倍？</a:t>
            </a:r>
          </a:p>
        </p:txBody>
      </p:sp>
      <p:grpSp>
        <p:nvGrpSpPr>
          <p:cNvPr id="4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677019" y="1915462"/>
            <a:ext cx="6374787" cy="720000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079613" y="2571750"/>
          <a:ext cx="150954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11" imgW="1168400" imgH="419100" progId="Equation.DSMT4">
                  <p:embed/>
                </p:oleObj>
              </mc:Choice>
              <mc:Fallback>
                <p:oleObj name="Equation" r:id="rId11" imgW="1168400" imgH="419100" progId="Equation.DSMT4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3" y="2571750"/>
                        <a:ext cx="1509546" cy="54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990600" y="3175606"/>
          <a:ext cx="2113474" cy="50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3" imgW="42367200" imgH="10058400" progId="Equation.DSMT4">
                  <p:embed/>
                </p:oleObj>
              </mc:Choice>
              <mc:Fallback>
                <p:oleObj name="Equation" r:id="rId13" imgW="42367200" imgH="10058400" progId="Equation.DSMT4">
                  <p:embed/>
                  <p:pic>
                    <p:nvPicPr>
                      <p:cNvPr id="0" name="图片 10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606"/>
                        <a:ext cx="2113474" cy="502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980090" y="3787939"/>
            <a:ext cx="6684980" cy="504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441255" y="4248150"/>
            <a:ext cx="8016949" cy="511810"/>
            <a:chOff x="-5316" y="4121319"/>
            <a:chExt cx="8016949" cy="511810"/>
          </a:xfrm>
        </p:grpSpPr>
        <p:sp>
          <p:nvSpPr>
            <p:cNvPr id="13" name="PA_文本框 15"/>
            <p:cNvSpPr txBox="1"/>
            <p:nvPr>
              <p:custDataLst>
                <p:tags r:id="rId3"/>
              </p:custDataLst>
            </p:nvPr>
          </p:nvSpPr>
          <p:spPr>
            <a:xfrm>
              <a:off x="-5316" y="4121319"/>
              <a:ext cx="801694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因此，则甲工程队修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900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米是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乙工程队修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600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米所用时间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         倍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" name="PA_图片 16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 rotWithShape="1">
            <a:blip r:embed="rId16" cstate="email"/>
            <a:srcRect r="91334"/>
            <a:stretch>
              <a:fillRect/>
            </a:stretch>
          </p:blipFill>
          <p:spPr>
            <a:xfrm>
              <a:off x="6324600" y="4169087"/>
              <a:ext cx="533400" cy="464042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306686"/>
            <a:ext cx="62622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782795"/>
            <a:ext cx="61149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38449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890945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19200" y="1460659"/>
            <a:ext cx="640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掌握分式乘除法的运算法则，会进行分式乘除法的运算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13138" y="2951134"/>
            <a:ext cx="49352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能解决分式乘除法有关的实际问题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925959" y="819150"/>
            <a:ext cx="7266592" cy="3276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71793" y="748926"/>
            <a:ext cx="8564783" cy="96734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895604" y="774526"/>
            <a:ext cx="8130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85805" y="1885950"/>
            <a:ext cx="7924799" cy="59747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 cstate="email"/>
          <a:srcRect r="92778"/>
          <a:stretch>
            <a:fillRect/>
          </a:stretch>
        </p:blipFill>
        <p:spPr>
          <a:xfrm>
            <a:off x="3445152" y="1841769"/>
            <a:ext cx="526982" cy="5501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228604" y="2495550"/>
            <a:ext cx="8562155" cy="64552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449320" y="3236845"/>
            <a:ext cx="7144491" cy="53864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457204" y="3901081"/>
            <a:ext cx="7610815" cy="288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457200" y="4282881"/>
            <a:ext cx="7303472" cy="5506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7018" y="797490"/>
            <a:ext cx="7628785" cy="3755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6"/>
          <p:cNvSpPr txBox="1"/>
          <p:nvPr/>
        </p:nvSpPr>
        <p:spPr>
          <a:xfrm>
            <a:off x="4342418" y="3505688"/>
            <a:ext cx="878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+mn-ea"/>
              </a:rPr>
              <a:t>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8507" y="3505689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运算顺序错误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9798" y="3880469"/>
            <a:ext cx="8787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latin typeface="+mn-ea"/>
              </a:rPr>
              <a:t>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8320" y="3973255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等于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时，原式无意义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4081" y="1112589"/>
            <a:ext cx="717552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283" y="1616606"/>
            <a:ext cx="717552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9449" y="2233412"/>
            <a:ext cx="717552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0527" y="2850218"/>
            <a:ext cx="7674364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3813" y="3359025"/>
            <a:ext cx="717552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5" cstate="email"/>
          <a:srcRect r="24109"/>
          <a:stretch>
            <a:fillRect/>
          </a:stretch>
        </p:blipFill>
        <p:spPr>
          <a:xfrm>
            <a:off x="491359" y="775155"/>
            <a:ext cx="6595245" cy="2939597"/>
          </a:xfrm>
          <a:prstGeom prst="rect">
            <a:avLst/>
          </a:prstGeom>
        </p:spPr>
      </p:pic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PA_文本框 16"/>
          <p:cNvSpPr txBox="1"/>
          <p:nvPr>
            <p:custDataLst>
              <p:tags r:id="rId2"/>
            </p:custDataLst>
          </p:nvPr>
        </p:nvSpPr>
        <p:spPr>
          <a:xfrm>
            <a:off x="2971800" y="2433674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0"/>
          <p:cNvSpPr txBox="1"/>
          <p:nvPr>
            <p:custDataLst>
              <p:tags r:id="rId3"/>
            </p:custDataLst>
          </p:nvPr>
        </p:nvSpPr>
        <p:spPr>
          <a:xfrm>
            <a:off x="3200400" y="9715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6" cstate="email"/>
          <a:srcRect r="28335"/>
          <a:stretch>
            <a:fillRect/>
          </a:stretch>
        </p:blipFill>
        <p:spPr>
          <a:xfrm>
            <a:off x="521223" y="855126"/>
            <a:ext cx="6351787" cy="3164424"/>
          </a:xfrm>
          <a:prstGeom prst="rect">
            <a:avLst/>
          </a:prstGeom>
        </p:spPr>
      </p:pic>
      <p:sp>
        <p:nvSpPr>
          <p:cNvPr id="8" name="PA_文本框 10"/>
          <p:cNvSpPr txBox="1"/>
          <p:nvPr>
            <p:custDataLst>
              <p:tags r:id="rId2"/>
            </p:custDataLst>
          </p:nvPr>
        </p:nvSpPr>
        <p:spPr>
          <a:xfrm>
            <a:off x="3546269" y="8953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0"/>
          <p:cNvSpPr txBox="1"/>
          <p:nvPr>
            <p:custDataLst>
              <p:tags r:id="rId3"/>
            </p:custDataLst>
          </p:nvPr>
        </p:nvSpPr>
        <p:spPr>
          <a:xfrm>
            <a:off x="3733800" y="221590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1000" y="69154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问题</a:t>
            </a: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：</a:t>
            </a:r>
            <a:r>
              <a:rPr lang="zh-CN" altLang="en-US" dirty="0">
                <a:latin typeface="+mn-ea"/>
              </a:rPr>
              <a:t>观察下列</a:t>
            </a:r>
            <a:r>
              <a:rPr lang="zh-CN" altLang="en-US" dirty="0" smtClean="0">
                <a:latin typeface="+mn-ea"/>
              </a:rPr>
              <a:t>运算</a:t>
            </a:r>
            <a:endParaRPr lang="en-US" altLang="zh-CN" dirty="0" smtClean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8" cstate="email"/>
          <a:srcRect r="52336"/>
          <a:stretch>
            <a:fillRect/>
          </a:stretch>
        </p:blipFill>
        <p:spPr>
          <a:xfrm>
            <a:off x="491359" y="1668362"/>
            <a:ext cx="4114247" cy="25956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7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6"/>
          <p:cNvGrpSpPr/>
          <p:nvPr>
            <p:custDataLst>
              <p:tags r:id="rId3"/>
            </p:custDataLst>
          </p:nvPr>
        </p:nvGrpSpPr>
        <p:grpSpPr>
          <a:xfrm>
            <a:off x="381004" y="1200152"/>
            <a:ext cx="8555421" cy="2585323"/>
            <a:chOff x="381000" y="691540"/>
            <a:chExt cx="7897312" cy="2585323"/>
          </a:xfrm>
          <a:noFill/>
        </p:grpSpPr>
        <p:sp>
          <p:nvSpPr>
            <p:cNvPr id="8" name="PA_文本框 6"/>
            <p:cNvSpPr txBox="1"/>
            <p:nvPr>
              <p:custDataLst>
                <p:tags r:id="rId4"/>
              </p:custDataLst>
            </p:nvPr>
          </p:nvSpPr>
          <p:spPr>
            <a:xfrm>
              <a:off x="381000" y="691540"/>
              <a:ext cx="7897312" cy="2585323"/>
            </a:xfrm>
            <a:prstGeom prst="rect">
              <a:avLst/>
            </a:prstGeom>
            <a:grpFill/>
            <a:ln w="38100">
              <a:solidFill>
                <a:srgbClr val="92D050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类比分数的乘除运算法则，总结出分式的乘除运算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法则：</a:t>
              </a: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两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个分式相乘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，把分子相乘的积作为积的分子，把分母相乘的积作为积的分母；</a:t>
              </a:r>
            </a:p>
            <a:p>
              <a:pPr>
                <a:lnSpc>
                  <a:spcPct val="150000"/>
                </a:lnSpc>
              </a:pP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两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个分式相除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，把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除式的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分子分母颠倒位置后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,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再与被除数相乘</a:t>
              </a: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  <a:p>
              <a:pPr>
                <a:lnSpc>
                  <a:spcPct val="150000"/>
                </a:lnSpc>
              </a:pP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" name="PA_Object 7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1097673" y="1538480"/>
            <a:ext cx="115776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12" imgW="21336000" imgH="9753600" progId="Equation.DSMT4">
                    <p:embed/>
                  </p:oleObj>
                </mc:Choice>
                <mc:Fallback>
                  <p:oleObj name="Equation" r:id="rId12" imgW="21336000" imgH="9753600" progId="Equation.DSMT4">
                    <p:embed/>
                    <p:pic>
                      <p:nvPicPr>
                        <p:cNvPr id="0" name="图片 2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7673" y="1538480"/>
                          <a:ext cx="1157767" cy="533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PA_Object 8"/>
            <p:cNvGraphicFramePr>
              <a:graphicFrameLocks noChangeAspect="1"/>
            </p:cNvGraphicFramePr>
            <p:nvPr>
              <p:custDataLst>
                <p:tags r:id="rId6"/>
              </p:custDataLst>
            </p:nvPr>
          </p:nvGraphicFramePr>
          <p:xfrm>
            <a:off x="1068568" y="2520340"/>
            <a:ext cx="1848181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14" imgW="34442400" imgH="9753600" progId="Equation.DSMT4">
                    <p:embed/>
                  </p:oleObj>
                </mc:Choice>
                <mc:Fallback>
                  <p:oleObj name="Equation" r:id="rId14" imgW="34442400" imgH="9753600" progId="Equation.DSMT4">
                    <p:embed/>
                    <p:pic>
                      <p:nvPicPr>
                        <p:cNvPr id="0" name="图片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8568" y="2520340"/>
                          <a:ext cx="1848181" cy="528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533400" y="974834"/>
            <a:ext cx="3733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855291" y="974834"/>
          <a:ext cx="990600" cy="566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9" imgW="736600" imgH="419100" progId="Equation.DSMT4">
                  <p:embed/>
                </p:oleObj>
              </mc:Choice>
              <mc:Fallback>
                <p:oleObj name="Equation" r:id="rId9" imgW="736600" imgH="419100" progId="Equation.DSMT4">
                  <p:embed/>
                  <p:pic>
                    <p:nvPicPr>
                      <p:cNvPr id="0" name="图片 3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291" y="974834"/>
                        <a:ext cx="990600" cy="566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092893" y="1614090"/>
          <a:ext cx="1326634" cy="56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1" imgW="23774400" imgH="10058400" progId="Equation.DSMT4">
                  <p:embed/>
                </p:oleObj>
              </mc:Choice>
              <mc:Fallback>
                <p:oleObj name="Equation" r:id="rId11" imgW="23774400" imgH="10058400" progId="Equation.DSMT4">
                  <p:embed/>
                  <p:pic>
                    <p:nvPicPr>
                      <p:cNvPr id="0" name="图片 3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893" y="1614090"/>
                        <a:ext cx="1326634" cy="561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325563" y="2247900"/>
          <a:ext cx="32559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3" imgW="58521600" imgH="9753600" progId="Equation.DSMT4">
                  <p:embed/>
                </p:oleObj>
              </mc:Choice>
              <mc:Fallback>
                <p:oleObj name="Equation" r:id="rId13" imgW="58521600" imgH="9753600" progId="Equation.DSMT4">
                  <p:embed/>
                  <p:pic>
                    <p:nvPicPr>
                      <p:cNvPr id="0" name="图片 30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2247900"/>
                        <a:ext cx="3255962" cy="546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382717" y="2898775"/>
          <a:ext cx="42624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5" imgW="75285600" imgH="9753600" progId="Equation.DSMT4">
                  <p:embed/>
                </p:oleObj>
              </mc:Choice>
              <mc:Fallback>
                <p:oleObj name="Equation" r:id="rId15" imgW="75285600" imgH="9753600" progId="Equation.DSMT4">
                  <p:embed/>
                  <p:pic>
                    <p:nvPicPr>
                      <p:cNvPr id="0" name="图片 30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7" y="2898775"/>
                        <a:ext cx="4262437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329209" y="3529260"/>
          <a:ext cx="526082" cy="668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7" imgW="7924800" imgH="10058400" progId="Equation.DSMT4">
                  <p:embed/>
                </p:oleObj>
              </mc:Choice>
              <mc:Fallback>
                <p:oleObj name="Equation" r:id="rId17" imgW="7924800" imgH="10058400" progId="Equation.DSMT4">
                  <p:embed/>
                  <p:pic>
                    <p:nvPicPr>
                      <p:cNvPr id="0" name="图片 30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209" y="3529260"/>
                        <a:ext cx="526082" cy="6689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176548" y="4227525"/>
          <a:ext cx="1279777" cy="6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9" imgW="20421600" imgH="10058400" progId="Equation.DSMT4">
                  <p:embed/>
                </p:oleObj>
              </mc:Choice>
              <mc:Fallback>
                <p:oleObj name="Equation" r:id="rId19" imgW="20421600" imgH="10058400" progId="Equation.DSMT4">
                  <p:embed/>
                  <p:pic>
                    <p:nvPicPr>
                      <p:cNvPr id="0" name="图片 30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548" y="4227525"/>
                        <a:ext cx="1279777" cy="62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491359" y="840506"/>
            <a:ext cx="248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计算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823" y="3422735"/>
            <a:ext cx="2265581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079617" y="1738575"/>
          <a:ext cx="90434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9" imgW="19202400" imgH="10668000" progId="Equation.DSMT4">
                  <p:embed/>
                </p:oleObj>
              </mc:Choice>
              <mc:Fallback>
                <p:oleObj name="Equation" r:id="rId9" imgW="19202400" imgH="10668000" progId="Equation.DSMT4">
                  <p:embed/>
                  <p:pic>
                    <p:nvPicPr>
                      <p:cNvPr id="0" name="图片 4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7" y="1738575"/>
                        <a:ext cx="904341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022513" y="1750793"/>
          <a:ext cx="1427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1" imgW="27736800" imgH="9753600" progId="Equation.DSMT4">
                  <p:embed/>
                </p:oleObj>
              </mc:Choice>
              <mc:Fallback>
                <p:oleObj name="Equation" r:id="rId11" imgW="27736800" imgH="9753600" progId="Equation.DSMT4">
                  <p:embed/>
                  <p:pic>
                    <p:nvPicPr>
                      <p:cNvPr id="0" name="图片 4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513" y="1750793"/>
                        <a:ext cx="14271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057275" y="2376490"/>
          <a:ext cx="9477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3" imgW="20116800" imgH="10668000" progId="Equation.DSMT4">
                  <p:embed/>
                </p:oleObj>
              </mc:Choice>
              <mc:Fallback>
                <p:oleObj name="Equation" r:id="rId13" imgW="20116800" imgH="10668000" progId="Equation.DSMT4">
                  <p:embed/>
                  <p:pic>
                    <p:nvPicPr>
                      <p:cNvPr id="0" name="图片 4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376490"/>
                        <a:ext cx="94773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287467" y="3028950"/>
          <a:ext cx="7699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5" imgW="16764000" imgH="10972800" progId="Equation.DSMT4">
                  <p:embed/>
                </p:oleObj>
              </mc:Choice>
              <mc:Fallback>
                <p:oleObj name="Equation" r:id="rId15" imgW="16764000" imgH="10972800" progId="Equation.DSMT4">
                  <p:embed/>
                  <p:pic>
                    <p:nvPicPr>
                      <p:cNvPr id="0" name="图片 4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7" y="3028950"/>
                        <a:ext cx="76993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317473" y="3642393"/>
          <a:ext cx="4286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7" imgW="8229600" imgH="9753600" progId="Equation.DSMT4">
                  <p:embed/>
                </p:oleObj>
              </mc:Choice>
              <mc:Fallback>
                <p:oleObj name="Equation" r:id="rId17" imgW="8229600" imgH="9753600" progId="Equation.DSMT4">
                  <p:embed/>
                  <p:pic>
                    <p:nvPicPr>
                      <p:cNvPr id="0" name="图片 4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473" y="3642393"/>
                        <a:ext cx="42862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006854" y="2420939"/>
          <a:ext cx="14589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9" imgW="28346400" imgH="9753600" progId="Equation.DSMT4">
                  <p:embed/>
                </p:oleObj>
              </mc:Choice>
              <mc:Fallback>
                <p:oleObj name="Equation" r:id="rId19" imgW="28346400" imgH="9753600" progId="Equation.DSMT4">
                  <p:embed/>
                  <p:pic>
                    <p:nvPicPr>
                      <p:cNvPr id="0" name="图片 4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4" y="2420939"/>
                        <a:ext cx="14589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271967" y="3074988"/>
          <a:ext cx="13747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21" imgW="28956000" imgH="9753600" progId="Equation.DSMT4">
                  <p:embed/>
                </p:oleObj>
              </mc:Choice>
              <mc:Fallback>
                <p:oleObj name="Equation" r:id="rId21" imgW="28956000" imgH="9753600" progId="Equation.DSMT4">
                  <p:embed/>
                  <p:pic>
                    <p:nvPicPr>
                      <p:cNvPr id="0" name="图片 4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7" y="3074988"/>
                        <a:ext cx="137477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4271967" y="3661422"/>
          <a:ext cx="8239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23" imgW="16154400" imgH="9753600" progId="Equation.DSMT4">
                  <p:embed/>
                </p:oleObj>
              </mc:Choice>
              <mc:Fallback>
                <p:oleObj name="Equation" r:id="rId23" imgW="16154400" imgH="9753600" progId="Equation.DSMT4">
                  <p:embed/>
                  <p:pic>
                    <p:nvPicPr>
                      <p:cNvPr id="0" name="图片 4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7" y="3661422"/>
                        <a:ext cx="8239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3"/>
            </p:custDataLst>
          </p:nvPr>
        </p:nvSpPr>
        <p:spPr>
          <a:xfrm>
            <a:off x="381004" y="1091240"/>
            <a:ext cx="66538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：计算：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823" y="3270335"/>
            <a:ext cx="2265581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503922" y="1052215"/>
          <a:ext cx="139295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9" imgW="25908000" imgH="10058400" progId="Equation.DSMT4">
                  <p:embed/>
                </p:oleObj>
              </mc:Choice>
              <mc:Fallback>
                <p:oleObj name="Equation" r:id="rId9" imgW="25908000" imgH="10058400" progId="Equation.DSMT4">
                  <p:embed/>
                  <p:pic>
                    <p:nvPicPr>
                      <p:cNvPr id="0" name="图片 5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922" y="1052215"/>
                        <a:ext cx="1392956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737104" y="1052215"/>
          <a:ext cx="21812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1" imgW="40538400" imgH="10058400" progId="Equation.DSMT4">
                  <p:embed/>
                </p:oleObj>
              </mc:Choice>
              <mc:Fallback>
                <p:oleObj name="Equation" r:id="rId11" imgW="40538400" imgH="10058400" progId="Equation.DSMT4">
                  <p:embed/>
                  <p:pic>
                    <p:nvPicPr>
                      <p:cNvPr id="0" name="图片 5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4" y="1052215"/>
                        <a:ext cx="21812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262067" y="1682750"/>
          <a:ext cx="12461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3" imgW="23164800" imgH="10058400" progId="Equation.DSMT4">
                  <p:embed/>
                </p:oleObj>
              </mc:Choice>
              <mc:Fallback>
                <p:oleObj name="Equation" r:id="rId13" imgW="23164800" imgH="10058400" progId="Equation.DSMT4">
                  <p:embed/>
                  <p:pic>
                    <p:nvPicPr>
                      <p:cNvPr id="0" name="图片 5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7" y="1682750"/>
                        <a:ext cx="1246187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515609" y="2346809"/>
          <a:ext cx="1104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5" imgW="21031200" imgH="10363200" progId="Equation.DSMT4">
                  <p:embed/>
                </p:oleObj>
              </mc:Choice>
              <mc:Fallback>
                <p:oleObj name="Equation" r:id="rId15" imgW="21031200" imgH="10363200" progId="Equation.DSMT4">
                  <p:embed/>
                  <p:pic>
                    <p:nvPicPr>
                      <p:cNvPr id="0" name="图片 5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609" y="2346809"/>
                        <a:ext cx="11040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1515613" y="3010079"/>
          <a:ext cx="93063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7" imgW="18592800" imgH="10668000" progId="Equation.DSMT4">
                  <p:embed/>
                </p:oleObj>
              </mc:Choice>
              <mc:Fallback>
                <p:oleObj name="Equation" r:id="rId17" imgW="18592800" imgH="10668000" progId="Equation.DSMT4">
                  <p:embed/>
                  <p:pic>
                    <p:nvPicPr>
                      <p:cNvPr id="0" name="图片 5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613" y="3010079"/>
                        <a:ext cx="930639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515612" y="3673350"/>
          <a:ext cx="66558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9" imgW="12192000" imgH="9753600" progId="Equation.DSMT4">
                  <p:embed/>
                </p:oleObj>
              </mc:Choice>
              <mc:Fallback>
                <p:oleObj name="Equation" r:id="rId19" imgW="12192000" imgH="9753600" progId="Equation.DSMT4">
                  <p:embed/>
                  <p:pic>
                    <p:nvPicPr>
                      <p:cNvPr id="0" name="图片 5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612" y="3673350"/>
                        <a:ext cx="665581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4721225" y="1704975"/>
          <a:ext cx="22113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21" imgW="41148000" imgH="10058400" progId="Equation.DSMT4">
                  <p:embed/>
                </p:oleObj>
              </mc:Choice>
              <mc:Fallback>
                <p:oleObj name="Equation" r:id="rId21" imgW="41148000" imgH="10058400" progId="Equation.DSMT4">
                  <p:embed/>
                  <p:pic>
                    <p:nvPicPr>
                      <p:cNvPr id="0" name="图片 5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225" y="1704975"/>
                        <a:ext cx="2211388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4838965" y="2351659"/>
          <a:ext cx="1975908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3" imgW="36880800" imgH="10058400" progId="Equation.DSMT4">
                  <p:embed/>
                </p:oleObj>
              </mc:Choice>
              <mc:Fallback>
                <p:oleObj name="Equation" r:id="rId23" imgW="36880800" imgH="10058400" progId="Equation.DSMT4">
                  <p:embed/>
                  <p:pic>
                    <p:nvPicPr>
                      <p:cNvPr id="0" name="图片 5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965" y="2351659"/>
                        <a:ext cx="1975908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4838965" y="3017745"/>
          <a:ext cx="234409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25" imgW="43586400" imgH="10058400" progId="Equation.DSMT4">
                  <p:embed/>
                </p:oleObj>
              </mc:Choice>
              <mc:Fallback>
                <p:oleObj name="Equation" r:id="rId25" imgW="43586400" imgH="10058400" progId="Equation.DSMT4">
                  <p:embed/>
                  <p:pic>
                    <p:nvPicPr>
                      <p:cNvPr id="0" name="图片 5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965" y="3017745"/>
                        <a:ext cx="2344092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152403" y="3868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4838965" y="3683469"/>
          <a:ext cx="1695348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7" imgW="30784800" imgH="9753600" progId="Equation.DSMT4">
                  <p:embed/>
                </p:oleObj>
              </mc:Choice>
              <mc:Fallback>
                <p:oleObj name="Equation" r:id="rId27" imgW="30784800" imgH="9753600" progId="Equation.DSMT4">
                  <p:embed/>
                  <p:pic>
                    <p:nvPicPr>
                      <p:cNvPr id="0" name="图片 5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965" y="3683469"/>
                        <a:ext cx="1695348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FFECT_TARSP_IDS" val="8|9|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Office PowerPoint</Application>
  <PresentationFormat>全屏显示(16:9)</PresentationFormat>
  <Paragraphs>76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FE02F85102E54B249EE259BC26E671EB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