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3429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685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0287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6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-78" y="-5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6B09198-A076-4C78-8F0A-E68A5E167E5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AF7BB16-BA0D-4158-9F92-6FC7D39DA9F3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4A4EC-8187-4538-900F-3E49E977B60E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28C0E-6215-466B-86C4-95F3F2D88DD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628650" y="413659"/>
            <a:ext cx="7886700" cy="416922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F3586-857D-4C7B-B9CE-17772A9E58DF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BC873-6F2A-4B0C-8E42-9DB70329826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1C0FB-9C38-4747-B35E-CCE2E6A6FD59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84DFE-5467-4270-8380-3CFA9DE1287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628650" y="1640584"/>
            <a:ext cx="7886700" cy="1862336"/>
          </a:xfrm>
        </p:spPr>
        <p:txBody>
          <a:bodyPr>
            <a:normAutofit/>
          </a:bodyPr>
          <a:lstStyle>
            <a:lvl1pPr algn="ctr">
              <a:defRPr sz="4500" b="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74FFC-79CA-4115-8D9B-75C52F8B45B9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2F44C-C764-4F5F-B756-61407FF98B8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36AF2-8FE9-455C-8F63-BBA9B9DECF9B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184DA-DD2C-4B2C-8380-4E2FB171C46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308721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1961708"/>
            <a:ext cx="3868340" cy="268054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2" y="1308721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2" y="1961708"/>
            <a:ext cx="3887391" cy="268054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E70F4-9D30-4F54-8A7D-6B7E468CCFCF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9BF0E-780D-49E6-98A5-87ACFB76C19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28875" y="1619251"/>
            <a:ext cx="4286250" cy="1036838"/>
          </a:xfrm>
        </p:spPr>
        <p:txBody>
          <a:bodyPr anchor="b">
            <a:normAutofit/>
          </a:bodyPr>
          <a:lstStyle>
            <a:lvl1pPr algn="ctr">
              <a:defRPr sz="6000" b="0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7" name="内容占位符 36"/>
          <p:cNvSpPr>
            <a:spLocks noGrp="1"/>
          </p:cNvSpPr>
          <p:nvPr>
            <p:ph sz="quarter" idx="13"/>
          </p:nvPr>
        </p:nvSpPr>
        <p:spPr>
          <a:xfrm>
            <a:off x="2428875" y="2799902"/>
            <a:ext cx="4286250" cy="889453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A3A8E-580A-4B08-B266-1CA14A1D283D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6A0C3-6B30-45C0-B5E3-503044A83D9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D00EE-AA92-43FF-A659-55A2A7B16B3B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347BE-FE9B-4F6E-A80B-A06396611A2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2" y="535256"/>
            <a:ext cx="3511241" cy="1071121"/>
          </a:xfrm>
        </p:spPr>
        <p:txBody>
          <a:bodyPr anchor="t">
            <a:normAutofit/>
          </a:bodyPr>
          <a:lstStyle>
            <a:lvl1pPr>
              <a:defRPr sz="27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4231888" y="535255"/>
            <a:ext cx="4283912" cy="40527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CN" altLang="en-US" noProof="0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8652" y="1735406"/>
            <a:ext cx="3511241" cy="2858691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2D87F-057B-465F-ADFE-DF14B93C10AC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99A65-D45F-4687-9D0E-74424A434E2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833674" y="273845"/>
            <a:ext cx="681676" cy="4358879"/>
          </a:xfrm>
        </p:spPr>
        <p:txBody>
          <a:bodyPr vert="eaVert">
            <a:normAutofit/>
          </a:bodyPr>
          <a:lstStyle>
            <a:lvl1pPr>
              <a:defRPr sz="33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5"/>
            <a:ext cx="7084832" cy="4358879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141C8-28D0-4523-812D-74A491788569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C9BDB-F6BE-4C9F-977F-62DA4777534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 bwMode="auto"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 bwMode="auto"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fld id="{43E99A1A-7B82-4D6B-9A67-F573A7582DB5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fld id="{72AC5995-268B-4AE0-8525-578547DA476B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2" name="KSO_TEMPLATE" hidden="1"/>
          <p:cNvSpPr/>
          <p:nvPr userDrawn="1">
            <p:custDataLst>
              <p:tags r:id="rId1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3446860" y="758169"/>
            <a:ext cx="2088356" cy="423193"/>
          </a:xfrm>
          <a:prstGeom prst="rect">
            <a:avLst/>
          </a:prstGeom>
          <a:noFill/>
        </p:spPr>
        <p:txBody>
          <a:bodyPr lIns="68580" tIns="34290" rIns="68580" bIns="34290" anchor="ctr">
            <a:spAutoFit/>
          </a:bodyPr>
          <a:lstStyle/>
          <a:p>
            <a:pPr algn="ctr" fontAlgn="ctr">
              <a:buFont typeface="Arial" panose="020B0604020202020204" pitchFamily="34" charset="0"/>
              <a:buNone/>
              <a:defRPr/>
            </a:pPr>
            <a:r>
              <a:rPr lang="zh-CN" altLang="en-US" sz="2300" dirty="0"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经典粗圆简" panose="02010609000101010101" charset="-122"/>
                <a:ea typeface="经典粗圆简" panose="02010609000101010101" charset="-122"/>
                <a:cs typeface="经典粗圆简" panose="02010609000101010101" charset="-122"/>
              </a:rPr>
              <a:t>数学六年级 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5755482" y="831057"/>
            <a:ext cx="600164" cy="346249"/>
          </a:xfrm>
          <a:prstGeom prst="rect">
            <a:avLst/>
          </a:prstGeom>
          <a:solidFill>
            <a:srgbClr val="4F80BD"/>
          </a:solidFill>
          <a:ln w="28575" cap="rnd" cmpd="sng">
            <a:noFill/>
            <a:prstDash val="solid"/>
          </a:ln>
          <a:effectLst/>
        </p:spPr>
        <p:txBody>
          <a:bodyPr wrap="non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思源宋体 CN Heavy" panose="02020900000000000000" charset="-122"/>
                <a:ea typeface="思源宋体 CN Heavy" panose="02020900000000000000" charset="-122"/>
              </a:rPr>
              <a:t>上册</a:t>
            </a:r>
          </a:p>
        </p:txBody>
      </p:sp>
      <p:sp>
        <p:nvSpPr>
          <p:cNvPr id="9" name="流程图: 卡片 8"/>
          <p:cNvSpPr/>
          <p:nvPr/>
        </p:nvSpPr>
        <p:spPr>
          <a:xfrm>
            <a:off x="1569841" y="1381390"/>
            <a:ext cx="5842397" cy="2412206"/>
          </a:xfrm>
          <a:prstGeom prst="flowChartPunchedCard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68580" tIns="34290" rIns="68580" bIns="34290"/>
          <a:lstStyle/>
          <a:p>
            <a:pPr>
              <a:buFont typeface="Arial" panose="020B0604020202020204" pitchFamily="34" charset="0"/>
              <a:buNone/>
              <a:defRPr/>
            </a:pPr>
            <a:endParaRPr lang="zh-CN" altLang="en-US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3575402" y="1701802"/>
            <a:ext cx="1768754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400" b="1" dirty="0">
                <a:solidFill>
                  <a:srgbClr val="4F80BD"/>
                </a:solidFill>
                <a:latin typeface="+mn-ea"/>
                <a:ea typeface="+mn-ea"/>
              </a:rPr>
              <a:t>第一单元 </a:t>
            </a:r>
            <a:r>
              <a:rPr lang="zh-CN" altLang="en-US" sz="2400" b="1" dirty="0">
                <a:solidFill>
                  <a:srgbClr val="4F80BD"/>
                </a:solidFill>
                <a:latin typeface="+mn-ea"/>
                <a:ea typeface="+mn-ea"/>
                <a:cs typeface="思源宋体 CN Heavy"/>
              </a:rPr>
              <a:t>圆</a:t>
            </a:r>
          </a:p>
        </p:txBody>
      </p:sp>
      <p:grpSp>
        <p:nvGrpSpPr>
          <p:cNvPr id="19" name="组合 18"/>
          <p:cNvGrpSpPr/>
          <p:nvPr/>
        </p:nvGrpSpPr>
        <p:grpSpPr bwMode="auto">
          <a:xfrm>
            <a:off x="3050977" y="2461283"/>
            <a:ext cx="2880122" cy="27384"/>
            <a:chOff x="5045" y="5946"/>
            <a:chExt cx="4536" cy="56"/>
          </a:xfrm>
        </p:grpSpPr>
        <p:sp>
          <p:nvSpPr>
            <p:cNvPr id="2058" name="矩形 16"/>
            <p:cNvSpPr>
              <a:spLocks noChangeArrowheads="1"/>
            </p:cNvSpPr>
            <p:nvPr/>
          </p:nvSpPr>
          <p:spPr bwMode="auto">
            <a:xfrm>
              <a:off x="5045" y="5961"/>
              <a:ext cx="4536" cy="2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2059" name="矩形 17"/>
            <p:cNvSpPr>
              <a:spLocks noChangeArrowheads="1"/>
            </p:cNvSpPr>
            <p:nvPr/>
          </p:nvSpPr>
          <p:spPr bwMode="auto">
            <a:xfrm>
              <a:off x="6888" y="5946"/>
              <a:ext cx="850" cy="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</p:grpSp>
      <p:pic>
        <p:nvPicPr>
          <p:cNvPr id="8" name="图片 7" descr="C:\Users\Diy\Desktop\课件.png课件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9488091" y="3242074"/>
            <a:ext cx="1912144" cy="2201465"/>
          </a:xfrm>
          <a:prstGeom prst="rect">
            <a:avLst/>
          </a:prstGeom>
          <a:effectLst>
            <a:outerShdw blurRad="50800" dist="38100" dir="2700000" algn="tl" rotWithShape="0">
              <a:srgbClr val="4F80BD">
                <a:alpha val="50000"/>
              </a:srgbClr>
            </a:outerShdw>
          </a:effectLst>
        </p:spPr>
      </p:pic>
      <p:sp>
        <p:nvSpPr>
          <p:cNvPr id="14" name="文本框 10"/>
          <p:cNvSpPr txBox="1">
            <a:spLocks noChangeArrowheads="1"/>
          </p:cNvSpPr>
          <p:nvPr/>
        </p:nvSpPr>
        <p:spPr bwMode="auto">
          <a:xfrm>
            <a:off x="3050977" y="2743377"/>
            <a:ext cx="2908489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3600" dirty="0">
                <a:solidFill>
                  <a:srgbClr val="4F80B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圆的面积</a:t>
            </a:r>
            <a:r>
              <a:rPr lang="en-US" altLang="zh-CN" sz="3600" dirty="0">
                <a:solidFill>
                  <a:srgbClr val="4F80B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3600" dirty="0">
                <a:solidFill>
                  <a:srgbClr val="4F80B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3600" dirty="0">
                <a:solidFill>
                  <a:srgbClr val="4F80B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zh-CN" altLang="en-US" sz="3600" dirty="0">
              <a:solidFill>
                <a:srgbClr val="4F80BD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0" y="4332242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8975 0.078802 C -0.284975 0.040414 -0.407384 -0.072348 -0.546913 -0.115244 C -0.686443 -0.158141 -0.856952 -0.135512 -0.926560 -0.135765 " pathEditMode="relative" rAng="-1113980820" ptsTypes="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400" y="-10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bldLvl="0" animBg="1"/>
      <p:bldP spid="9" grpId="0" bldLvl="0" animBg="1"/>
      <p:bldP spid="11" grpId="0" bldLvl="0" animBg="1"/>
      <p:bldP spid="14" grpId="0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剪去单角的矩形 5"/>
          <p:cNvSpPr/>
          <p:nvPr/>
        </p:nvSpPr>
        <p:spPr>
          <a:xfrm>
            <a:off x="-179785" y="519113"/>
            <a:ext cx="3455195" cy="486966"/>
          </a:xfrm>
          <a:prstGeom prst="snip1Rect">
            <a:avLst/>
          </a:prstGeom>
          <a:solidFill>
            <a:srgbClr val="BBE1F4"/>
          </a:solidFill>
          <a:ln>
            <a:noFill/>
          </a:ln>
          <a:effectLst>
            <a:outerShdw blurRad="50800" dist="50800" dir="2700000" algn="tl" rotWithShape="0">
              <a:srgbClr val="4E70A8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10"/>
          <p:cNvSpPr txBox="1">
            <a:spLocks noChangeArrowheads="1"/>
          </p:cNvSpPr>
          <p:nvPr/>
        </p:nvSpPr>
        <p:spPr bwMode="auto">
          <a:xfrm>
            <a:off x="285752" y="542926"/>
            <a:ext cx="1985159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4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四、巩固训练</a:t>
            </a:r>
          </a:p>
        </p:txBody>
      </p:sp>
      <p:sp>
        <p:nvSpPr>
          <p:cNvPr id="11268" name="文本框 7"/>
          <p:cNvSpPr txBox="1">
            <a:spLocks noChangeArrowheads="1"/>
          </p:cNvSpPr>
          <p:nvPr/>
        </p:nvSpPr>
        <p:spPr bwMode="auto">
          <a:xfrm>
            <a:off x="746523" y="1164433"/>
            <a:ext cx="5288756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把圆形茶杯垫沿直径剪开，得到两个近似的三角形，再排成平行四边形。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894160" y="2914652"/>
            <a:ext cx="7566422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观察平行四边形，底相当于圆的</a:t>
            </a:r>
            <a:endParaRPr lang="en-US" altLang="zh-CN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/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高相当于圆的</a:t>
            </a: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894160" y="3813572"/>
            <a:ext cx="6702028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平行四边形的面积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=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底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高，所以圆的面积：</a:t>
            </a:r>
          </a:p>
          <a:p>
            <a:pPr eaLnBrk="1" hangingPunct="1"/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         </a:t>
            </a:r>
            <a:r>
              <a:rPr lang="en-US" altLang="zh-CN" dirty="0">
                <a:latin typeface="Lucida Calligraphy" panose="03010101010101010101" pitchFamily="66" charset="0"/>
                <a:ea typeface="楷体" panose="02010609060101010101" pitchFamily="49" charset="-122"/>
              </a:rPr>
              <a:t>S=</a:t>
            </a:r>
            <a:r>
              <a:rPr lang="zh-CN" altLang="en-US" dirty="0">
                <a:latin typeface="Lucida Calligraphy" panose="03010101010101010101" pitchFamily="66" charset="0"/>
                <a:ea typeface="楷体" panose="02010609060101010101" pitchFamily="49" charset="-122"/>
              </a:rPr>
              <a:t>       </a:t>
            </a:r>
            <a:r>
              <a:rPr lang="en-US" altLang="zh-CN" dirty="0">
                <a:ea typeface="楷体" panose="02010609060101010101" pitchFamily="49" charset="-122"/>
              </a:rPr>
              <a:t>×</a:t>
            </a:r>
            <a:r>
              <a:rPr lang="en-US" altLang="zh-CN" dirty="0">
                <a:latin typeface="Lucida Calligraphy" panose="03010101010101010101" pitchFamily="66" charset="0"/>
                <a:ea typeface="楷体" panose="02010609060101010101" pitchFamily="49" charset="-122"/>
              </a:rPr>
              <a:t>    =</a:t>
            </a:r>
            <a:endParaRPr lang="zh-CN" altLang="en-US" dirty="0">
              <a:latin typeface="Lucida Calligraphy" panose="03010101010101010101" pitchFamily="66" charset="0"/>
              <a:ea typeface="楷体" panose="02010609060101010101" pitchFamily="49" charset="-122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288757" y="2921794"/>
            <a:ext cx="1813322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周长的一半 </a:t>
            </a:r>
            <a:endParaRPr lang="zh-CN" altLang="en-US"/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2851549" y="3211116"/>
            <a:ext cx="1079897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半径</a:t>
            </a:r>
            <a:endParaRPr lang="zh-CN" altLang="en-US"/>
          </a:p>
        </p:txBody>
      </p:sp>
      <p:sp>
        <p:nvSpPr>
          <p:cNvPr id="12" name="文本框 1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838541" y="4055471"/>
            <a:ext cx="653387" cy="460415"/>
          </a:xfrm>
          <a:prstGeom prst="rect">
            <a:avLst/>
          </a:prstGeom>
          <a:blipFill rotWithShape="1">
            <a:blip r:embed="rId2" cstate="email"/>
            <a:stretch>
              <a:fillRect/>
            </a:stretch>
          </a:blipFill>
        </p:spPr>
        <p:txBody>
          <a:bodyPr lIns="68580" tIns="34290" rIns="68580" bIns="34290"/>
          <a:lstStyle/>
          <a:p>
            <a:pPr>
              <a:defRPr/>
            </a:pPr>
            <a:r>
              <a:rPr lang="zh-CN" altLang="en-US">
                <a:noFill/>
              </a:rPr>
              <a:t> </a:t>
            </a:r>
          </a:p>
        </p:txBody>
      </p:sp>
      <p:sp>
        <p:nvSpPr>
          <p:cNvPr id="13" name="文本框 12"/>
          <p:cNvSpPr txBox="1">
            <a:spLocks noChangeArrowheads="1"/>
          </p:cNvSpPr>
          <p:nvPr/>
        </p:nvSpPr>
        <p:spPr bwMode="auto">
          <a:xfrm>
            <a:off x="3761187" y="4089798"/>
            <a:ext cx="260747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Lucida Calligraphy" panose="03010101010101010101" pitchFamily="66" charset="0"/>
                <a:ea typeface="楷体" panose="02010609060101010101" pitchFamily="49" charset="-122"/>
              </a:rPr>
              <a:t>r</a:t>
            </a:r>
            <a:endParaRPr lang="zh-CN" altLang="en-US"/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4335066" y="4112419"/>
            <a:ext cx="6858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Lucida Calligraphy" panose="03010101010101010101" pitchFamily="66" charset="0"/>
                <a:ea typeface="楷体" panose="02010609060101010101" pitchFamily="49" charset="-122"/>
                <a:sym typeface="Symbol" panose="05050102010706020507" pitchFamily="18" charset="2"/>
              </a:rPr>
              <a:t>r</a:t>
            </a:r>
            <a:r>
              <a:rPr lang="en-US" altLang="zh-CN" baseline="30000">
                <a:solidFill>
                  <a:srgbClr val="FF0000"/>
                </a:solidFill>
                <a:latin typeface="Lucida Calligraphy" panose="03010101010101010101" pitchFamily="66" charset="0"/>
                <a:ea typeface="楷体" panose="02010609060101010101" pitchFamily="49" charset="-122"/>
                <a:sym typeface="Symbol" panose="05050102010706020507" pitchFamily="18" charset="2"/>
              </a:rPr>
              <a:t>2</a:t>
            </a:r>
            <a:endParaRPr lang="zh-CN" altLang="en-US">
              <a:latin typeface="Lucida Calligraphy" panose="03010101010101010101" pitchFamily="66" charset="0"/>
              <a:ea typeface="楷体" panose="02010609060101010101" pitchFamily="49" charset="-122"/>
            </a:endParaRPr>
          </a:p>
        </p:txBody>
      </p:sp>
      <p:pic>
        <p:nvPicPr>
          <p:cNvPr id="11276" name="图片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523" y="1787129"/>
            <a:ext cx="4995863" cy="989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云形标注 3"/>
          <p:cNvSpPr/>
          <p:nvPr/>
        </p:nvSpPr>
        <p:spPr>
          <a:xfrm>
            <a:off x="5698490" y="1363028"/>
            <a:ext cx="2617470" cy="746284"/>
          </a:xfrm>
          <a:prstGeom prst="cloudCallout">
            <a:avLst/>
          </a:prstGeom>
          <a:solidFill>
            <a:schemeClr val="tx2">
              <a:lumMod val="20000"/>
              <a:lumOff val="80000"/>
            </a:schemeClr>
          </a:solidFill>
          <a:ln w="3175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平行四边形的面积相当于圆的面积。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9" grpId="0"/>
      <p:bldP spid="10" grpId="0"/>
      <p:bldP spid="5" grpId="0"/>
      <p:bldP spid="11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文本框 1"/>
          <p:cNvSpPr txBox="1">
            <a:spLocks noChangeArrowheads="1"/>
          </p:cNvSpPr>
          <p:nvPr/>
        </p:nvSpPr>
        <p:spPr bwMode="auto">
          <a:xfrm>
            <a:off x="848916" y="840581"/>
            <a:ext cx="5664994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一个运动场跑道的形状与大小如图。两边是半圆形，中间是长方形，这个运动场的占地面积是多少？</a:t>
            </a:r>
          </a:p>
        </p:txBody>
      </p:sp>
      <p:pic>
        <p:nvPicPr>
          <p:cNvPr id="12291" name="图片 8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8900" y="2027636"/>
            <a:ext cx="4150519" cy="1088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4911331" y="2115743"/>
            <a:ext cx="3206353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rgbClr val="FF0000"/>
                </a:solidFill>
                <a:latin typeface="Lucida Calligraphy" panose="03010101010101010101" pitchFamily="66" charset="0"/>
              </a:rPr>
              <a:t>S</a:t>
            </a:r>
            <a:r>
              <a:rPr lang="zh-CN" altLang="en-US" baseline="-25000" dirty="0">
                <a:solidFill>
                  <a:srgbClr val="FF0000"/>
                </a:solidFill>
                <a:latin typeface="Lucida Calligraphy" panose="03010101010101010101" pitchFamily="66" charset="0"/>
              </a:rPr>
              <a:t>总</a:t>
            </a:r>
            <a:r>
              <a:rPr lang="en-US" altLang="zh-CN" dirty="0">
                <a:solidFill>
                  <a:srgbClr val="FF0000"/>
                </a:solidFill>
                <a:latin typeface="Lucida Calligraphy" panose="03010101010101010101" pitchFamily="66" charset="0"/>
              </a:rPr>
              <a:t>=</a:t>
            </a:r>
            <a:r>
              <a:rPr lang="en-US" altLang="zh-CN" dirty="0">
                <a:solidFill>
                  <a:srgbClr val="FF0000"/>
                </a:solidFill>
                <a:latin typeface="Lucida Calligraphy" panose="03010101010101010101" pitchFamily="66" charset="0"/>
                <a:sym typeface="+mn-ea"/>
              </a:rPr>
              <a:t>S</a:t>
            </a:r>
            <a:r>
              <a:rPr lang="zh-CN" altLang="en-US" baseline="-25000" dirty="0">
                <a:solidFill>
                  <a:srgbClr val="FF0000"/>
                </a:solidFill>
                <a:latin typeface="Lucida Calligraphy" panose="03010101010101010101" pitchFamily="66" charset="0"/>
                <a:sym typeface="+mn-ea"/>
              </a:rPr>
              <a:t>长  </a:t>
            </a:r>
            <a:r>
              <a:rPr lang="en-US" altLang="zh-CN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+ </a:t>
            </a:r>
            <a:r>
              <a:rPr lang="en-US" altLang="zh-CN" dirty="0">
                <a:solidFill>
                  <a:srgbClr val="FF0000"/>
                </a:solidFill>
                <a:latin typeface="Lucida Calligraphy" panose="03010101010101010101" pitchFamily="66" charset="0"/>
                <a:sym typeface="+mn-ea"/>
              </a:rPr>
              <a:t>S</a:t>
            </a:r>
            <a:r>
              <a:rPr lang="zh-CN" altLang="en-US" baseline="-25000" dirty="0">
                <a:solidFill>
                  <a:srgbClr val="FF0000"/>
                </a:solidFill>
                <a:latin typeface="Lucida Calligraphy" panose="03010101010101010101" pitchFamily="66" charset="0"/>
                <a:sym typeface="+mn-ea"/>
              </a:rPr>
              <a:t>圆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363766" y="2461023"/>
            <a:ext cx="3601640" cy="1315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 50x20+3.14</a:t>
            </a:r>
            <a:r>
              <a:rPr lang="en-US" altLang="zh-CN" dirty="0">
                <a:solidFill>
                  <a:srgbClr val="FF0000"/>
                </a:solidFill>
                <a:ea typeface="楷体" panose="02010609060101010101" pitchFamily="49" charset="-122"/>
                <a:sym typeface="+mn-ea"/>
              </a:rPr>
              <a:t>×</a:t>
            </a:r>
            <a:r>
              <a:rPr lang="en-US" altLang="zh-CN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(20÷2)</a:t>
            </a:r>
            <a:r>
              <a:rPr lang="en-US" altLang="zh-CN" baseline="30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endParaRPr lang="en-US" altLang="zh-CN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 1000+314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 1314(</a:t>
            </a:r>
            <a:r>
              <a:rPr lang="zh-CN" altLang="en-US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平方米</a:t>
            </a:r>
            <a:r>
              <a:rPr lang="en-US" altLang="zh-CN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)</a:t>
            </a:r>
            <a:r>
              <a:rPr lang="en-US" altLang="zh-CN" baseline="30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文本框 1"/>
          <p:cNvSpPr txBox="1">
            <a:spLocks noChangeArrowheads="1"/>
          </p:cNvSpPr>
          <p:nvPr/>
        </p:nvSpPr>
        <p:spPr bwMode="auto">
          <a:xfrm>
            <a:off x="862013" y="870348"/>
            <a:ext cx="4011216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dirty="0"/>
              <a:t>求下图中阴影部分的面积？</a:t>
            </a:r>
          </a:p>
        </p:txBody>
      </p:sp>
      <p:pic>
        <p:nvPicPr>
          <p:cNvPr id="13315" name="图片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8244" y="1608535"/>
            <a:ext cx="1905000" cy="1298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3707606" y="2258618"/>
            <a:ext cx="31623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rgbClr val="FF0000"/>
                </a:solidFill>
                <a:latin typeface="Lucida Calligraphy" panose="03010101010101010101" pitchFamily="66" charset="0"/>
              </a:rPr>
              <a:t>S=S</a:t>
            </a:r>
            <a:r>
              <a:rPr lang="zh-CN" altLang="en-US" baseline="-25000" dirty="0">
                <a:solidFill>
                  <a:srgbClr val="FF0000"/>
                </a:solidFill>
                <a:latin typeface="Lucida Calligraphy" panose="03010101010101010101" pitchFamily="66" charset="0"/>
              </a:rPr>
              <a:t>大圆</a:t>
            </a:r>
            <a:r>
              <a:rPr lang="zh-CN" altLang="en-US" dirty="0">
                <a:solidFill>
                  <a:srgbClr val="FF0000"/>
                </a:solidFill>
                <a:latin typeface="Lucida Calligraphy" panose="03010101010101010101" pitchFamily="66" charset="0"/>
              </a:rPr>
              <a:t>－</a:t>
            </a:r>
            <a:r>
              <a:rPr lang="en-US" altLang="zh-CN" dirty="0">
                <a:solidFill>
                  <a:srgbClr val="FF0000"/>
                </a:solidFill>
                <a:latin typeface="Lucida Calligraphy" panose="03010101010101010101" pitchFamily="66" charset="0"/>
                <a:sym typeface="+mn-ea"/>
              </a:rPr>
              <a:t>S</a:t>
            </a:r>
            <a:r>
              <a:rPr lang="zh-CN" altLang="en-US" baseline="-25000" dirty="0">
                <a:solidFill>
                  <a:srgbClr val="FF0000"/>
                </a:solidFill>
                <a:latin typeface="Lucida Calligraphy" panose="03010101010101010101" pitchFamily="66" charset="0"/>
                <a:sym typeface="+mn-ea"/>
              </a:rPr>
              <a:t>小圆</a:t>
            </a:r>
            <a:endParaRPr lang="en-US" altLang="zh-CN" baseline="-25000" dirty="0">
              <a:solidFill>
                <a:srgbClr val="FF0000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3764759" y="2733675"/>
            <a:ext cx="3450431" cy="1592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</a:rPr>
              <a:t>  </a:t>
            </a:r>
            <a:r>
              <a:rPr lang="en-US" altLang="zh-CN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 3.14×12</a:t>
            </a:r>
            <a:r>
              <a:rPr lang="en-US" altLang="zh-CN" baseline="30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en-US" altLang="zh-CN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－</a:t>
            </a:r>
            <a:r>
              <a:rPr lang="en-US" altLang="zh-CN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3.14</a:t>
            </a:r>
            <a:r>
              <a:rPr lang="en-US" altLang="zh-CN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×8</a:t>
            </a:r>
            <a:r>
              <a:rPr lang="en-US" altLang="zh-CN" baseline="30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2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 = 452.16－200.96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 = 251.2 (</a:t>
            </a:r>
            <a:r>
              <a:rPr lang="en-US" altLang="zh-CN" dirty="0">
                <a:solidFill>
                  <a:srgbClr val="FF0000"/>
                </a:solidFill>
                <a:latin typeface="Lucida Calligraphy" panose="03010101010101010101" pitchFamily="66" charset="0"/>
                <a:ea typeface="楷体" panose="02010609060101010101" pitchFamily="49" charset="-122"/>
                <a:sym typeface="+mn-ea"/>
              </a:rPr>
              <a:t>cm</a:t>
            </a:r>
            <a:r>
              <a:rPr lang="en-US" altLang="zh-CN" baseline="30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2</a:t>
            </a:r>
            <a:r>
              <a:rPr lang="en-US" altLang="zh-CN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)</a:t>
            </a:r>
          </a:p>
          <a:p>
            <a:pPr eaLnBrk="1" hangingPunct="1"/>
            <a:endParaRPr lang="en-US" altLang="zh-CN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文本框 1"/>
          <p:cNvSpPr txBox="1">
            <a:spLocks noChangeArrowheads="1"/>
          </p:cNvSpPr>
          <p:nvPr/>
        </p:nvSpPr>
        <p:spPr bwMode="auto">
          <a:xfrm>
            <a:off x="862013" y="870348"/>
            <a:ext cx="4011216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求下图中阴影部分的面积？</a:t>
            </a:r>
          </a:p>
        </p:txBody>
      </p:sp>
      <p:pic>
        <p:nvPicPr>
          <p:cNvPr id="14339" name="图片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9684" y="1603773"/>
            <a:ext cx="1735931" cy="1289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4643438" y="2513411"/>
            <a:ext cx="31623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>
                <a:solidFill>
                  <a:srgbClr val="FF0000"/>
                </a:solidFill>
                <a:latin typeface="Lucida Calligraphy" panose="03010101010101010101" pitchFamily="66" charset="0"/>
                <a:ea typeface="宋体" panose="02010600030101010101" pitchFamily="2" charset="-122"/>
              </a:rPr>
              <a:t>S=S</a:t>
            </a:r>
            <a:r>
              <a:rPr lang="zh-CN" altLang="en-US" baseline="-25000">
                <a:solidFill>
                  <a:srgbClr val="FF0000"/>
                </a:solidFill>
                <a:latin typeface="Lucida Calligraphy" panose="03010101010101010101" pitchFamily="66" charset="0"/>
                <a:ea typeface="宋体" panose="02010600030101010101" pitchFamily="2" charset="-122"/>
              </a:rPr>
              <a:t>圆</a:t>
            </a:r>
            <a:r>
              <a:rPr lang="zh-CN" altLang="en-US">
                <a:solidFill>
                  <a:srgbClr val="FF0000"/>
                </a:solidFill>
                <a:latin typeface="Lucida Calligraphy" panose="03010101010101010101" pitchFamily="66" charset="0"/>
                <a:ea typeface="宋体" panose="02010600030101010101" pitchFamily="2" charset="-122"/>
              </a:rPr>
              <a:t>－</a:t>
            </a:r>
            <a:r>
              <a:rPr lang="en-US" altLang="zh-CN">
                <a:solidFill>
                  <a:srgbClr val="FF0000"/>
                </a:solidFill>
                <a:latin typeface="Lucida Calligraphy" panose="03010101010101010101" pitchFamily="66" charset="0"/>
                <a:ea typeface="宋体" panose="02010600030101010101" pitchFamily="2" charset="-122"/>
              </a:rPr>
              <a:t>2</a:t>
            </a:r>
            <a:r>
              <a:rPr lang="en-US" altLang="zh-CN">
                <a:solidFill>
                  <a:srgbClr val="FF0000"/>
                </a:solidFill>
                <a:latin typeface="Lucida Calligraphy" panose="03010101010101010101" pitchFamily="66" charset="0"/>
                <a:ea typeface="宋体" panose="02010600030101010101" pitchFamily="2" charset="-122"/>
                <a:sym typeface="+mn-ea"/>
              </a:rPr>
              <a:t>S</a:t>
            </a:r>
            <a:r>
              <a:rPr lang="zh-CN" altLang="en-US" baseline="-25000">
                <a:solidFill>
                  <a:srgbClr val="FF0000"/>
                </a:solidFill>
                <a:latin typeface="Lucida Calligraphy" panose="03010101010101010101" pitchFamily="66" charset="0"/>
                <a:ea typeface="宋体" panose="02010600030101010101" pitchFamily="2" charset="-122"/>
                <a:sym typeface="+mn-ea"/>
              </a:rPr>
              <a:t>三</a:t>
            </a:r>
          </a:p>
        </p:txBody>
      </p:sp>
      <p:sp>
        <p:nvSpPr>
          <p:cNvPr id="10" name="文本框 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873625" y="2884030"/>
            <a:ext cx="3162300" cy="1493774"/>
          </a:xfrm>
          <a:prstGeom prst="rect">
            <a:avLst/>
          </a:prstGeom>
          <a:blipFill rotWithShape="1">
            <a:blip r:embed="rId3" cstate="email"/>
            <a:stretch>
              <a:fillRect/>
            </a:stretch>
          </a:blipFill>
        </p:spPr>
        <p:txBody>
          <a:bodyPr lIns="68580" tIns="34290" rIns="68580" bIns="34290"/>
          <a:lstStyle/>
          <a:p>
            <a:pPr>
              <a:defRPr/>
            </a:pPr>
            <a:r>
              <a:rPr lang="zh-CN" altLang="en-US">
                <a:noFill/>
              </a:rPr>
              <a:t> </a:t>
            </a:r>
          </a:p>
        </p:txBody>
      </p:sp>
      <p:sp>
        <p:nvSpPr>
          <p:cNvPr id="3" name="云形标注 2"/>
          <p:cNvSpPr/>
          <p:nvPr/>
        </p:nvSpPr>
        <p:spPr>
          <a:xfrm>
            <a:off x="5364056" y="1403986"/>
            <a:ext cx="2541060" cy="834866"/>
          </a:xfrm>
          <a:prstGeom prst="cloudCallou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rgbClr val="0070C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baseline="-25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 </a:t>
            </a:r>
            <a:endParaRPr lang="en-US" altLang="zh-CN" baseline="-250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baseline="-250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思路：将圆里面的正方形看成两个相等的三角形。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剪去单角的矩形 5"/>
          <p:cNvSpPr/>
          <p:nvPr/>
        </p:nvSpPr>
        <p:spPr>
          <a:xfrm>
            <a:off x="-179785" y="519113"/>
            <a:ext cx="3455195" cy="486966"/>
          </a:xfrm>
          <a:prstGeom prst="snip1Rect">
            <a:avLst/>
          </a:prstGeom>
          <a:solidFill>
            <a:srgbClr val="BBE1F4"/>
          </a:solidFill>
          <a:ln>
            <a:noFill/>
          </a:ln>
          <a:effectLst>
            <a:outerShdw blurRad="50800" dist="50800" dir="2700000" algn="tl" rotWithShape="0">
              <a:srgbClr val="4E70A8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10"/>
          <p:cNvSpPr txBox="1">
            <a:spLocks noChangeArrowheads="1"/>
          </p:cNvSpPr>
          <p:nvPr/>
        </p:nvSpPr>
        <p:spPr bwMode="auto">
          <a:xfrm>
            <a:off x="285752" y="542926"/>
            <a:ext cx="1985159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4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五、课堂小结</a:t>
            </a:r>
          </a:p>
        </p:txBody>
      </p:sp>
      <p:sp>
        <p:nvSpPr>
          <p:cNvPr id="9" name="椭圆形标注 8"/>
          <p:cNvSpPr/>
          <p:nvPr/>
        </p:nvSpPr>
        <p:spPr>
          <a:xfrm rot="317092">
            <a:off x="5916919" y="330166"/>
            <a:ext cx="2317115" cy="875348"/>
          </a:xfrm>
          <a:prstGeom prst="wedgeEllipseCallout">
            <a:avLst/>
          </a:prstGeom>
          <a:noFill/>
          <a:ln w="3175">
            <a:solidFill>
              <a:schemeClr val="accent1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你学会了哪些知识？</a:t>
            </a:r>
          </a:p>
        </p:txBody>
      </p:sp>
      <p:sp>
        <p:nvSpPr>
          <p:cNvPr id="10" name="矩形 9"/>
          <p:cNvSpPr/>
          <p:nvPr/>
        </p:nvSpPr>
        <p:spPr>
          <a:xfrm>
            <a:off x="755738" y="1329667"/>
            <a:ext cx="6984485" cy="1217593"/>
          </a:xfrm>
          <a:prstGeom prst="rect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zh-CN" baseline="30000" dirty="0">
              <a:solidFill>
                <a:srgbClr val="FF0000"/>
              </a:solidFill>
              <a:latin typeface="Lucida Calligraphy" panose="03010101010101010101" pitchFamily="66" charset="0"/>
              <a:ea typeface="楷体" panose="02010609060101010101" pitchFamily="49" charset="-122"/>
            </a:endParaRPr>
          </a:p>
        </p:txBody>
      </p:sp>
      <p:graphicFrame>
        <p:nvGraphicFramePr>
          <p:cNvPr id="15370" name="对象 20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114800" y="2490788"/>
          <a:ext cx="914400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8" r:id="rId3" imgW="914400" imgH="215900" progId="Equation.KSEE3">
                  <p:embed/>
                </p:oleObj>
              </mc:Choice>
              <mc:Fallback>
                <p:oleObj r:id="rId3" imgW="914400" imgH="215900" progId="Equation.KSEE3">
                  <p:embed/>
                  <p:pic>
                    <p:nvPicPr>
                      <p:cNvPr id="0" name="对象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2490788"/>
                        <a:ext cx="914400" cy="16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矩形 7"/>
          <p:cNvSpPr/>
          <p:nvPr/>
        </p:nvSpPr>
        <p:spPr>
          <a:xfrm>
            <a:off x="755738" y="2669688"/>
            <a:ext cx="6984485" cy="717779"/>
          </a:xfrm>
          <a:prstGeom prst="rect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通过对长方形平行四边形等图形的推导可以得出      圆的面积。</a:t>
            </a:r>
            <a:endParaRPr lang="en-US" altLang="zh-CN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755738" y="3509898"/>
            <a:ext cx="6984485" cy="933794"/>
          </a:xfrm>
          <a:prstGeom prst="rect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圆里面有一个</a:t>
            </a:r>
            <a:r>
              <a:rPr lang="zh-CN" altLang="en-US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最大</a:t>
            </a:r>
            <a:r>
              <a:rPr lang="zh-CN" altLang="en-US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的正方形，则圆的直径是正方形分成两个相同三角形后形成的三角形的底，圆的半径为三角形的高。</a:t>
            </a:r>
            <a:endParaRPr lang="en-US" altLang="zh-CN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756049" y="1364457"/>
            <a:ext cx="5099447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已知圆的半径，求圆的面积，用公式</a:t>
            </a:r>
            <a:endParaRPr lang="zh-CN" altLang="en-US" dirty="0"/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5823350" y="1385888"/>
            <a:ext cx="2749153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Lucida Calligraphy" panose="03010101010101010101" pitchFamily="66" charset="0"/>
                <a:ea typeface="楷体" panose="02010609060101010101" pitchFamily="49" charset="-122"/>
                <a:sym typeface="+mn-ea"/>
              </a:rPr>
              <a:t>S=</a:t>
            </a:r>
            <a:r>
              <a:rPr lang="en-US" altLang="zh-CN">
                <a:solidFill>
                  <a:srgbClr val="FF0000"/>
                </a:solidFill>
                <a:latin typeface="Lucida Calligraphy" panose="03010101010101010101" pitchFamily="66" charset="0"/>
                <a:ea typeface="楷体" panose="02010609060101010101" pitchFamily="49" charset="-122"/>
                <a:sym typeface="Symbol" panose="05050102010706020507" pitchFamily="18" charset="2"/>
              </a:rPr>
              <a:t>r</a:t>
            </a:r>
            <a:r>
              <a:rPr lang="en-US" altLang="zh-CN" baseline="30000">
                <a:solidFill>
                  <a:srgbClr val="FF0000"/>
                </a:solidFill>
                <a:latin typeface="Lucida Calligraphy" panose="03010101010101010101" pitchFamily="66" charset="0"/>
                <a:ea typeface="楷体" panose="02010609060101010101" pitchFamily="49" charset="-122"/>
                <a:sym typeface="Symbol" panose="05050102010706020507" pitchFamily="18" charset="2"/>
              </a:rPr>
              <a:t>2</a:t>
            </a:r>
          </a:p>
          <a:p>
            <a:pPr eaLnBrk="1" hangingPunct="1"/>
            <a:endParaRPr lang="zh-CN" altLang="en-US">
              <a:solidFill>
                <a:srgbClr val="FF0000"/>
              </a:solidFill>
              <a:latin typeface="Lucida Calligraphy" panose="03010101010101010101" pitchFamily="66" charset="0"/>
              <a:ea typeface="楷体" panose="02010609060101010101" pitchFamily="49" charset="-122"/>
            </a:endParaRPr>
          </a:p>
        </p:txBody>
      </p:sp>
      <p:sp>
        <p:nvSpPr>
          <p:cNvPr id="5" name="矩形 4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823497" y="1653686"/>
            <a:ext cx="963533" cy="483786"/>
          </a:xfrm>
          <a:prstGeom prst="rect">
            <a:avLst/>
          </a:prstGeom>
          <a:blipFill rotWithShape="1">
            <a:blip r:embed="rId5" cstate="email"/>
            <a:stretch>
              <a:fillRect/>
            </a:stretch>
          </a:blipFill>
        </p:spPr>
        <p:txBody>
          <a:bodyPr lIns="68580" tIns="34290" rIns="68580" bIns="34290"/>
          <a:lstStyle/>
          <a:p>
            <a:pPr>
              <a:defRPr/>
            </a:pPr>
            <a:r>
              <a:rPr lang="zh-CN" altLang="en-US">
                <a:noFill/>
              </a:rPr>
              <a:t> </a:t>
            </a: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758428" y="1722836"/>
            <a:ext cx="3831818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已知圆的直径，求圆的面积，用公式</a:t>
            </a:r>
            <a:endParaRPr lang="en-US" altLang="zh-CN" dirty="0">
              <a:latin typeface="楷体" panose="02010609060101010101" pitchFamily="49" charset="-122"/>
              <a:ea typeface="楷体" panose="02010609060101010101" pitchFamily="49" charset="-122"/>
              <a:sym typeface="Symbol" panose="05050102010706020507" pitchFamily="18" charset="2"/>
            </a:endParaRP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758428" y="2103835"/>
            <a:ext cx="3831818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已知圆的周长，求圆的面积，用公式</a:t>
            </a:r>
            <a:endParaRPr lang="en-US" altLang="zh-CN" dirty="0">
              <a:latin typeface="楷体" panose="02010609060101010101" pitchFamily="49" charset="-122"/>
              <a:ea typeface="楷体" panose="02010609060101010101" pitchFamily="49" charset="-122"/>
              <a:sym typeface="Symbol" panose="05050102010706020507" pitchFamily="18" charset="2"/>
            </a:endParaRPr>
          </a:p>
        </p:txBody>
      </p:sp>
      <p:sp>
        <p:nvSpPr>
          <p:cNvPr id="15" name="矩形 14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820938" y="2073917"/>
            <a:ext cx="1081354" cy="483786"/>
          </a:xfrm>
          <a:prstGeom prst="rect">
            <a:avLst/>
          </a:prstGeom>
          <a:blipFill rotWithShape="1">
            <a:blip r:embed="rId6" cstate="email"/>
            <a:stretch>
              <a:fillRect/>
            </a:stretch>
          </a:blipFill>
        </p:spPr>
        <p:txBody>
          <a:bodyPr lIns="68580" tIns="34290" rIns="68580" bIns="34290"/>
          <a:lstStyle/>
          <a:p>
            <a:pPr>
              <a:defRPr/>
            </a:pPr>
            <a:r>
              <a:rPr lang="zh-CN" altLang="en-US">
                <a:noFill/>
              </a:rPr>
              <a:t> 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3" grpId="0"/>
      <p:bldP spid="4" grpId="0"/>
      <p:bldP spid="12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剪去单角的矩形 5"/>
          <p:cNvSpPr/>
          <p:nvPr/>
        </p:nvSpPr>
        <p:spPr>
          <a:xfrm>
            <a:off x="-179785" y="519113"/>
            <a:ext cx="3455195" cy="486966"/>
          </a:xfrm>
          <a:prstGeom prst="snip1Rect">
            <a:avLst/>
          </a:prstGeom>
          <a:solidFill>
            <a:srgbClr val="BBE1F4"/>
          </a:solidFill>
          <a:ln>
            <a:noFill/>
          </a:ln>
          <a:effectLst>
            <a:outerShdw blurRad="50800" dist="50800" dir="2700000" algn="tl" rotWithShape="0">
              <a:srgbClr val="4E70A8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10"/>
          <p:cNvSpPr txBox="1">
            <a:spLocks noChangeArrowheads="1"/>
          </p:cNvSpPr>
          <p:nvPr/>
        </p:nvSpPr>
        <p:spPr bwMode="auto">
          <a:xfrm>
            <a:off x="285752" y="542926"/>
            <a:ext cx="1985159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4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一、复习导入</a:t>
            </a:r>
          </a:p>
        </p:txBody>
      </p:sp>
      <p:sp>
        <p:nvSpPr>
          <p:cNvPr id="3076" name="文本框 1"/>
          <p:cNvSpPr txBox="1">
            <a:spLocks noChangeArrowheads="1"/>
          </p:cNvSpPr>
          <p:nvPr/>
        </p:nvSpPr>
        <p:spPr bwMode="auto">
          <a:xfrm>
            <a:off x="3549254" y="2263380"/>
            <a:ext cx="3269456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圆的面积公式是什么？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4001693" y="2896793"/>
            <a:ext cx="2600325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rgbClr val="FF0000"/>
                </a:solidFill>
              </a:rPr>
              <a:t>  </a:t>
            </a:r>
            <a:r>
              <a:rPr lang="en-US" altLang="zh-CN" sz="2100" dirty="0">
                <a:solidFill>
                  <a:srgbClr val="FF0000"/>
                </a:solidFill>
                <a:latin typeface="Lucida Calligraphy" panose="03010101010101010101" pitchFamily="66" charset="0"/>
              </a:rPr>
              <a:t>S=</a:t>
            </a:r>
            <a:r>
              <a:rPr lang="en-US" altLang="zh-CN" sz="2100" dirty="0">
                <a:solidFill>
                  <a:srgbClr val="FF0000"/>
                </a:solidFill>
                <a:latin typeface="Lucida Calligraphy" panose="03010101010101010101" pitchFamily="66" charset="0"/>
                <a:sym typeface="Symbol" panose="05050102010706020507" pitchFamily="18" charset="2"/>
              </a:rPr>
              <a:t>r</a:t>
            </a:r>
            <a:r>
              <a:rPr lang="en-US" altLang="zh-CN" sz="2100" baseline="30000" dirty="0">
                <a:solidFill>
                  <a:srgbClr val="FF0000"/>
                </a:solidFill>
                <a:latin typeface="Lucida Calligraphy" panose="03010101010101010101" pitchFamily="66" charset="0"/>
                <a:sym typeface="Symbol" panose="05050102010706020507" pitchFamily="18" charset="2"/>
              </a:rPr>
              <a:t>2</a:t>
            </a:r>
          </a:p>
        </p:txBody>
      </p:sp>
      <p:sp>
        <p:nvSpPr>
          <p:cNvPr id="10" name="流程图: 接点 9"/>
          <p:cNvSpPr/>
          <p:nvPr/>
        </p:nvSpPr>
        <p:spPr>
          <a:xfrm>
            <a:off x="1115617" y="1895477"/>
            <a:ext cx="1440656" cy="1079897"/>
          </a:xfrm>
          <a:prstGeom prst="flowChartConnector">
            <a:avLst/>
          </a:prstGeom>
          <a:solidFill>
            <a:srgbClr val="BBE1F4"/>
          </a:solidFill>
          <a:ln>
            <a:noFill/>
          </a:ln>
          <a:effectLst>
            <a:outerShdw blurRad="50800" dist="50800" dir="2700000" algn="tl" rotWithShape="0">
              <a:srgbClr val="4E70A8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  <a:sym typeface="+mn-ea"/>
            </a:endParaRPr>
          </a:p>
        </p:txBody>
      </p:sp>
      <p:sp>
        <p:nvSpPr>
          <p:cNvPr id="3079" name="文本框 10"/>
          <p:cNvSpPr txBox="1">
            <a:spLocks noChangeArrowheads="1"/>
          </p:cNvSpPr>
          <p:nvPr/>
        </p:nvSpPr>
        <p:spPr bwMode="auto">
          <a:xfrm>
            <a:off x="3059907" y="1752602"/>
            <a:ext cx="5011341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圆所占平面的大小，叫做圆的面积。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文本框 2"/>
          <p:cNvSpPr txBox="1">
            <a:spLocks noChangeArrowheads="1"/>
          </p:cNvSpPr>
          <p:nvPr/>
        </p:nvSpPr>
        <p:spPr bwMode="auto">
          <a:xfrm>
            <a:off x="395288" y="627461"/>
            <a:ext cx="34671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圆的面积公式推导过程？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78694" y="1437086"/>
            <a:ext cx="1695450" cy="1264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右箭头 5"/>
          <p:cNvSpPr/>
          <p:nvPr/>
        </p:nvSpPr>
        <p:spPr>
          <a:xfrm>
            <a:off x="3275410" y="1977629"/>
            <a:ext cx="720328" cy="32385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6066" y="1905000"/>
            <a:ext cx="2922984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855371" y="3432573"/>
            <a:ext cx="2884885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下箭头 8"/>
          <p:cNvSpPr/>
          <p:nvPr/>
        </p:nvSpPr>
        <p:spPr>
          <a:xfrm>
            <a:off x="6012657" y="2701529"/>
            <a:ext cx="431006" cy="432197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文本框 3"/>
          <p:cNvSpPr txBox="1">
            <a:spLocks noChangeArrowheads="1"/>
          </p:cNvSpPr>
          <p:nvPr/>
        </p:nvSpPr>
        <p:spPr bwMode="auto">
          <a:xfrm>
            <a:off x="777478" y="423863"/>
            <a:ext cx="7748588" cy="900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面积公式是把圆片对折，分成两个半圆，把每个半圆沿圆心等分成若干份（越多越好），拼成一个近似的长方形,长方形的长就是圆的周长的一半，宽就是圆的半径。</a:t>
            </a:r>
          </a:p>
        </p:txBody>
      </p:sp>
      <p:grpSp>
        <p:nvGrpSpPr>
          <p:cNvPr id="6" name="组合 5"/>
          <p:cNvGrpSpPr/>
          <p:nvPr/>
        </p:nvGrpSpPr>
        <p:grpSpPr bwMode="auto">
          <a:xfrm>
            <a:off x="2030018" y="1831182"/>
            <a:ext cx="4093369" cy="951310"/>
            <a:chOff x="3245" y="2511"/>
            <a:chExt cx="6446" cy="1998"/>
          </a:xfrm>
        </p:grpSpPr>
        <p:pic>
          <p:nvPicPr>
            <p:cNvPr id="5141" name="图片 6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245" y="2511"/>
              <a:ext cx="6446" cy="1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矩形 7"/>
            <p:cNvSpPr/>
            <p:nvPr/>
          </p:nvSpPr>
          <p:spPr>
            <a:xfrm>
              <a:off x="3389" y="2656"/>
              <a:ext cx="6139" cy="1720"/>
            </a:xfrm>
            <a:prstGeom prst="rect">
              <a:avLst/>
            </a:prstGeom>
            <a:noFill/>
            <a:ln w="130175">
              <a:solidFill>
                <a:srgbClr val="FF0000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grpSp>
        <p:nvGrpSpPr>
          <p:cNvPr id="9" name="组合 8"/>
          <p:cNvGrpSpPr/>
          <p:nvPr/>
        </p:nvGrpSpPr>
        <p:grpSpPr bwMode="auto">
          <a:xfrm>
            <a:off x="2193134" y="1501379"/>
            <a:ext cx="3755231" cy="275034"/>
            <a:chOff x="2663" y="1571"/>
            <a:chExt cx="5913" cy="578"/>
          </a:xfrm>
        </p:grpSpPr>
        <p:cxnSp>
          <p:nvCxnSpPr>
            <p:cNvPr id="14" name="直接连接符 13"/>
            <p:cNvCxnSpPr/>
            <p:nvPr/>
          </p:nvCxnSpPr>
          <p:spPr>
            <a:xfrm>
              <a:off x="2663" y="1571"/>
              <a:ext cx="0" cy="57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>
              <a:off x="8576" y="1571"/>
              <a:ext cx="0" cy="57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箭头连接符 27"/>
            <p:cNvCxnSpPr/>
            <p:nvPr/>
          </p:nvCxnSpPr>
          <p:spPr>
            <a:xfrm flipH="1">
              <a:off x="2777" y="1881"/>
              <a:ext cx="1959" cy="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箭头连接符 28"/>
            <p:cNvCxnSpPr/>
            <p:nvPr/>
          </p:nvCxnSpPr>
          <p:spPr>
            <a:xfrm>
              <a:off x="6497" y="1884"/>
              <a:ext cx="1944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组合 29"/>
          <p:cNvGrpSpPr/>
          <p:nvPr/>
        </p:nvGrpSpPr>
        <p:grpSpPr bwMode="auto">
          <a:xfrm>
            <a:off x="6194822" y="1910955"/>
            <a:ext cx="408384" cy="701278"/>
            <a:chOff x="8965" y="2543"/>
            <a:chExt cx="643" cy="1472"/>
          </a:xfrm>
        </p:grpSpPr>
        <p:cxnSp>
          <p:nvCxnSpPr>
            <p:cNvPr id="31" name="直接连接符 30"/>
            <p:cNvCxnSpPr/>
            <p:nvPr/>
          </p:nvCxnSpPr>
          <p:spPr>
            <a:xfrm>
              <a:off x="8987" y="2543"/>
              <a:ext cx="62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>
              <a:off x="8965" y="4015"/>
              <a:ext cx="62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箭头连接符 32"/>
            <p:cNvCxnSpPr/>
            <p:nvPr/>
          </p:nvCxnSpPr>
          <p:spPr>
            <a:xfrm flipV="1">
              <a:off x="9271" y="2543"/>
              <a:ext cx="0" cy="48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箭头连接符 33"/>
            <p:cNvCxnSpPr/>
            <p:nvPr/>
          </p:nvCxnSpPr>
          <p:spPr>
            <a:xfrm>
              <a:off x="9271" y="3610"/>
              <a:ext cx="0" cy="38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下箭头 34"/>
          <p:cNvSpPr/>
          <p:nvPr/>
        </p:nvSpPr>
        <p:spPr>
          <a:xfrm>
            <a:off x="3854053" y="2918223"/>
            <a:ext cx="433388" cy="432197"/>
          </a:xfrm>
          <a:prstGeom prst="downArrow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2" name="组合 1"/>
          <p:cNvGrpSpPr/>
          <p:nvPr/>
        </p:nvGrpSpPr>
        <p:grpSpPr bwMode="auto">
          <a:xfrm>
            <a:off x="3698081" y="1328738"/>
            <a:ext cx="1104900" cy="541825"/>
            <a:chOff x="3697605" y="1771650"/>
            <a:chExt cx="1105535" cy="722049"/>
          </a:xfrm>
        </p:grpSpPr>
        <p:graphicFrame>
          <p:nvGraphicFramePr>
            <p:cNvPr id="5131" name="对象 35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3697605" y="1771650"/>
            <a:ext cx="269240" cy="5981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8" r:id="rId4" imgW="177165" imgH="393700" progId="Equation.KSEE3">
                    <p:embed/>
                  </p:oleObj>
                </mc:Choice>
                <mc:Fallback>
                  <p:oleObj r:id="rId4" imgW="177165" imgH="393700" progId="Equation.KSEE3">
                    <p:embed/>
                    <p:pic>
                      <p:nvPicPr>
                        <p:cNvPr id="0" name="对象 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7605" y="1771650"/>
                          <a:ext cx="269240" cy="59817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32" name="文本框 37"/>
            <p:cNvSpPr txBox="1">
              <a:spLocks noChangeArrowheads="1"/>
            </p:cNvSpPr>
            <p:nvPr/>
          </p:nvSpPr>
          <p:spPr bwMode="auto">
            <a:xfrm>
              <a:off x="3966845" y="2001519"/>
              <a:ext cx="836295" cy="492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>
                  <a:latin typeface="Lucida Calligraphy" panose="03010101010101010101" pitchFamily="66" charset="0"/>
                </a:rPr>
                <a:t>= </a:t>
              </a:r>
              <a:r>
                <a:rPr lang="en-US" altLang="zh-CN">
                  <a:latin typeface="Lucida Calligraphy" panose="03010101010101010101" pitchFamily="66" charset="0"/>
                  <a:sym typeface="Symbol" panose="05050102010706020507" pitchFamily="18" charset="2"/>
                </a:rPr>
                <a:t>r</a:t>
              </a:r>
              <a:endParaRPr lang="en-US" altLang="zh-CN">
                <a:latin typeface="Lucida Calligraphy" panose="03010101010101010101" pitchFamily="66" charset="0"/>
              </a:endParaRPr>
            </a:p>
          </p:txBody>
        </p:sp>
      </p:grpSp>
      <p:sp>
        <p:nvSpPr>
          <p:cNvPr id="39" name="文本框 38"/>
          <p:cNvSpPr txBox="1">
            <a:spLocks noChangeArrowheads="1"/>
          </p:cNvSpPr>
          <p:nvPr/>
        </p:nvSpPr>
        <p:spPr bwMode="auto">
          <a:xfrm>
            <a:off x="6263881" y="2143126"/>
            <a:ext cx="250031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>
                <a:latin typeface="Lucida Calligraphy" panose="03010101010101010101" pitchFamily="66" charset="0"/>
              </a:rPr>
              <a:t>r</a:t>
            </a:r>
          </a:p>
        </p:txBody>
      </p:sp>
      <p:sp>
        <p:nvSpPr>
          <p:cNvPr id="40" name="文本框 39"/>
          <p:cNvSpPr txBox="1">
            <a:spLocks noChangeArrowheads="1"/>
          </p:cNvSpPr>
          <p:nvPr/>
        </p:nvSpPr>
        <p:spPr bwMode="auto">
          <a:xfrm>
            <a:off x="2743200" y="3361136"/>
            <a:ext cx="377071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长方形的面积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=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长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宽</a:t>
            </a:r>
          </a:p>
        </p:txBody>
      </p:sp>
      <p:sp>
        <p:nvSpPr>
          <p:cNvPr id="41" name="文本框 40"/>
          <p:cNvSpPr txBox="1">
            <a:spLocks noChangeArrowheads="1"/>
          </p:cNvSpPr>
          <p:nvPr/>
        </p:nvSpPr>
        <p:spPr bwMode="auto">
          <a:xfrm>
            <a:off x="2743202" y="3848101"/>
            <a:ext cx="4161235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圆的面积</a:t>
            </a:r>
            <a:r>
              <a:rPr lang="en-US" altLang="zh-CN" dirty="0">
                <a:latin typeface="Lucida Calligraphy" panose="03010101010101010101" pitchFamily="66" charset="0"/>
              </a:rPr>
              <a:t>S = </a:t>
            </a:r>
            <a:r>
              <a:rPr lang="en-US" altLang="zh-CN" dirty="0">
                <a:latin typeface="Lucida Calligraphy" panose="03010101010101010101" pitchFamily="66" charset="0"/>
                <a:sym typeface="Symbol" panose="05050102010706020507" pitchFamily="18" charset="2"/>
              </a:rPr>
              <a:t>r </a:t>
            </a:r>
            <a:r>
              <a:rPr lang="en-US" altLang="zh-CN" dirty="0">
                <a:latin typeface="Lucida Calligraphy" panose="03010101010101010101" pitchFamily="66" charset="0"/>
                <a:sym typeface="+mn-ea"/>
              </a:rPr>
              <a:t>×</a:t>
            </a:r>
            <a:r>
              <a:rPr lang="en-US" altLang="zh-CN" dirty="0">
                <a:latin typeface="Lucida Calligraphy" panose="03010101010101010101" pitchFamily="66" charset="0"/>
                <a:sym typeface="Symbol" panose="05050102010706020507" pitchFamily="18" charset="2"/>
              </a:rPr>
              <a:t> r</a:t>
            </a:r>
            <a:r>
              <a:rPr lang="en-US" altLang="zh-CN" dirty="0"/>
              <a:t> </a:t>
            </a:r>
          </a:p>
          <a:p>
            <a:pPr eaLnBrk="1" hangingPunct="1"/>
            <a:r>
              <a:rPr lang="en-US" altLang="zh-CN" dirty="0">
                <a:sym typeface="+mn-ea"/>
              </a:rPr>
              <a:t>                   = </a:t>
            </a:r>
            <a:r>
              <a:rPr lang="en-US" altLang="zh-CN" dirty="0">
                <a:latin typeface="Lucida Calligraphy" panose="03010101010101010101" pitchFamily="66" charset="0"/>
                <a:sym typeface="Symbol" panose="05050102010706020507" pitchFamily="18" charset="2"/>
              </a:rPr>
              <a:t>r</a:t>
            </a:r>
            <a:r>
              <a:rPr lang="en-US" altLang="zh-CN" baseline="30000" dirty="0">
                <a:latin typeface="Lucida Calligraphy" panose="03010101010101010101" pitchFamily="66" charset="0"/>
                <a:sym typeface="Symbol" panose="05050102010706020507" pitchFamily="18" charset="2"/>
              </a:rPr>
              <a:t>2</a:t>
            </a:r>
            <a:endParaRPr lang="en-US" altLang="zh-CN" dirty="0">
              <a:latin typeface="Lucida Calligraphy" panose="03010101010101010101" pitchFamily="66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5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9" grpId="0"/>
      <p:bldP spid="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剪去单角的矩形 5"/>
          <p:cNvSpPr/>
          <p:nvPr/>
        </p:nvSpPr>
        <p:spPr>
          <a:xfrm>
            <a:off x="-179785" y="519113"/>
            <a:ext cx="3455195" cy="486966"/>
          </a:xfrm>
          <a:prstGeom prst="snip1Rect">
            <a:avLst/>
          </a:prstGeom>
          <a:solidFill>
            <a:srgbClr val="BBE1F4"/>
          </a:solidFill>
          <a:ln>
            <a:noFill/>
          </a:ln>
          <a:effectLst>
            <a:outerShdw blurRad="50800" dist="50800" dir="2700000" algn="tl" rotWithShape="0">
              <a:srgbClr val="4E70A8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10"/>
          <p:cNvSpPr txBox="1">
            <a:spLocks noChangeArrowheads="1"/>
          </p:cNvSpPr>
          <p:nvPr/>
        </p:nvSpPr>
        <p:spPr bwMode="auto">
          <a:xfrm>
            <a:off x="285752" y="542926"/>
            <a:ext cx="1985159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4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二、自主探索</a:t>
            </a:r>
          </a:p>
        </p:txBody>
      </p:sp>
      <p:sp>
        <p:nvSpPr>
          <p:cNvPr id="6148" name="文本框 7"/>
          <p:cNvSpPr txBox="1">
            <a:spLocks noChangeArrowheads="1"/>
          </p:cNvSpPr>
          <p:nvPr/>
        </p:nvSpPr>
        <p:spPr bwMode="auto">
          <a:xfrm>
            <a:off x="716757" y="1638302"/>
            <a:ext cx="3489722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dirty="0">
                <a:latin typeface="Lucida Calligraphy" panose="03010101010101010101" pitchFamily="66" charset="0"/>
                <a:ea typeface="宋体" panose="02010600030101010101" pitchFamily="2" charset="-122"/>
              </a:rPr>
              <a:t>r </a:t>
            </a:r>
            <a:r>
              <a:rPr lang="en-US" altLang="zh-CN" dirty="0">
                <a:ea typeface="宋体" panose="02010600030101010101" pitchFamily="2" charset="-122"/>
              </a:rPr>
              <a:t>= 2.5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分米，面积？</a:t>
            </a:r>
          </a:p>
        </p:txBody>
      </p:sp>
      <p:sp>
        <p:nvSpPr>
          <p:cNvPr id="6149" name="文本框 2"/>
          <p:cNvSpPr txBox="1">
            <a:spLocks noChangeArrowheads="1"/>
          </p:cNvSpPr>
          <p:nvPr/>
        </p:nvSpPr>
        <p:spPr bwMode="auto">
          <a:xfrm>
            <a:off x="553641" y="1150145"/>
            <a:ext cx="4118372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利用圆的公式求下列圆面积？</a:t>
            </a:r>
          </a:p>
        </p:txBody>
      </p:sp>
      <p:grpSp>
        <p:nvGrpSpPr>
          <p:cNvPr id="6150" name="组合 17"/>
          <p:cNvGrpSpPr/>
          <p:nvPr/>
        </p:nvGrpSpPr>
        <p:grpSpPr bwMode="auto">
          <a:xfrm>
            <a:off x="1420418" y="2121695"/>
            <a:ext cx="1381125" cy="1037035"/>
            <a:chOff x="2257" y="4166"/>
            <a:chExt cx="1700" cy="1700"/>
          </a:xfrm>
        </p:grpSpPr>
        <p:sp>
          <p:nvSpPr>
            <p:cNvPr id="5" name="流程图: 接点 4"/>
            <p:cNvSpPr/>
            <p:nvPr/>
          </p:nvSpPr>
          <p:spPr>
            <a:xfrm>
              <a:off x="2257" y="4166"/>
              <a:ext cx="1701" cy="1702"/>
            </a:xfrm>
            <a:prstGeom prst="flowChartConnector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>
              <a:defPPr>
                <a:defRPr lang="zh-CN"/>
              </a:defPPr>
              <a:lvl1pPr marL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 b="0" i="0" u="non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lvl="1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 b="0" i="0" u="non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lvl="2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 b="0" i="0" u="non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lvl="3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 b="0" i="0" u="non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lvl="4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 b="0" i="0" u="non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lvl="5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 b="0" i="0" u="non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lvl="6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 b="0" i="0" u="non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lvl="7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 b="0" i="0" u="non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lvl="8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 b="0" i="0" u="non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" name="流程图: 联系 1"/>
            <p:cNvSpPr/>
            <p:nvPr/>
          </p:nvSpPr>
          <p:spPr>
            <a:xfrm>
              <a:off x="3078" y="4988"/>
              <a:ext cx="59" cy="59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>
              <a:stCxn id="5" idx="6"/>
              <a:endCxn id="2" idx="6"/>
            </p:cNvCxnSpPr>
            <p:nvPr/>
          </p:nvCxnSpPr>
          <p:spPr>
            <a:xfrm flipH="1">
              <a:off x="3136" y="5017"/>
              <a:ext cx="82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文本框 18"/>
          <p:cNvSpPr txBox="1">
            <a:spLocks noChangeArrowheads="1"/>
          </p:cNvSpPr>
          <p:nvPr/>
        </p:nvSpPr>
        <p:spPr bwMode="auto">
          <a:xfrm>
            <a:off x="3538540" y="2259807"/>
            <a:ext cx="3464719" cy="900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dirty="0">
                <a:solidFill>
                  <a:srgbClr val="FF0000"/>
                </a:solidFill>
                <a:latin typeface="Lucida Calligraphy" panose="03010101010101010101" pitchFamily="66" charset="0"/>
                <a:ea typeface="楷体" panose="02010609060101010101" pitchFamily="49" charset="-122"/>
              </a:rPr>
              <a:t>S = </a:t>
            </a:r>
            <a:r>
              <a:rPr lang="en-US" altLang="zh-CN" dirty="0">
                <a:solidFill>
                  <a:srgbClr val="FF0000"/>
                </a:solidFill>
                <a:latin typeface="Lucida Calligraphy" panose="03010101010101010101" pitchFamily="66" charset="0"/>
                <a:ea typeface="楷体" panose="02010609060101010101" pitchFamily="49" charset="-122"/>
                <a:sym typeface="Symbol" panose="05050102010706020507" pitchFamily="18" charset="2"/>
              </a:rPr>
              <a:t>r</a:t>
            </a:r>
            <a:r>
              <a:rPr lang="en-US" altLang="zh-CN" baseline="30000" dirty="0">
                <a:solidFill>
                  <a:srgbClr val="FF0000"/>
                </a:solidFill>
                <a:latin typeface="Lucida Calligraphy" panose="03010101010101010101" pitchFamily="66" charset="0"/>
                <a:ea typeface="楷体" panose="02010609060101010101" pitchFamily="49" charset="-122"/>
                <a:sym typeface="Symbol" panose="05050102010706020507" pitchFamily="18" charset="2"/>
              </a:rPr>
              <a:t>2</a:t>
            </a:r>
            <a:endParaRPr lang="en-US" altLang="zh-CN" baseline="30000" dirty="0">
              <a:solidFill>
                <a:srgbClr val="FF0000"/>
              </a:solidFill>
              <a:ea typeface="宋体" panose="02010600030101010101" pitchFamily="2" charset="-122"/>
              <a:sym typeface="Symbol" panose="05050102010706020507" pitchFamily="18" charset="2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dirty="0">
                <a:solidFill>
                  <a:srgbClr val="FF0000"/>
                </a:solidFill>
                <a:ea typeface="宋体" panose="02010600030101010101" pitchFamily="2" charset="-122"/>
              </a:rPr>
              <a:t>    </a:t>
            </a:r>
            <a:r>
              <a:rPr lang="en-US" altLang="zh-CN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 3.14</a:t>
            </a:r>
            <a:r>
              <a:rPr lang="en-US" altLang="zh-CN" dirty="0">
                <a:solidFill>
                  <a:srgbClr val="FF0000"/>
                </a:solidFill>
                <a:ea typeface="楷体" panose="02010609060101010101" pitchFamily="49" charset="-122"/>
              </a:rPr>
              <a:t>×</a:t>
            </a:r>
            <a:r>
              <a:rPr lang="en-US" altLang="zh-CN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(2.5)</a:t>
            </a:r>
            <a:r>
              <a:rPr lang="en-US" altLang="zh-CN" baseline="30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= 19.625(</a:t>
            </a:r>
            <a:r>
              <a:rPr lang="zh-CN" altLang="en-US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平方分米</a:t>
            </a:r>
            <a:r>
              <a:rPr lang="en-US" altLang="zh-CN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)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文本框 12"/>
          <p:cNvSpPr txBox="1">
            <a:spLocks noChangeArrowheads="1"/>
          </p:cNvSpPr>
          <p:nvPr/>
        </p:nvSpPr>
        <p:spPr bwMode="auto">
          <a:xfrm>
            <a:off x="1044181" y="951311"/>
            <a:ext cx="2501503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dirty="0">
                <a:latin typeface="Lucida Calligraphy" panose="03010101010101010101" pitchFamily="66" charset="0"/>
                <a:ea typeface="宋体" panose="02010600030101010101" pitchFamily="2" charset="-122"/>
              </a:rPr>
              <a:t>d </a:t>
            </a:r>
            <a:r>
              <a:rPr lang="en-US" altLang="zh-CN" dirty="0">
                <a:ea typeface="宋体" panose="02010600030101010101" pitchFamily="2" charset="-122"/>
              </a:rPr>
              <a:t>= 6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分米，面积？</a:t>
            </a:r>
          </a:p>
        </p:txBody>
      </p:sp>
      <p:sp>
        <p:nvSpPr>
          <p:cNvPr id="22" name="文本框 21"/>
          <p:cNvSpPr txBox="1">
            <a:spLocks noChangeArrowheads="1"/>
          </p:cNvSpPr>
          <p:nvPr/>
        </p:nvSpPr>
        <p:spPr bwMode="auto">
          <a:xfrm>
            <a:off x="3856435" y="2671765"/>
            <a:ext cx="3425428" cy="1731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dirty="0">
                <a:solidFill>
                  <a:srgbClr val="FF0000"/>
                </a:solidFill>
                <a:latin typeface="Lucida Calligraphy" panose="03010101010101010101" pitchFamily="66" charset="0"/>
                <a:ea typeface="宋体" panose="02010600030101010101" pitchFamily="2" charset="-122"/>
                <a:sym typeface="+mn-ea"/>
              </a:rPr>
              <a:t>d=2r</a:t>
            </a:r>
            <a:endParaRPr lang="en-US" altLang="zh-CN" dirty="0">
              <a:solidFill>
                <a:srgbClr val="FF0000"/>
              </a:solidFill>
              <a:latin typeface="Lucida Calligraphy" panose="03010101010101010101" pitchFamily="66" charset="0"/>
              <a:ea typeface="宋体" panose="02010600030101010101" pitchFamily="2" charset="-122"/>
            </a:endParaRP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dirty="0">
                <a:solidFill>
                  <a:srgbClr val="FF0000"/>
                </a:solidFill>
                <a:latin typeface="Lucida Calligraphy" panose="03010101010101010101" pitchFamily="66" charset="0"/>
                <a:ea typeface="宋体" panose="02010600030101010101" pitchFamily="2" charset="-122"/>
              </a:rPr>
              <a:t>S = </a:t>
            </a:r>
            <a:r>
              <a:rPr lang="en-US" altLang="zh-CN" dirty="0">
                <a:solidFill>
                  <a:srgbClr val="FF0000"/>
                </a:solidFill>
                <a:latin typeface="Lucida Calligraphy" panose="03010101010101010101" pitchFamily="66" charset="0"/>
                <a:ea typeface="宋体" panose="02010600030101010101" pitchFamily="2" charset="-122"/>
                <a:sym typeface="Symbol" panose="05050102010706020507" pitchFamily="18" charset="2"/>
              </a:rPr>
              <a:t>r</a:t>
            </a:r>
            <a:r>
              <a:rPr lang="en-US" altLang="zh-CN" baseline="30000" dirty="0">
                <a:solidFill>
                  <a:srgbClr val="FF0000"/>
                </a:solidFill>
                <a:latin typeface="Lucida Calligraphy" panose="03010101010101010101" pitchFamily="66" charset="0"/>
                <a:ea typeface="宋体" panose="02010600030101010101" pitchFamily="2" charset="-122"/>
                <a:sym typeface="Symbol" panose="05050102010706020507" pitchFamily="18" charset="2"/>
              </a:rPr>
              <a:t>2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dirty="0">
                <a:solidFill>
                  <a:srgbClr val="FF0000"/>
                </a:solidFill>
                <a:ea typeface="宋体" panose="02010600030101010101" pitchFamily="2" charset="-122"/>
              </a:rPr>
              <a:t>    </a:t>
            </a:r>
            <a:r>
              <a:rPr lang="en-US" altLang="zh-CN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 3.14×(6÷2)</a:t>
            </a:r>
            <a:r>
              <a:rPr lang="en-US" altLang="zh-CN" baseline="30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endParaRPr lang="en-US" altLang="zh-CN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= 28.26(</a:t>
            </a:r>
            <a:r>
              <a:rPr lang="zh-CN" altLang="en-US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平方分米</a:t>
            </a:r>
            <a:r>
              <a:rPr lang="en-US" altLang="zh-CN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)</a:t>
            </a:r>
          </a:p>
        </p:txBody>
      </p:sp>
      <p:grpSp>
        <p:nvGrpSpPr>
          <p:cNvPr id="7172" name="组合 3"/>
          <p:cNvGrpSpPr/>
          <p:nvPr/>
        </p:nvGrpSpPr>
        <p:grpSpPr bwMode="auto">
          <a:xfrm>
            <a:off x="1301356" y="1727599"/>
            <a:ext cx="1725215" cy="1293019"/>
            <a:chOff x="2050" y="3276"/>
            <a:chExt cx="2716" cy="2716"/>
          </a:xfrm>
        </p:grpSpPr>
        <p:grpSp>
          <p:nvGrpSpPr>
            <p:cNvPr id="7174" name="组合 17"/>
            <p:cNvGrpSpPr/>
            <p:nvPr/>
          </p:nvGrpSpPr>
          <p:grpSpPr bwMode="auto">
            <a:xfrm>
              <a:off x="2050" y="3276"/>
              <a:ext cx="2716" cy="2716"/>
              <a:chOff x="2257" y="4166"/>
              <a:chExt cx="1701" cy="1701"/>
            </a:xfrm>
          </p:grpSpPr>
          <p:sp>
            <p:nvSpPr>
              <p:cNvPr id="14" name="流程图: 接点 4"/>
              <p:cNvSpPr/>
              <p:nvPr/>
            </p:nvSpPr>
            <p:spPr>
              <a:xfrm>
                <a:off x="2257" y="4166"/>
                <a:ext cx="1701" cy="1701"/>
              </a:xfrm>
              <a:prstGeom prst="flowChartConnector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>
                <a:defPPr>
                  <a:defRPr lang="zh-CN"/>
                </a:defPPr>
                <a:lvl1pPr marL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b="0" i="0" u="non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lvl="1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b="0" i="0" u="non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lvl="2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b="0" i="0" u="non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lvl="3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b="0" i="0" u="non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lvl="4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b="0" i="0" u="non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lvl="5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b="0" i="0" u="non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lvl="6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b="0" i="0" u="non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lvl="7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b="0" i="0" u="non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lvl="8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b="0" i="0" u="non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15" name="流程图: 联系 14"/>
              <p:cNvSpPr/>
              <p:nvPr/>
            </p:nvSpPr>
            <p:spPr>
              <a:xfrm>
                <a:off x="3078" y="4987"/>
                <a:ext cx="60" cy="60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</p:grpSp>
        <p:cxnSp>
          <p:nvCxnSpPr>
            <p:cNvPr id="3" name="直接连接符 2"/>
            <p:cNvCxnSpPr>
              <a:stCxn id="14" idx="2"/>
              <a:endCxn id="14" idx="6"/>
            </p:cNvCxnSpPr>
            <p:nvPr/>
          </p:nvCxnSpPr>
          <p:spPr>
            <a:xfrm>
              <a:off x="2050" y="4634"/>
              <a:ext cx="271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3856435" y="1659731"/>
            <a:ext cx="3577828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思路：已知</a:t>
            </a:r>
            <a:r>
              <a:rPr lang="en-US" altLang="zh-CN" dirty="0">
                <a:latin typeface="Lucida Calligraphy" panose="03010101010101010101" pitchFamily="66" charset="0"/>
                <a:ea typeface="楷体" panose="02010609060101010101" pitchFamily="49" charset="-122"/>
              </a:rPr>
              <a:t>d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为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分米，</a:t>
            </a:r>
            <a:r>
              <a:rPr lang="en-US" altLang="zh-CN" dirty="0">
                <a:latin typeface="Lucida Calligraphy" panose="03010101010101010101" pitchFamily="66" charset="0"/>
                <a:ea typeface="楷体" panose="02010609060101010101" pitchFamily="49" charset="-122"/>
              </a:rPr>
              <a:t>d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是</a:t>
            </a:r>
            <a:r>
              <a:rPr lang="en-US" altLang="zh-CN" dirty="0">
                <a:latin typeface="Lucida Calligraphy" panose="03010101010101010101" pitchFamily="66" charset="0"/>
                <a:ea typeface="楷体" panose="02010609060101010101" pitchFamily="49" charset="-122"/>
              </a:rPr>
              <a:t>r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的两倍，求出半径</a:t>
            </a:r>
            <a:r>
              <a:rPr lang="en-US" altLang="zh-CN" dirty="0">
                <a:latin typeface="Lucida Calligraphy" panose="03010101010101010101" pitchFamily="66" charset="0"/>
                <a:ea typeface="楷体" panose="02010609060101010101" pitchFamily="49" charset="-122"/>
              </a:rPr>
              <a:t>r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就可以得到面积。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文本框 13"/>
          <p:cNvSpPr txBox="1">
            <a:spLocks noChangeArrowheads="1"/>
          </p:cNvSpPr>
          <p:nvPr/>
        </p:nvSpPr>
        <p:spPr bwMode="auto">
          <a:xfrm>
            <a:off x="1183481" y="934643"/>
            <a:ext cx="3496866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>
                <a:latin typeface="Lucida Calligraphy" panose="03010101010101010101" pitchFamily="66" charset="0"/>
                <a:ea typeface="宋体" panose="02010600030101010101" pitchFamily="2" charset="-122"/>
              </a:rPr>
              <a:t>C </a:t>
            </a:r>
            <a:r>
              <a:rPr lang="en-US" altLang="zh-CN">
                <a:ea typeface="宋体" panose="02010600030101010101" pitchFamily="2" charset="-122"/>
              </a:rPr>
              <a:t>= </a:t>
            </a:r>
            <a:r>
              <a:rPr lang="en-US" altLang="zh-CN">
                <a:latin typeface="楷体" panose="02010609060101010101" pitchFamily="49" charset="-122"/>
                <a:ea typeface="楷体" panose="02010609060101010101" pitchFamily="49" charset="-122"/>
              </a:rPr>
              <a:t>25.12</a:t>
            </a:r>
            <a:r>
              <a:rPr lang="zh-CN" altLang="en-US">
                <a:latin typeface="楷体" panose="02010609060101010101" pitchFamily="49" charset="-122"/>
                <a:ea typeface="楷体" panose="02010609060101010101" pitchFamily="49" charset="-122"/>
              </a:rPr>
              <a:t>分米，面积？</a:t>
            </a:r>
          </a:p>
        </p:txBody>
      </p:sp>
      <p:grpSp>
        <p:nvGrpSpPr>
          <p:cNvPr id="8195" name="组合 17"/>
          <p:cNvGrpSpPr/>
          <p:nvPr/>
        </p:nvGrpSpPr>
        <p:grpSpPr bwMode="auto">
          <a:xfrm>
            <a:off x="1183482" y="1491853"/>
            <a:ext cx="2012156" cy="1508522"/>
            <a:chOff x="2257" y="4166"/>
            <a:chExt cx="1701" cy="1701"/>
          </a:xfrm>
        </p:grpSpPr>
        <p:sp>
          <p:nvSpPr>
            <p:cNvPr id="4" name="流程图: 接点 4"/>
            <p:cNvSpPr/>
            <p:nvPr/>
          </p:nvSpPr>
          <p:spPr>
            <a:xfrm>
              <a:off x="2257" y="4166"/>
              <a:ext cx="1701" cy="1701"/>
            </a:xfrm>
            <a:prstGeom prst="flowChartConnector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>
              <a:defPPr>
                <a:defRPr lang="zh-CN"/>
              </a:defPPr>
              <a:lvl1pPr marL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 b="0" i="0" u="non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lvl="1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 b="0" i="0" u="non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lvl="2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 b="0" i="0" u="non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lvl="3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 b="0" i="0" u="non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lvl="4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 b="0" i="0" u="non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lvl="5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 b="0" i="0" u="non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lvl="6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 b="0" i="0" u="non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lvl="7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 b="0" i="0" u="non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lvl="8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 b="0" i="0" u="non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5" name="流程图: 联系 14"/>
            <p:cNvSpPr/>
            <p:nvPr/>
          </p:nvSpPr>
          <p:spPr>
            <a:xfrm>
              <a:off x="3078" y="4988"/>
              <a:ext cx="57" cy="58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22" name="文本框 21"/>
          <p:cNvSpPr txBox="1">
            <a:spLocks noChangeArrowheads="1"/>
          </p:cNvSpPr>
          <p:nvPr/>
        </p:nvSpPr>
        <p:spPr bwMode="auto">
          <a:xfrm>
            <a:off x="3761187" y="2478882"/>
            <a:ext cx="4174331" cy="2146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>
                <a:solidFill>
                  <a:srgbClr val="FF0000"/>
                </a:solidFill>
                <a:latin typeface="Lucida Calligraphy" panose="03010101010101010101" pitchFamily="66" charset="0"/>
                <a:ea typeface="宋体" panose="02010600030101010101" pitchFamily="2" charset="-122"/>
              </a:rPr>
              <a:t>C = 2</a:t>
            </a:r>
            <a:r>
              <a:rPr lang="en-US" altLang="zh-CN">
                <a:solidFill>
                  <a:srgbClr val="FF0000"/>
                </a:solidFill>
                <a:latin typeface="Lucida Calligraphy" panose="03010101010101010101" pitchFamily="66" charset="0"/>
                <a:ea typeface="宋体" panose="02010600030101010101" pitchFamily="2" charset="-122"/>
                <a:sym typeface="Symbol" panose="05050102010706020507" pitchFamily="18" charset="2"/>
              </a:rPr>
              <a:t>r</a:t>
            </a:r>
            <a:endParaRPr lang="en-US" altLang="zh-CN">
              <a:solidFill>
                <a:srgbClr val="FF0000"/>
              </a:solidFill>
              <a:ea typeface="宋体" panose="02010600030101010101" pitchFamily="2" charset="-122"/>
              <a:sym typeface="Symbol" panose="05050102010706020507" pitchFamily="18" charset="2"/>
            </a:endParaRP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>
                <a:solidFill>
                  <a:srgbClr val="FF0000"/>
                </a:solidFill>
                <a:latin typeface="Lucida Calligraphy" panose="03010101010101010101" pitchFamily="66" charset="0"/>
                <a:ea typeface="宋体" panose="02010600030101010101" pitchFamily="2" charset="-122"/>
                <a:sym typeface="Symbol" panose="05050102010706020507" pitchFamily="18" charset="2"/>
              </a:rPr>
              <a:t>r </a:t>
            </a:r>
            <a:r>
              <a:rPr lang="en-US" altLang="zh-CN">
                <a:solidFill>
                  <a:srgbClr val="FF0000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=</a:t>
            </a:r>
            <a:r>
              <a:rPr lang="en-US" altLang="zh-CN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Symbol" panose="05050102010706020507" pitchFamily="18" charset="2"/>
              </a:rPr>
              <a:t>25.12</a:t>
            </a:r>
            <a:r>
              <a:rPr lang="en-US" altLang="zh-CN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÷3.14÷2=4(</a:t>
            </a:r>
            <a:r>
              <a:rPr lang="zh-CN" altLang="en-US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分米</a:t>
            </a:r>
            <a:r>
              <a:rPr lang="en-US" altLang="zh-CN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)</a:t>
            </a:r>
            <a:endParaRPr lang="en-US" altLang="zh-CN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>
                <a:solidFill>
                  <a:srgbClr val="FF0000"/>
                </a:solidFill>
                <a:latin typeface="Lucida Calligraphy" panose="03010101010101010101" pitchFamily="66" charset="0"/>
                <a:ea typeface="宋体" panose="02010600030101010101" pitchFamily="2" charset="-122"/>
              </a:rPr>
              <a:t>S = </a:t>
            </a:r>
            <a:r>
              <a:rPr lang="en-US" altLang="zh-CN">
                <a:solidFill>
                  <a:srgbClr val="FF0000"/>
                </a:solidFill>
                <a:latin typeface="Lucida Calligraphy" panose="03010101010101010101" pitchFamily="66" charset="0"/>
                <a:ea typeface="宋体" panose="02010600030101010101" pitchFamily="2" charset="-122"/>
                <a:sym typeface="Symbol" panose="05050102010706020507" pitchFamily="18" charset="2"/>
              </a:rPr>
              <a:t>r</a:t>
            </a:r>
            <a:r>
              <a:rPr lang="en-US" altLang="zh-CN" baseline="30000">
                <a:solidFill>
                  <a:srgbClr val="FF0000"/>
                </a:solidFill>
                <a:latin typeface="Lucida Calligraphy" panose="03010101010101010101" pitchFamily="66" charset="0"/>
                <a:ea typeface="宋体" panose="02010600030101010101" pitchFamily="2" charset="-122"/>
                <a:sym typeface="Symbol" panose="05050102010706020507" pitchFamily="18" charset="2"/>
              </a:rPr>
              <a:t>2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>
                <a:solidFill>
                  <a:srgbClr val="FF0000"/>
                </a:solidFill>
                <a:ea typeface="宋体" panose="02010600030101010101" pitchFamily="2" charset="-122"/>
              </a:rPr>
              <a:t>   </a:t>
            </a:r>
            <a:r>
              <a:rPr lang="en-US" altLang="zh-CN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 3.14×4</a:t>
            </a:r>
            <a:r>
              <a:rPr lang="en-US" altLang="zh-CN" baseline="30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endParaRPr lang="en-US" altLang="zh-CN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= 50.24(</a:t>
            </a:r>
            <a:r>
              <a:rPr lang="zh-CN" altLang="en-US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平方分米</a:t>
            </a:r>
            <a:r>
              <a:rPr lang="en-US" altLang="zh-CN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)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3761185" y="1552577"/>
            <a:ext cx="4088606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>
                <a:latin typeface="楷体" panose="02010609060101010101" pitchFamily="49" charset="-122"/>
                <a:ea typeface="楷体" panose="02010609060101010101" pitchFamily="49" charset="-122"/>
              </a:rPr>
              <a:t>思路：已知圆的周长，利用周长的公式可以求出半径</a:t>
            </a:r>
            <a:r>
              <a:rPr lang="en-US" altLang="zh-CN">
                <a:latin typeface="Lucida Calligraphy" panose="03010101010101010101" pitchFamily="66" charset="0"/>
                <a:ea typeface="楷体" panose="02010609060101010101" pitchFamily="49" charset="-122"/>
              </a:rPr>
              <a:t>r</a:t>
            </a:r>
            <a:r>
              <a:rPr lang="zh-CN" altLang="en-US">
                <a:latin typeface="楷体" panose="02010609060101010101" pitchFamily="49" charset="-122"/>
                <a:ea typeface="楷体" panose="02010609060101010101" pitchFamily="49" charset="-122"/>
              </a:rPr>
              <a:t>，从而求出圆的面积。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剪去单角的矩形 5"/>
          <p:cNvSpPr/>
          <p:nvPr/>
        </p:nvSpPr>
        <p:spPr>
          <a:xfrm>
            <a:off x="-179785" y="519113"/>
            <a:ext cx="3455195" cy="486966"/>
          </a:xfrm>
          <a:prstGeom prst="snip1Rect">
            <a:avLst/>
          </a:prstGeom>
          <a:solidFill>
            <a:srgbClr val="BBE1F4"/>
          </a:solidFill>
          <a:ln>
            <a:noFill/>
          </a:ln>
          <a:effectLst>
            <a:outerShdw blurRad="50800" dist="50800" dir="2700000" algn="tl" rotWithShape="0">
              <a:srgbClr val="4E70A8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10"/>
          <p:cNvSpPr txBox="1">
            <a:spLocks noChangeArrowheads="1"/>
          </p:cNvSpPr>
          <p:nvPr/>
        </p:nvSpPr>
        <p:spPr bwMode="auto">
          <a:xfrm>
            <a:off x="285752" y="542926"/>
            <a:ext cx="1985159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4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三、合作探究</a:t>
            </a:r>
          </a:p>
        </p:txBody>
      </p:sp>
      <p:sp>
        <p:nvSpPr>
          <p:cNvPr id="9220" name="文本框 16"/>
          <p:cNvSpPr txBox="1">
            <a:spLocks noChangeArrowheads="1"/>
          </p:cNvSpPr>
          <p:nvPr/>
        </p:nvSpPr>
        <p:spPr bwMode="auto">
          <a:xfrm>
            <a:off x="534591" y="2743202"/>
            <a:ext cx="3893344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喷水半径是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en-US" altLang="zh-CN" dirty="0">
                <a:latin typeface="Lucida Calligraphy" panose="03010101010101010101" pitchFamily="66" charset="0"/>
                <a:ea typeface="楷体" panose="02010609060101010101" pitchFamily="49" charset="-122"/>
              </a:rPr>
              <a:t>cm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，喷水头转动一周，能浇灌多大面积的农田？</a:t>
            </a:r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44743" y="2494360"/>
            <a:ext cx="1994297" cy="1067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文本框 21"/>
          <p:cNvSpPr txBox="1">
            <a:spLocks noChangeArrowheads="1"/>
          </p:cNvSpPr>
          <p:nvPr/>
        </p:nvSpPr>
        <p:spPr bwMode="auto">
          <a:xfrm>
            <a:off x="3890963" y="3826669"/>
            <a:ext cx="4160044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答：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能浇灌 </a:t>
            </a:r>
            <a:r>
              <a:rPr lang="en-US" altLang="zh-CN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28.26</a:t>
            </a:r>
            <a:r>
              <a:rPr lang="en-US" altLang="zh-CN" dirty="0">
                <a:solidFill>
                  <a:srgbClr val="FF0000"/>
                </a:solidFill>
                <a:latin typeface="Lucida Calligraphy" panose="03010101010101010101" pitchFamily="66" charset="0"/>
                <a:ea typeface="楷体" panose="02010609060101010101" pitchFamily="49" charset="-122"/>
              </a:rPr>
              <a:t>cm</a:t>
            </a:r>
            <a:r>
              <a:rPr lang="en-US" altLang="zh-CN" baseline="30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的农田。</a:t>
            </a:r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/>
            <a:r>
              <a:rPr lang="en-US" altLang="zh-CN" u="sng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endParaRPr lang="en-US" altLang="zh-CN" u="sng" baseline="300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4502943" y="4137422"/>
            <a:ext cx="35480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224" name="组合 7"/>
          <p:cNvGrpSpPr/>
          <p:nvPr/>
        </p:nvGrpSpPr>
        <p:grpSpPr bwMode="auto">
          <a:xfrm>
            <a:off x="534594" y="1050133"/>
            <a:ext cx="5831681" cy="1513285"/>
            <a:chOff x="646" y="2060"/>
            <a:chExt cx="9184" cy="3177"/>
          </a:xfrm>
        </p:grpSpPr>
        <p:pic>
          <p:nvPicPr>
            <p:cNvPr id="9225" name="图片 3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46" y="2607"/>
              <a:ext cx="9184" cy="2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云形标注 4"/>
            <p:cNvSpPr/>
            <p:nvPr/>
          </p:nvSpPr>
          <p:spPr>
            <a:xfrm>
              <a:off x="2408" y="2060"/>
              <a:ext cx="4683" cy="1679"/>
            </a:xfrm>
            <a:prstGeom prst="cloudCallout">
              <a:avLst/>
            </a:prstGeom>
            <a:solidFill>
              <a:schemeClr val="tx2">
                <a:lumMod val="20000"/>
                <a:lumOff val="80000"/>
              </a:schemeClr>
            </a:solidFill>
            <a:ln w="3175">
              <a:solidFill>
                <a:srgbClr val="0070C0"/>
              </a:solidFill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喷水头转动一周，浇灌农田的形状是圆。</a:t>
              </a: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文本框 1"/>
          <p:cNvSpPr txBox="1">
            <a:spLocks noChangeArrowheads="1"/>
          </p:cNvSpPr>
          <p:nvPr/>
        </p:nvSpPr>
        <p:spPr bwMode="auto">
          <a:xfrm>
            <a:off x="862015" y="870347"/>
            <a:ext cx="4275535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量得圆形羊圈的周长是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125.6m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，这个羊圈的面积是多少平方米？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1039419" y="3565922"/>
            <a:ext cx="4917281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答：</a:t>
            </a:r>
            <a:r>
              <a:rPr lang="zh-CN" altLang="en-US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这个羊圈的面积是</a:t>
            </a:r>
            <a:r>
              <a:rPr lang="en-US" altLang="zh-CN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1256</a:t>
            </a:r>
            <a:r>
              <a:rPr lang="zh-CN" altLang="en-US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平方米。</a:t>
            </a:r>
            <a:endParaRPr lang="zh-CN" altLang="en-US" dirty="0">
              <a:solidFill>
                <a:srgbClr val="FF0000"/>
              </a:solidFill>
            </a:endParaRPr>
          </a:p>
          <a:p>
            <a:pPr eaLnBrk="1" hangingPunct="1"/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4376740" y="1796655"/>
            <a:ext cx="4516041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半径：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125.6÷3.14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÷2= </a:t>
            </a:r>
            <a:r>
              <a:rPr lang="en-US" altLang="zh-CN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20(</a:t>
            </a:r>
            <a:r>
              <a:rPr lang="zh-CN" altLang="en-US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米</a:t>
            </a:r>
            <a:r>
              <a:rPr lang="en-US" altLang="zh-CN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)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 </a:t>
            </a:r>
            <a:endParaRPr lang="en-US" altLang="zh-CN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4383881" y="2399111"/>
            <a:ext cx="4273154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面积：</a:t>
            </a:r>
            <a:r>
              <a:rPr lang="en-US" altLang="zh-CN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3.14x20</a:t>
            </a:r>
            <a:r>
              <a:rPr lang="en-US" altLang="zh-CN" baseline="30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en-US" altLang="zh-CN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=1256(</a:t>
            </a:r>
            <a:r>
              <a:rPr lang="zh-CN" altLang="en-US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平方米</a:t>
            </a:r>
            <a:r>
              <a:rPr lang="en-US" altLang="zh-CN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)</a:t>
            </a:r>
          </a:p>
        </p:txBody>
      </p:sp>
      <p:sp>
        <p:nvSpPr>
          <p:cNvPr id="7" name="云形标注 6"/>
          <p:cNvSpPr/>
          <p:nvPr/>
        </p:nvSpPr>
        <p:spPr>
          <a:xfrm>
            <a:off x="970500" y="1599683"/>
            <a:ext cx="3024210" cy="864060"/>
          </a:xfrm>
          <a:prstGeom prst="cloudCallout">
            <a:avLst/>
          </a:prstGeom>
          <a:solidFill>
            <a:schemeClr val="tx2">
              <a:lumMod val="20000"/>
              <a:lumOff val="80000"/>
            </a:schemeClr>
          </a:solidFill>
          <a:ln w="3175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要计算圆形羊圈的面积，可以先求出羊圈的半径。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455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455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BEAUTIFY_FLAG" val="#wm#"/>
  <p:tag name="KSO_WM_TAG_VERSION" val="1.0"/>
  <p:tag name="KSO_WM_TEMPLATE_INDEX" val="20184553"/>
  <p:tag name="KSO_WM_TEMPLATE_CATEGORY" val="custom"/>
  <p:tag name="KSO_WM_TEMPLATE_THUMBS_INDEX" val="1、6、10、14、20、26、27、28、29、31"/>
</p:tagLst>
</file>

<file path=ppt/theme/theme1.xml><?xml version="1.0" encoding="utf-8"?>
<a:theme xmlns:a="http://schemas.openxmlformats.org/drawingml/2006/main" name="WWW.2PPT.COM&#10;">
  <a:themeElements>
    <a:clrScheme name="自定义 21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630</Words>
  <Application>Microsoft Office PowerPoint</Application>
  <PresentationFormat>全屏显示(16:9)</PresentationFormat>
  <Paragraphs>82</Paragraphs>
  <Slides>14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6" baseType="lpstr">
      <vt:lpstr>黑体</vt:lpstr>
      <vt:lpstr>经典粗圆简</vt:lpstr>
      <vt:lpstr>楷体</vt:lpstr>
      <vt:lpstr>思源宋体 CN Heavy</vt:lpstr>
      <vt:lpstr>宋体</vt:lpstr>
      <vt:lpstr>微软雅黑</vt:lpstr>
      <vt:lpstr>Arial</vt:lpstr>
      <vt:lpstr>Calibri</vt:lpstr>
      <vt:lpstr>Lucida Calligraphy</vt:lpstr>
      <vt:lpstr>Symbol</vt:lpstr>
      <vt:lpstr>WWW.2PPT.COM
</vt:lpstr>
      <vt:lpstr>Equation.KSEE3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2018-03-01T02:03:00Z</dcterms:created>
  <dcterms:modified xsi:type="dcterms:W3CDTF">2023-01-16T21:26:34Z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1CA4392360854E74A21AFDDE01488C1E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