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8" r:id="rId3"/>
    <p:sldId id="366" r:id="rId4"/>
    <p:sldId id="422" r:id="rId5"/>
    <p:sldId id="431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347" r:id="rId15"/>
    <p:sldId id="372" r:id="rId16"/>
    <p:sldId id="374" r:id="rId17"/>
    <p:sldId id="390" r:id="rId18"/>
    <p:sldId id="376" r:id="rId19"/>
    <p:sldId id="416" r:id="rId20"/>
    <p:sldId id="432" r:id="rId21"/>
    <p:sldId id="433" r:id="rId22"/>
    <p:sldId id="271" r:id="rId23"/>
    <p:sldId id="272" r:id="rId2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42" autoAdjust="0"/>
    <p:restoredTop sz="99258" autoAdjust="0"/>
  </p:normalViewPr>
  <p:slideViewPr>
    <p:cSldViewPr>
      <p:cViewPr>
        <p:scale>
          <a:sx n="130" d="100"/>
          <a:sy n="130" d="100"/>
        </p:scale>
        <p:origin x="-1074" y="-4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7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267B8-AAEE-45AD-A132-6A4DF4ED64C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FCAE2-E162-4813-98DE-49FA1D196F2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BCC7E-FA7E-44C1-A34F-0B0A1C8A134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7753-D6AA-43BB-A75B-B2ED8C3173C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157161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785" y="2914650"/>
            <a:ext cx="6400443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731992"/>
            <a:ext cx="9144000" cy="411507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2411760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2980"/>
            <a:ext cx="1820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得数是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的加法与</a:t>
            </a:r>
            <a:r>
              <a:rPr lang="en-US" altLang="zh-CN" sz="1200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sz="1200" dirty="0">
                <a:latin typeface="黑体" panose="02010609060101010101" pitchFamily="49" charset="-122"/>
                <a:ea typeface="黑体" panose="02010609060101010101" pitchFamily="49" charset="-122"/>
              </a:rPr>
              <a:t>减几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15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image" Target="../media/image9.wmf"/><Relationship Id="rId2" Type="http://schemas.openxmlformats.org/officeDocument/2006/relationships/control" Target="../activeX/activeX1.xml"/><Relationship Id="rId1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image" Target="../media/image10.png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control" Target="../activeX/activeX14.xml"/><Relationship Id="rId7" Type="http://schemas.openxmlformats.org/officeDocument/2006/relationships/image" Target="../media/image12.png"/><Relationship Id="rId2" Type="http://schemas.openxmlformats.org/officeDocument/2006/relationships/control" Target="../activeX/activeX13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4.xml"/><Relationship Id="rId5" Type="http://schemas.openxmlformats.org/officeDocument/2006/relationships/control" Target="../activeX/activeX16.xml"/><Relationship Id="rId4" Type="http://schemas.openxmlformats.org/officeDocument/2006/relationships/control" Target="../activeX/activeX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349188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18521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苏教版  数学  一</a:t>
                </a:r>
                <a:r>
                  <a:rPr kumimoji="1" lang="zh-CN" altLang="en-US" sz="120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上册</a:t>
                </a:r>
                <a:endParaRPr kumimoji="1" lang="zh-CN" altLang="en-US" sz="1200" dirty="0"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594015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单圆角矩形 11"/>
          <p:cNvSpPr/>
          <p:nvPr/>
        </p:nvSpPr>
        <p:spPr>
          <a:xfrm>
            <a:off x="3564328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187624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0" y="1635648"/>
            <a:ext cx="9144000" cy="684803"/>
          </a:xfrm>
          <a:prstGeom prst="rect">
            <a:avLst/>
          </a:prstGeom>
          <a:noFill/>
          <a:effectLst>
            <a:softEdge rad="0"/>
          </a:effectLst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得数是</a:t>
            </a:r>
            <a:r>
              <a:rPr lang="en-US" altLang="zh-CN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9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的加法</a:t>
            </a:r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与相应的减</a:t>
            </a:r>
            <a:r>
              <a:rPr lang="zh-CN" altLang="en-US" sz="4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  <a:endParaRPr lang="zh-CN" alt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8" y="4457280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209945" y="2952109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课前导入</a:t>
            </a:r>
          </a:p>
        </p:txBody>
      </p:sp>
      <p:sp>
        <p:nvSpPr>
          <p:cNvPr id="17" name="圆角矩形 16">
            <a:hlinkClick r:id="rId4" action="ppaction://hlinksldjump"/>
          </p:cNvPr>
          <p:cNvSpPr/>
          <p:nvPr/>
        </p:nvSpPr>
        <p:spPr>
          <a:xfrm>
            <a:off x="3624893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8" name="圆角矩形 17">
            <a:hlinkClick r:id="rId5" action="ppaction://hlinksldjump"/>
          </p:cNvPr>
          <p:cNvSpPr/>
          <p:nvPr/>
        </p:nvSpPr>
        <p:spPr>
          <a:xfrm>
            <a:off x="2247861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19" name="圆角矩形 18">
            <a:hlinkClick r:id="rId6" action="ppaction://hlinksldjump"/>
          </p:cNvPr>
          <p:cNvSpPr/>
          <p:nvPr/>
        </p:nvSpPr>
        <p:spPr>
          <a:xfrm>
            <a:off x="5073757" y="36490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7" action="ppaction://hlinksldjump"/>
          </p:cNvPr>
          <p:cNvSpPr/>
          <p:nvPr/>
        </p:nvSpPr>
        <p:spPr>
          <a:xfrm>
            <a:off x="6048388" y="2932252"/>
            <a:ext cx="1667986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51" y="4413689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0" y="500048"/>
            <a:ext cx="45720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1537667" y="628088"/>
            <a:ext cx="288925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4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以内的加法和减法</a:t>
            </a:r>
          </a:p>
        </p:txBody>
      </p:sp>
      <p:sp>
        <p:nvSpPr>
          <p:cNvPr id="25" name="矩形 24"/>
          <p:cNvSpPr/>
          <p:nvPr/>
        </p:nvSpPr>
        <p:spPr>
          <a:xfrm>
            <a:off x="2991322" y="4332031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utoShape 3"/>
          <p:cNvSpPr/>
          <p:nvPr/>
        </p:nvSpPr>
        <p:spPr>
          <a:xfrm>
            <a:off x="2000232" y="1643056"/>
            <a:ext cx="4643470" cy="1071570"/>
          </a:xfrm>
          <a:prstGeom prst="wedgeRoundRectCallout">
            <a:avLst>
              <a:gd name="adj1" fmla="val 63048"/>
              <a:gd name="adj2" fmla="val -36961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如果没有图的提示，我们还可以怎样算这四道算式？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3" name="图片 14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6858016" y="1500182"/>
            <a:ext cx="882898" cy="1265255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2000232" y="2984143"/>
            <a:ext cx="2571768" cy="428628"/>
          </a:xfrm>
          <a:prstGeom prst="wedgeRoundRectCallout">
            <a:avLst>
              <a:gd name="adj1" fmla="val -61873"/>
              <a:gd name="adj2" fmla="val -59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想：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和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合成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14546" y="500050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14546" y="10715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5381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10715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1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071670" y="428610"/>
            <a:ext cx="2214578" cy="57150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utoShape 3"/>
          <p:cNvSpPr/>
          <p:nvPr/>
        </p:nvSpPr>
        <p:spPr>
          <a:xfrm>
            <a:off x="2000232" y="1643056"/>
            <a:ext cx="4643470" cy="1071570"/>
          </a:xfrm>
          <a:prstGeom prst="wedgeRoundRectCallout">
            <a:avLst>
              <a:gd name="adj1" fmla="val 63048"/>
              <a:gd name="adj2" fmla="val -36961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如果没有图的提示，我们还可以怎样算这四道算式？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3" name="图片 14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6858016" y="1500182"/>
            <a:ext cx="882898" cy="1265255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2000232" y="2984143"/>
            <a:ext cx="2571768" cy="428628"/>
          </a:xfrm>
          <a:prstGeom prst="wedgeRoundRectCallout">
            <a:avLst>
              <a:gd name="adj1" fmla="val -61873"/>
              <a:gd name="adj2" fmla="val -59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想：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和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合成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14546" y="500050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14546" y="10715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5381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10715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1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143108" y="1000116"/>
            <a:ext cx="2214578" cy="57150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标注 17"/>
          <p:cNvSpPr/>
          <p:nvPr/>
        </p:nvSpPr>
        <p:spPr>
          <a:xfrm>
            <a:off x="3071802" y="3912837"/>
            <a:ext cx="3857652" cy="428628"/>
          </a:xfrm>
          <a:prstGeom prst="wedgeRoundRectCallout">
            <a:avLst>
              <a:gd name="adj1" fmla="val 63577"/>
              <a:gd name="adj2" fmla="val 413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因为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1+8=9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，所以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8+1=9</a:t>
            </a:r>
            <a:endParaRPr lang="zh-CN" altLang="en-US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utoShape 3"/>
          <p:cNvSpPr/>
          <p:nvPr/>
        </p:nvSpPr>
        <p:spPr>
          <a:xfrm>
            <a:off x="2000232" y="1643056"/>
            <a:ext cx="4643470" cy="1071570"/>
          </a:xfrm>
          <a:prstGeom prst="wedgeRoundRectCallout">
            <a:avLst>
              <a:gd name="adj1" fmla="val 63048"/>
              <a:gd name="adj2" fmla="val -36961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如果没有图的提示，我们还可以怎样算这四道算式？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3" name="图片 14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6858016" y="1500182"/>
            <a:ext cx="882898" cy="1265255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2000232" y="2984144"/>
            <a:ext cx="3071834" cy="444863"/>
          </a:xfrm>
          <a:prstGeom prst="wedgeRoundRectCallout">
            <a:avLst>
              <a:gd name="adj1" fmla="val -61873"/>
              <a:gd name="adj2" fmla="val -59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想：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可以分成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14546" y="500050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14546" y="10715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5381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10715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1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429124" y="500049"/>
            <a:ext cx="2214578" cy="57150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标注 17"/>
          <p:cNvSpPr/>
          <p:nvPr/>
        </p:nvSpPr>
        <p:spPr>
          <a:xfrm>
            <a:off x="1643042" y="3912837"/>
            <a:ext cx="5286412" cy="428628"/>
          </a:xfrm>
          <a:prstGeom prst="wedgeRoundRectCallout">
            <a:avLst>
              <a:gd name="adj1" fmla="val 63577"/>
              <a:gd name="adj2" fmla="val 413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想加算减：因为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1+8=9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，所以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9-1=8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AutoShape 3"/>
          <p:cNvSpPr/>
          <p:nvPr/>
        </p:nvSpPr>
        <p:spPr>
          <a:xfrm>
            <a:off x="2000232" y="1643056"/>
            <a:ext cx="4643470" cy="1071570"/>
          </a:xfrm>
          <a:prstGeom prst="wedgeRoundRectCallout">
            <a:avLst>
              <a:gd name="adj1" fmla="val 63048"/>
              <a:gd name="adj2" fmla="val -36961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   如果没有图的提示，我们还可以怎样算这四道算式？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43" name="图片 14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6858016" y="1500182"/>
            <a:ext cx="882898" cy="1265255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2000232" y="2912706"/>
            <a:ext cx="3071834" cy="444863"/>
          </a:xfrm>
          <a:prstGeom prst="wedgeRoundRectCallout">
            <a:avLst>
              <a:gd name="adj1" fmla="val -61873"/>
              <a:gd name="adj2" fmla="val -59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想：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可以分成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214546" y="500050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14546" y="10715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0" y="5381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72000" y="1071553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1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500562" y="1000116"/>
            <a:ext cx="2214578" cy="571504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圆角矩形标注 17"/>
          <p:cNvSpPr/>
          <p:nvPr/>
        </p:nvSpPr>
        <p:spPr>
          <a:xfrm>
            <a:off x="1357290" y="3643320"/>
            <a:ext cx="5286412" cy="428628"/>
          </a:xfrm>
          <a:prstGeom prst="wedgeRoundRectCallout">
            <a:avLst>
              <a:gd name="adj1" fmla="val 63577"/>
              <a:gd name="adj2" fmla="val 413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想加算减：因为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8+1=9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，所以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9-8=1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  <p:sp>
        <p:nvSpPr>
          <p:cNvPr id="20" name="圆角矩形标注 19"/>
          <p:cNvSpPr/>
          <p:nvPr/>
        </p:nvSpPr>
        <p:spPr>
          <a:xfrm>
            <a:off x="1857356" y="4341466"/>
            <a:ext cx="4071966" cy="444863"/>
          </a:xfrm>
          <a:prstGeom prst="wedgeRoundRectCallout">
            <a:avLst>
              <a:gd name="adj1" fmla="val -61873"/>
              <a:gd name="adj2" fmla="val -592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因为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9-1=8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，所以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9-8=1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组合 34"/>
          <p:cNvGrpSpPr/>
          <p:nvPr/>
        </p:nvGrpSpPr>
        <p:grpSpPr bwMode="auto">
          <a:xfrm>
            <a:off x="1785938" y="3252804"/>
            <a:ext cx="1998662" cy="461665"/>
            <a:chOff x="6359525" y="2284413"/>
            <a:chExt cx="1998663" cy="461665"/>
          </a:xfrm>
        </p:grpSpPr>
        <p:sp>
          <p:nvSpPr>
            <p:cNvPr id="95" name="TextBox 11"/>
            <p:cNvSpPr txBox="1">
              <a:spLocks noChangeArrowheads="1"/>
            </p:cNvSpPr>
            <p:nvPr/>
          </p:nvSpPr>
          <p:spPr bwMode="auto">
            <a:xfrm>
              <a:off x="6359525" y="2284413"/>
              <a:ext cx="1998663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＋  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96" name="矩形 95"/>
            <p:cNvSpPr/>
            <p:nvPr/>
          </p:nvSpPr>
          <p:spPr bwMode="auto">
            <a:xfrm>
              <a:off x="7886701" y="2317750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7" name="矩形 96"/>
            <p:cNvSpPr/>
            <p:nvPr/>
          </p:nvSpPr>
          <p:spPr bwMode="auto">
            <a:xfrm>
              <a:off x="6457950" y="2328863"/>
              <a:ext cx="357187" cy="35718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98" name="矩形 97"/>
            <p:cNvSpPr/>
            <p:nvPr/>
          </p:nvSpPr>
          <p:spPr bwMode="auto">
            <a:xfrm>
              <a:off x="7253287" y="2317750"/>
              <a:ext cx="357188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99" name="组合 35"/>
          <p:cNvGrpSpPr/>
          <p:nvPr/>
        </p:nvGrpSpPr>
        <p:grpSpPr bwMode="auto">
          <a:xfrm>
            <a:off x="4645029" y="3252801"/>
            <a:ext cx="1998663" cy="461665"/>
            <a:chOff x="6357938" y="3435350"/>
            <a:chExt cx="1998662" cy="461666"/>
          </a:xfrm>
        </p:grpSpPr>
        <p:sp>
          <p:nvSpPr>
            <p:cNvPr id="100" name="TextBox 11"/>
            <p:cNvSpPr txBox="1">
              <a:spLocks noChangeArrowheads="1"/>
            </p:cNvSpPr>
            <p:nvPr/>
          </p:nvSpPr>
          <p:spPr bwMode="auto">
            <a:xfrm>
              <a:off x="6357938" y="3435350"/>
              <a:ext cx="1998662" cy="4616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－  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01" name="矩形 100"/>
            <p:cNvSpPr/>
            <p:nvPr/>
          </p:nvSpPr>
          <p:spPr bwMode="auto">
            <a:xfrm>
              <a:off x="7886700" y="3468687"/>
              <a:ext cx="357187" cy="357189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2" name="矩形 101"/>
            <p:cNvSpPr/>
            <p:nvPr/>
          </p:nvSpPr>
          <p:spPr bwMode="auto">
            <a:xfrm>
              <a:off x="6457951" y="3481387"/>
              <a:ext cx="357187" cy="357189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3" name="矩形 102"/>
            <p:cNvSpPr/>
            <p:nvPr/>
          </p:nvSpPr>
          <p:spPr bwMode="auto">
            <a:xfrm>
              <a:off x="7253288" y="3470275"/>
              <a:ext cx="357188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04" name="Picture 28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5813" y="2181237"/>
            <a:ext cx="6811962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5" name="组合 40"/>
          <p:cNvGrpSpPr/>
          <p:nvPr/>
        </p:nvGrpSpPr>
        <p:grpSpPr bwMode="auto">
          <a:xfrm>
            <a:off x="1785938" y="3862404"/>
            <a:ext cx="1998662" cy="461665"/>
            <a:chOff x="6359525" y="2284413"/>
            <a:chExt cx="1998663" cy="461665"/>
          </a:xfrm>
        </p:grpSpPr>
        <p:sp>
          <p:nvSpPr>
            <p:cNvPr id="106" name="TextBox 11"/>
            <p:cNvSpPr txBox="1">
              <a:spLocks noChangeArrowheads="1"/>
            </p:cNvSpPr>
            <p:nvPr/>
          </p:nvSpPr>
          <p:spPr bwMode="auto">
            <a:xfrm>
              <a:off x="6359525" y="2284413"/>
              <a:ext cx="1998663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＋  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07" name="矩形 106"/>
            <p:cNvSpPr/>
            <p:nvPr/>
          </p:nvSpPr>
          <p:spPr bwMode="auto">
            <a:xfrm>
              <a:off x="7886701" y="2317750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8" name="矩形 107"/>
            <p:cNvSpPr/>
            <p:nvPr/>
          </p:nvSpPr>
          <p:spPr bwMode="auto">
            <a:xfrm>
              <a:off x="6457950" y="2328863"/>
              <a:ext cx="357187" cy="35718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09" name="矩形 108"/>
            <p:cNvSpPr/>
            <p:nvPr/>
          </p:nvSpPr>
          <p:spPr bwMode="auto">
            <a:xfrm>
              <a:off x="7253287" y="2317750"/>
              <a:ext cx="357188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10" name="组合 50"/>
          <p:cNvGrpSpPr/>
          <p:nvPr/>
        </p:nvGrpSpPr>
        <p:grpSpPr bwMode="auto">
          <a:xfrm>
            <a:off x="4643438" y="3895737"/>
            <a:ext cx="1998662" cy="461665"/>
            <a:chOff x="6357938" y="3435350"/>
            <a:chExt cx="1998662" cy="461664"/>
          </a:xfrm>
        </p:grpSpPr>
        <p:sp>
          <p:nvSpPr>
            <p:cNvPr id="111" name="TextBox 11"/>
            <p:cNvSpPr txBox="1">
              <a:spLocks noChangeArrowheads="1"/>
            </p:cNvSpPr>
            <p:nvPr/>
          </p:nvSpPr>
          <p:spPr bwMode="auto">
            <a:xfrm>
              <a:off x="6357938" y="3435350"/>
              <a:ext cx="1998662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－   </a:t>
              </a:r>
              <a:r>
                <a:rPr lang="en-US" altLang="zh-CN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=</a:t>
              </a:r>
              <a:endPara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  <p:sp>
          <p:nvSpPr>
            <p:cNvPr id="112" name="矩形 111"/>
            <p:cNvSpPr/>
            <p:nvPr/>
          </p:nvSpPr>
          <p:spPr bwMode="auto">
            <a:xfrm>
              <a:off x="7886700" y="3468688"/>
              <a:ext cx="357188" cy="35718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3" name="矩形 112"/>
            <p:cNvSpPr/>
            <p:nvPr/>
          </p:nvSpPr>
          <p:spPr bwMode="auto">
            <a:xfrm>
              <a:off x="6457950" y="3481388"/>
              <a:ext cx="357188" cy="357187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4" name="矩形 113"/>
            <p:cNvSpPr/>
            <p:nvPr/>
          </p:nvSpPr>
          <p:spPr bwMode="auto">
            <a:xfrm>
              <a:off x="7253288" y="3470275"/>
              <a:ext cx="357187" cy="357188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116" name="组合 60"/>
          <p:cNvGrpSpPr/>
          <p:nvPr/>
        </p:nvGrpSpPr>
        <p:grpSpPr bwMode="auto">
          <a:xfrm>
            <a:off x="2071688" y="1609737"/>
            <a:ext cx="5643562" cy="522288"/>
            <a:chOff x="1428728" y="285738"/>
            <a:chExt cx="5643602" cy="522315"/>
          </a:xfrm>
        </p:grpSpPr>
        <p:grpSp>
          <p:nvGrpSpPr>
            <p:cNvPr id="117" name="组合 18"/>
            <p:cNvGrpSpPr/>
            <p:nvPr/>
          </p:nvGrpSpPr>
          <p:grpSpPr bwMode="auto">
            <a:xfrm>
              <a:off x="1428728" y="285738"/>
              <a:ext cx="5643602" cy="522315"/>
              <a:chOff x="4856406" y="-2435715"/>
              <a:chExt cx="5234317" cy="499724"/>
            </a:xfrm>
            <a:solidFill>
              <a:srgbClr val="FFFFCC"/>
            </a:solidFill>
            <a:effectLst/>
          </p:grpSpPr>
          <p:sp>
            <p:nvSpPr>
              <p:cNvPr id="119" name="圆角矩形标注 118"/>
              <p:cNvSpPr/>
              <p:nvPr/>
            </p:nvSpPr>
            <p:spPr>
              <a:xfrm>
                <a:off x="5320206" y="-2435715"/>
                <a:ext cx="4174202" cy="499724"/>
              </a:xfrm>
              <a:prstGeom prst="wedgeRoundRectCallout">
                <a:avLst>
                  <a:gd name="adj1" fmla="val 56549"/>
                  <a:gd name="adj2" fmla="val 9576"/>
                  <a:gd name="adj3" fmla="val 16667"/>
                </a:avLst>
              </a:prstGeom>
              <a:solidFill>
                <a:schemeClr val="accent5">
                  <a:lumMod val="20000"/>
                  <a:lumOff val="80000"/>
                </a:schemeClr>
              </a:solidFill>
              <a:ln w="12700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dirty="0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120" name="TextBox 119"/>
              <p:cNvSpPr txBox="1">
                <a:spLocks noChangeArrowheads="1"/>
              </p:cNvSpPr>
              <p:nvPr/>
            </p:nvSpPr>
            <p:spPr bwMode="auto">
              <a:xfrm>
                <a:off x="4856406" y="-2435715"/>
                <a:ext cx="5234317" cy="4417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>
                  <a:buFont typeface="Arial" panose="020B0604020202020204" pitchFamily="34" charset="0"/>
                  <a:buNone/>
                  <a:defRPr/>
                </a:pP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先把</a:t>
                </a: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r>
                  <a:rPr lang="zh-CN" altLang="en-US" sz="2400" b="1" dirty="0">
                    <a:latin typeface="楷体" panose="02010609060101010101" pitchFamily="49" charset="-122"/>
                    <a:ea typeface="楷体" panose="02010609060101010101" pitchFamily="49" charset="-122"/>
                  </a:rPr>
                  <a:t>个   分成两堆，再填一填。</a:t>
                </a:r>
                <a:endParaRPr lang="zh-CN" altLang="zh-CN" sz="2400" b="1" dirty="0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pic>
          <p:nvPicPr>
            <p:cNvPr id="118" name="Picture 28"/>
            <p:cNvPicPr>
              <a:picLocks noChangeAspect="1" noChangeArrowheads="1"/>
            </p:cNvPicPr>
            <p:nvPr/>
          </p:nvPicPr>
          <p:blipFill>
            <a:blip r:embed="rId1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18224" y="357174"/>
              <a:ext cx="410768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controls>
      <mc:AlternateContent xmlns:mc="http://schemas.openxmlformats.org/markup-compatibility/2006">
        <mc:Choice xmlns:v="urn:schemas-microsoft-com:vml" Requires="v">
          <p:control spid="2124" name="TextBox1" r:id="rId2" imgW="266760" imgH="295200"/>
        </mc:Choice>
        <mc:Fallback>
          <p:control name="TextBox1" r:id="rId2" imgW="266760" imgH="29520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1906588" y="32893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5" name="TextBox2" r:id="rId3" imgW="266760" imgH="295200"/>
        </mc:Choice>
        <mc:Fallback>
          <p:control name="TextBox2" r:id="rId3" imgW="266760" imgH="29520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2693988" y="32893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6" name="TextBox3" r:id="rId4" imgW="266760" imgH="295200"/>
        </mc:Choice>
        <mc:Fallback>
          <p:control name="TextBox3" r:id="rId4" imgW="266760" imgH="295200">
            <p:pic>
              <p:nvPicPr>
                <p:cNvPr id="4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3341688" y="32893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7" name="TextBox4" r:id="rId5" imgW="266760" imgH="295200"/>
        </mc:Choice>
        <mc:Fallback>
          <p:control name="TextBox4" r:id="rId5" imgW="266760" imgH="295200">
            <p:pic>
              <p:nvPicPr>
                <p:cNvPr id="5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1906588" y="39370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8" name="TextBox5" r:id="rId6" imgW="266760" imgH="295200"/>
        </mc:Choice>
        <mc:Fallback>
          <p:control name="TextBox5" r:id="rId6" imgW="266760" imgH="295200">
            <p:pic>
              <p:nvPicPr>
                <p:cNvPr id="6" name="TextBox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2719388" y="39370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29" name="TextBox6" r:id="rId7" imgW="266760" imgH="295200"/>
        </mc:Choice>
        <mc:Fallback>
          <p:control name="TextBox6" r:id="rId7" imgW="266760" imgH="295200">
            <p:pic>
              <p:nvPicPr>
                <p:cNvPr id="7" name="TextBox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3341688" y="39370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0" name="TextBox7" r:id="rId8" imgW="266760" imgH="295200"/>
        </mc:Choice>
        <mc:Fallback>
          <p:control name="TextBox7" r:id="rId8" imgW="266760" imgH="295200">
            <p:pic>
              <p:nvPicPr>
                <p:cNvPr id="8" name="TextBox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4789488" y="32893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1" name="TextBox8" r:id="rId9" imgW="266760" imgH="295200"/>
        </mc:Choice>
        <mc:Fallback>
          <p:control name="TextBox8" r:id="rId9" imgW="266760" imgH="295200">
            <p:pic>
              <p:nvPicPr>
                <p:cNvPr id="9" name="TextBox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5576888" y="32893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2" name="TextBox9" r:id="rId10" imgW="266760" imgH="295200"/>
        </mc:Choice>
        <mc:Fallback>
          <p:control name="TextBox9" r:id="rId10" imgW="266760" imgH="295200">
            <p:pic>
              <p:nvPicPr>
                <p:cNvPr id="10" name="TextBox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6224588" y="32893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3" name="TextBox10" r:id="rId11" imgW="266760" imgH="295200"/>
        </mc:Choice>
        <mc:Fallback>
          <p:control name="TextBox10" r:id="rId11" imgW="266760" imgH="295200">
            <p:pic>
              <p:nvPicPr>
                <p:cNvPr id="11" name="TextBox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4802188" y="39370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4" name="TextBox11" r:id="rId12" imgW="266760" imgH="295200"/>
        </mc:Choice>
        <mc:Fallback>
          <p:control name="TextBox11" r:id="rId12" imgW="266760" imgH="295200">
            <p:pic>
              <p:nvPicPr>
                <p:cNvPr id="12" name="TextBox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5576888" y="39370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135" name="TextBox12" r:id="rId13" imgW="266760" imgH="295200"/>
        </mc:Choice>
        <mc:Fallback>
          <p:control name="TextBox12" r:id="rId13" imgW="266760" imgH="295200">
            <p:pic>
              <p:nvPicPr>
                <p:cNvPr id="13" name="TextBox1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7"/>
                <a:srcRect/>
                <a:stretch>
                  <a:fillRect/>
                </a:stretch>
              </p:blipFill>
              <p:spPr bwMode="auto">
                <a:xfrm>
                  <a:off x="6224588" y="3937000"/>
                  <a:ext cx="263525" cy="292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38" y="1077341"/>
            <a:ext cx="4671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哪两张卡片上的数相加等于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？</a:t>
            </a:r>
          </a:p>
        </p:txBody>
      </p:sp>
      <p:pic>
        <p:nvPicPr>
          <p:cNvPr id="62" name="Picture 4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857371"/>
            <a:ext cx="8278812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椭圆 62"/>
          <p:cNvSpPr/>
          <p:nvPr/>
        </p:nvSpPr>
        <p:spPr>
          <a:xfrm>
            <a:off x="4071934" y="3071816"/>
            <a:ext cx="642942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4357686" y="2285998"/>
            <a:ext cx="642942" cy="857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椭圆 64"/>
          <p:cNvSpPr/>
          <p:nvPr/>
        </p:nvSpPr>
        <p:spPr>
          <a:xfrm>
            <a:off x="6858016" y="3071816"/>
            <a:ext cx="642942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椭圆 65"/>
          <p:cNvSpPr/>
          <p:nvPr/>
        </p:nvSpPr>
        <p:spPr>
          <a:xfrm>
            <a:off x="5143504" y="2428874"/>
            <a:ext cx="642942" cy="8572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椭圆 66"/>
          <p:cNvSpPr/>
          <p:nvPr/>
        </p:nvSpPr>
        <p:spPr>
          <a:xfrm>
            <a:off x="4786314" y="3143254"/>
            <a:ext cx="642942" cy="8572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椭圆 67"/>
          <p:cNvSpPr/>
          <p:nvPr/>
        </p:nvSpPr>
        <p:spPr>
          <a:xfrm>
            <a:off x="7500958" y="2928940"/>
            <a:ext cx="642942" cy="857256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9" name="椭圆 68"/>
          <p:cNvSpPr/>
          <p:nvPr/>
        </p:nvSpPr>
        <p:spPr>
          <a:xfrm rot="1286002">
            <a:off x="6426892" y="2560307"/>
            <a:ext cx="580317" cy="85725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0" name="椭圆 69"/>
          <p:cNvSpPr/>
          <p:nvPr/>
        </p:nvSpPr>
        <p:spPr>
          <a:xfrm rot="1389925">
            <a:off x="5859311" y="2279037"/>
            <a:ext cx="607550" cy="857256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1" name="椭圆 70"/>
          <p:cNvSpPr/>
          <p:nvPr/>
        </p:nvSpPr>
        <p:spPr>
          <a:xfrm>
            <a:off x="7358082" y="2071684"/>
            <a:ext cx="642942" cy="8572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2" name="椭圆 71"/>
          <p:cNvSpPr/>
          <p:nvPr/>
        </p:nvSpPr>
        <p:spPr>
          <a:xfrm>
            <a:off x="5643570" y="3143254"/>
            <a:ext cx="642942" cy="8572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3" name="图片 7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3"/>
            <a:ext cx="366860" cy="456338"/>
          </a:xfrm>
          <a:prstGeom prst="rect">
            <a:avLst/>
          </a:prstGeom>
        </p:spPr>
      </p:pic>
      <p:sp>
        <p:nvSpPr>
          <p:cNvPr id="74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48" name="Picture 2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31" y="1143003"/>
            <a:ext cx="7191397" cy="1693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9" name="组合 84"/>
          <p:cNvGrpSpPr/>
          <p:nvPr/>
        </p:nvGrpSpPr>
        <p:grpSpPr bwMode="auto">
          <a:xfrm>
            <a:off x="2994025" y="3286131"/>
            <a:ext cx="2006600" cy="491826"/>
            <a:chOff x="2994028" y="3286131"/>
            <a:chExt cx="2006600" cy="491825"/>
          </a:xfrm>
        </p:grpSpPr>
        <p:grpSp>
          <p:nvGrpSpPr>
            <p:cNvPr id="50" name="组合 17"/>
            <p:cNvGrpSpPr/>
            <p:nvPr/>
          </p:nvGrpSpPr>
          <p:grpSpPr bwMode="auto">
            <a:xfrm>
              <a:off x="2994028" y="3286131"/>
              <a:ext cx="2006600" cy="461664"/>
              <a:chOff x="3071778" y="3467404"/>
              <a:chExt cx="2007182" cy="461367"/>
            </a:xfrm>
          </p:grpSpPr>
          <p:sp>
            <p:nvSpPr>
              <p:cNvPr id="52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4"/>
                <a:ext cx="2000264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8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3" name="矩形 52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51" name="矩形 30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1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4" name="组合 85"/>
          <p:cNvGrpSpPr/>
          <p:nvPr/>
        </p:nvGrpSpPr>
        <p:grpSpPr bwMode="auto">
          <a:xfrm>
            <a:off x="3000375" y="3286131"/>
            <a:ext cx="2006600" cy="491826"/>
            <a:chOff x="2994028" y="3286131"/>
            <a:chExt cx="2006600" cy="491825"/>
          </a:xfrm>
        </p:grpSpPr>
        <p:grpSp>
          <p:nvGrpSpPr>
            <p:cNvPr id="55" name="组合 17"/>
            <p:cNvGrpSpPr/>
            <p:nvPr/>
          </p:nvGrpSpPr>
          <p:grpSpPr bwMode="auto">
            <a:xfrm>
              <a:off x="2994028" y="3286131"/>
              <a:ext cx="2006600" cy="461664"/>
              <a:chOff x="3071778" y="3467404"/>
              <a:chExt cx="2007182" cy="461367"/>
            </a:xfrm>
          </p:grpSpPr>
          <p:sp>
            <p:nvSpPr>
              <p:cNvPr id="57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4"/>
                <a:ext cx="2000264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6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8" name="矩形 57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56" name="矩形 87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3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59" name="组合 90"/>
          <p:cNvGrpSpPr/>
          <p:nvPr/>
        </p:nvGrpSpPr>
        <p:grpSpPr bwMode="auto">
          <a:xfrm>
            <a:off x="3000375" y="3286131"/>
            <a:ext cx="2006600" cy="491826"/>
            <a:chOff x="2994028" y="3286131"/>
            <a:chExt cx="2006600" cy="491825"/>
          </a:xfrm>
        </p:grpSpPr>
        <p:grpSp>
          <p:nvGrpSpPr>
            <p:cNvPr id="60" name="组合 17"/>
            <p:cNvGrpSpPr/>
            <p:nvPr/>
          </p:nvGrpSpPr>
          <p:grpSpPr bwMode="auto">
            <a:xfrm>
              <a:off x="2994028" y="3286131"/>
              <a:ext cx="2006600" cy="461664"/>
              <a:chOff x="3071778" y="3467404"/>
              <a:chExt cx="2007182" cy="461367"/>
            </a:xfrm>
          </p:grpSpPr>
          <p:sp>
            <p:nvSpPr>
              <p:cNvPr id="62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4"/>
                <a:ext cx="2000264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4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3" name="矩形 62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61" name="矩形 92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5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4" name="组合 95"/>
          <p:cNvGrpSpPr/>
          <p:nvPr/>
        </p:nvGrpSpPr>
        <p:grpSpPr bwMode="auto">
          <a:xfrm>
            <a:off x="3000375" y="3286131"/>
            <a:ext cx="2006600" cy="491826"/>
            <a:chOff x="2994028" y="3286131"/>
            <a:chExt cx="2006600" cy="491825"/>
          </a:xfrm>
        </p:grpSpPr>
        <p:grpSp>
          <p:nvGrpSpPr>
            <p:cNvPr id="65" name="组合 17"/>
            <p:cNvGrpSpPr/>
            <p:nvPr/>
          </p:nvGrpSpPr>
          <p:grpSpPr bwMode="auto">
            <a:xfrm>
              <a:off x="2994028" y="3286131"/>
              <a:ext cx="2006600" cy="461664"/>
              <a:chOff x="3071778" y="3467404"/>
              <a:chExt cx="2007182" cy="461367"/>
            </a:xfrm>
          </p:grpSpPr>
          <p:sp>
            <p:nvSpPr>
              <p:cNvPr id="67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4"/>
                <a:ext cx="2000264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2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68" name="矩形 67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66" name="矩形 97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7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69" name="组合 100"/>
          <p:cNvGrpSpPr/>
          <p:nvPr/>
        </p:nvGrpSpPr>
        <p:grpSpPr bwMode="auto">
          <a:xfrm>
            <a:off x="3000375" y="3286131"/>
            <a:ext cx="2006600" cy="491826"/>
            <a:chOff x="2994028" y="3286131"/>
            <a:chExt cx="2006600" cy="491825"/>
          </a:xfrm>
        </p:grpSpPr>
        <p:grpSp>
          <p:nvGrpSpPr>
            <p:cNvPr id="70" name="组合 17"/>
            <p:cNvGrpSpPr/>
            <p:nvPr/>
          </p:nvGrpSpPr>
          <p:grpSpPr bwMode="auto">
            <a:xfrm>
              <a:off x="2994028" y="3286131"/>
              <a:ext cx="2006600" cy="461664"/>
              <a:chOff x="3071778" y="3467404"/>
              <a:chExt cx="2007182" cy="461367"/>
            </a:xfrm>
          </p:grpSpPr>
          <p:sp>
            <p:nvSpPr>
              <p:cNvPr id="72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4"/>
                <a:ext cx="2000264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5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3" name="矩形 72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71" name="矩形 102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4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4" name="组合 105"/>
          <p:cNvGrpSpPr/>
          <p:nvPr/>
        </p:nvGrpSpPr>
        <p:grpSpPr bwMode="auto">
          <a:xfrm>
            <a:off x="3000375" y="3286131"/>
            <a:ext cx="2006600" cy="491826"/>
            <a:chOff x="2994028" y="3286131"/>
            <a:chExt cx="2006600" cy="491825"/>
          </a:xfrm>
        </p:grpSpPr>
        <p:grpSp>
          <p:nvGrpSpPr>
            <p:cNvPr id="75" name="组合 17"/>
            <p:cNvGrpSpPr/>
            <p:nvPr/>
          </p:nvGrpSpPr>
          <p:grpSpPr bwMode="auto">
            <a:xfrm>
              <a:off x="2994028" y="3286131"/>
              <a:ext cx="2006600" cy="461664"/>
              <a:chOff x="3071778" y="3467404"/>
              <a:chExt cx="2007182" cy="461367"/>
            </a:xfrm>
          </p:grpSpPr>
          <p:sp>
            <p:nvSpPr>
              <p:cNvPr id="77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4"/>
                <a:ext cx="2000264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3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76" name="矩形 107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6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79" name="组合 110"/>
          <p:cNvGrpSpPr/>
          <p:nvPr/>
        </p:nvGrpSpPr>
        <p:grpSpPr bwMode="auto">
          <a:xfrm>
            <a:off x="3000375" y="3286131"/>
            <a:ext cx="2006600" cy="491826"/>
            <a:chOff x="2994028" y="3286131"/>
            <a:chExt cx="2006600" cy="491825"/>
          </a:xfrm>
        </p:grpSpPr>
        <p:grpSp>
          <p:nvGrpSpPr>
            <p:cNvPr id="80" name="组合 17"/>
            <p:cNvGrpSpPr/>
            <p:nvPr/>
          </p:nvGrpSpPr>
          <p:grpSpPr bwMode="auto">
            <a:xfrm>
              <a:off x="2994028" y="3286131"/>
              <a:ext cx="2006600" cy="461664"/>
              <a:chOff x="3071778" y="3467404"/>
              <a:chExt cx="2007182" cy="461367"/>
            </a:xfrm>
          </p:grpSpPr>
          <p:sp>
            <p:nvSpPr>
              <p:cNvPr id="82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4"/>
                <a:ext cx="2000264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7</a:t>
                </a:r>
                <a:r>
                  <a:rPr lang="zh-CN" altLang="en-US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3" name="矩形 82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81" name="矩形 112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2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4" name="组合 115"/>
          <p:cNvGrpSpPr/>
          <p:nvPr/>
        </p:nvGrpSpPr>
        <p:grpSpPr bwMode="auto">
          <a:xfrm>
            <a:off x="2994025" y="3286131"/>
            <a:ext cx="2006600" cy="491826"/>
            <a:chOff x="2994028" y="3286131"/>
            <a:chExt cx="2006600" cy="491825"/>
          </a:xfrm>
        </p:grpSpPr>
        <p:grpSp>
          <p:nvGrpSpPr>
            <p:cNvPr id="85" name="组合 17"/>
            <p:cNvGrpSpPr/>
            <p:nvPr/>
          </p:nvGrpSpPr>
          <p:grpSpPr bwMode="auto">
            <a:xfrm>
              <a:off x="2994028" y="3286131"/>
              <a:ext cx="2006600" cy="461664"/>
              <a:chOff x="3071778" y="3467404"/>
              <a:chExt cx="2007182" cy="461367"/>
            </a:xfrm>
          </p:grpSpPr>
          <p:sp>
            <p:nvSpPr>
              <p:cNvPr id="87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4"/>
                <a:ext cx="2000264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1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8" name="矩形 87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86" name="矩形 117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8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89" name="组合 120"/>
          <p:cNvGrpSpPr/>
          <p:nvPr/>
        </p:nvGrpSpPr>
        <p:grpSpPr bwMode="auto">
          <a:xfrm>
            <a:off x="2994025" y="3286132"/>
            <a:ext cx="2006600" cy="491824"/>
            <a:chOff x="2994028" y="3286133"/>
            <a:chExt cx="2006600" cy="491824"/>
          </a:xfrm>
        </p:grpSpPr>
        <p:grpSp>
          <p:nvGrpSpPr>
            <p:cNvPr id="90" name="组合 17"/>
            <p:cNvGrpSpPr/>
            <p:nvPr/>
          </p:nvGrpSpPr>
          <p:grpSpPr bwMode="auto">
            <a:xfrm>
              <a:off x="2994028" y="3286133"/>
              <a:ext cx="2006600" cy="461665"/>
              <a:chOff x="3071778" y="3467406"/>
              <a:chExt cx="2007182" cy="461368"/>
            </a:xfrm>
          </p:grpSpPr>
          <p:sp>
            <p:nvSpPr>
              <p:cNvPr id="92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6"/>
                <a:ext cx="2000264" cy="4613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3" name="矩形 92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91" name="矩形 122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0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94" name="组合 125"/>
          <p:cNvGrpSpPr/>
          <p:nvPr/>
        </p:nvGrpSpPr>
        <p:grpSpPr bwMode="auto">
          <a:xfrm>
            <a:off x="2994025" y="3286131"/>
            <a:ext cx="2006600" cy="491825"/>
            <a:chOff x="2994028" y="3286132"/>
            <a:chExt cx="2006600" cy="491824"/>
          </a:xfrm>
        </p:grpSpPr>
        <p:grpSp>
          <p:nvGrpSpPr>
            <p:cNvPr id="95" name="组合 17"/>
            <p:cNvGrpSpPr/>
            <p:nvPr/>
          </p:nvGrpSpPr>
          <p:grpSpPr bwMode="auto">
            <a:xfrm>
              <a:off x="2994028" y="3286132"/>
              <a:ext cx="2006600" cy="461664"/>
              <a:chOff x="3071778" y="3467405"/>
              <a:chExt cx="2007182" cy="461367"/>
            </a:xfrm>
          </p:grpSpPr>
          <p:sp>
            <p:nvSpPr>
              <p:cNvPr id="97" name="TextBox 11"/>
              <p:cNvSpPr txBox="1">
                <a:spLocks noChangeArrowheads="1"/>
              </p:cNvSpPr>
              <p:nvPr/>
            </p:nvSpPr>
            <p:spPr bwMode="auto">
              <a:xfrm>
                <a:off x="3071778" y="3467405"/>
                <a:ext cx="2000264" cy="461367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9 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－ </a:t>
                </a: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0</a:t>
                </a:r>
                <a:r>
                  <a:rPr lang="zh-CN" altLang="en-US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</a:t>
                </a:r>
                <a:r>
                  <a:rPr lang="en-US" altLang="zh-CN" sz="2400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98" name="矩形 97"/>
              <p:cNvSpPr/>
              <p:nvPr/>
            </p:nvSpPr>
            <p:spPr>
              <a:xfrm>
                <a:off x="4721669" y="3551488"/>
                <a:ext cx="357291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96" name="矩形 127"/>
            <p:cNvSpPr>
              <a:spLocks noChangeArrowheads="1"/>
            </p:cNvSpPr>
            <p:nvPr/>
          </p:nvSpPr>
          <p:spPr bwMode="auto">
            <a:xfrm>
              <a:off x="4637091" y="3316292"/>
              <a:ext cx="338554" cy="46166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rPr>
                <a:t>9</a:t>
              </a:r>
              <a:endParaRPr lang="zh-CN" altLang="en-US" sz="240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28600" y="78580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4" name="TextBox 11"/>
          <p:cNvSpPr txBox="1">
            <a:spLocks noChangeArrowheads="1"/>
          </p:cNvSpPr>
          <p:nvPr/>
        </p:nvSpPr>
        <p:spPr bwMode="auto">
          <a:xfrm>
            <a:off x="71438" y="1395415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5" name="矩形 54"/>
          <p:cNvSpPr>
            <a:spLocks noChangeArrowheads="1"/>
          </p:cNvSpPr>
          <p:nvPr/>
        </p:nvSpPr>
        <p:spPr bwMode="auto">
          <a:xfrm>
            <a:off x="1508125" y="137225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TextBox 11"/>
          <p:cNvSpPr txBox="1">
            <a:spLocks noChangeArrowheads="1"/>
          </p:cNvSpPr>
          <p:nvPr/>
        </p:nvSpPr>
        <p:spPr bwMode="auto">
          <a:xfrm>
            <a:off x="71438" y="200025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7" name="矩形 56"/>
          <p:cNvSpPr>
            <a:spLocks noChangeArrowheads="1"/>
          </p:cNvSpPr>
          <p:nvPr/>
        </p:nvSpPr>
        <p:spPr bwMode="auto">
          <a:xfrm>
            <a:off x="1508125" y="1977096"/>
            <a:ext cx="357188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TextBox 11"/>
          <p:cNvSpPr txBox="1">
            <a:spLocks noChangeArrowheads="1"/>
          </p:cNvSpPr>
          <p:nvPr/>
        </p:nvSpPr>
        <p:spPr bwMode="auto">
          <a:xfrm>
            <a:off x="71438" y="2643190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9" name="矩形 58"/>
          <p:cNvSpPr>
            <a:spLocks noChangeArrowheads="1"/>
          </p:cNvSpPr>
          <p:nvPr/>
        </p:nvSpPr>
        <p:spPr bwMode="auto">
          <a:xfrm>
            <a:off x="1500188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TextBox 11"/>
          <p:cNvSpPr txBox="1">
            <a:spLocks noChangeArrowheads="1"/>
          </p:cNvSpPr>
          <p:nvPr/>
        </p:nvSpPr>
        <p:spPr bwMode="auto">
          <a:xfrm>
            <a:off x="2357438" y="1387477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3786188" y="137225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2" name="TextBox 11"/>
          <p:cNvSpPr txBox="1">
            <a:spLocks noChangeArrowheads="1"/>
          </p:cNvSpPr>
          <p:nvPr/>
        </p:nvSpPr>
        <p:spPr bwMode="auto">
          <a:xfrm>
            <a:off x="2357438" y="1992315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3" name="矩形 62"/>
          <p:cNvSpPr>
            <a:spLocks noChangeArrowheads="1"/>
          </p:cNvSpPr>
          <p:nvPr/>
        </p:nvSpPr>
        <p:spPr bwMode="auto">
          <a:xfrm>
            <a:off x="3786188" y="1977096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TextBox 11"/>
          <p:cNvSpPr txBox="1">
            <a:spLocks noChangeArrowheads="1"/>
          </p:cNvSpPr>
          <p:nvPr/>
        </p:nvSpPr>
        <p:spPr bwMode="auto">
          <a:xfrm>
            <a:off x="2357438" y="263525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5" name="矩形 64"/>
          <p:cNvSpPr>
            <a:spLocks noChangeArrowheads="1"/>
          </p:cNvSpPr>
          <p:nvPr/>
        </p:nvSpPr>
        <p:spPr bwMode="auto">
          <a:xfrm>
            <a:off x="3787775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6" name="TextBox 11"/>
          <p:cNvSpPr txBox="1">
            <a:spLocks noChangeArrowheads="1"/>
          </p:cNvSpPr>
          <p:nvPr/>
        </p:nvSpPr>
        <p:spPr bwMode="auto">
          <a:xfrm>
            <a:off x="4643438" y="137795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7" name="矩形 66"/>
          <p:cNvSpPr>
            <a:spLocks noChangeArrowheads="1"/>
          </p:cNvSpPr>
          <p:nvPr/>
        </p:nvSpPr>
        <p:spPr bwMode="auto">
          <a:xfrm>
            <a:off x="6072188" y="137225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8" name="TextBox 11"/>
          <p:cNvSpPr txBox="1">
            <a:spLocks noChangeArrowheads="1"/>
          </p:cNvSpPr>
          <p:nvPr/>
        </p:nvSpPr>
        <p:spPr bwMode="auto">
          <a:xfrm>
            <a:off x="4643438" y="1982790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69" name="矩形 68"/>
          <p:cNvSpPr>
            <a:spLocks noChangeArrowheads="1"/>
          </p:cNvSpPr>
          <p:nvPr/>
        </p:nvSpPr>
        <p:spPr bwMode="auto">
          <a:xfrm>
            <a:off x="6072188" y="1977096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0" name="TextBox 11"/>
          <p:cNvSpPr txBox="1">
            <a:spLocks noChangeArrowheads="1"/>
          </p:cNvSpPr>
          <p:nvPr/>
        </p:nvSpPr>
        <p:spPr bwMode="auto">
          <a:xfrm>
            <a:off x="4643438" y="2625727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1" name="矩形 70"/>
          <p:cNvSpPr>
            <a:spLocks noChangeArrowheads="1"/>
          </p:cNvSpPr>
          <p:nvPr/>
        </p:nvSpPr>
        <p:spPr bwMode="auto">
          <a:xfrm>
            <a:off x="6073775" y="262003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2" name="TextBox 11"/>
          <p:cNvSpPr txBox="1">
            <a:spLocks noChangeArrowheads="1"/>
          </p:cNvSpPr>
          <p:nvPr/>
        </p:nvSpPr>
        <p:spPr bwMode="auto">
          <a:xfrm>
            <a:off x="6929438" y="1357315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3" name="矩形 72"/>
          <p:cNvSpPr>
            <a:spLocks noChangeArrowheads="1"/>
          </p:cNvSpPr>
          <p:nvPr/>
        </p:nvSpPr>
        <p:spPr bwMode="auto">
          <a:xfrm>
            <a:off x="8358188" y="1351621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4" name="TextBox 11"/>
          <p:cNvSpPr txBox="1">
            <a:spLocks noChangeArrowheads="1"/>
          </p:cNvSpPr>
          <p:nvPr/>
        </p:nvSpPr>
        <p:spPr bwMode="auto">
          <a:xfrm>
            <a:off x="6929438" y="196215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5" name="矩形 74"/>
          <p:cNvSpPr>
            <a:spLocks noChangeArrowheads="1"/>
          </p:cNvSpPr>
          <p:nvPr/>
        </p:nvSpPr>
        <p:spPr bwMode="auto">
          <a:xfrm>
            <a:off x="8358188" y="1956459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6" name="TextBox 11"/>
          <p:cNvSpPr txBox="1">
            <a:spLocks noChangeArrowheads="1"/>
          </p:cNvSpPr>
          <p:nvPr/>
        </p:nvSpPr>
        <p:spPr bwMode="auto">
          <a:xfrm>
            <a:off x="6929438" y="2605090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 =</a:t>
            </a:r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77" name="矩形 76"/>
          <p:cNvSpPr>
            <a:spLocks noChangeArrowheads="1"/>
          </p:cNvSpPr>
          <p:nvPr/>
        </p:nvSpPr>
        <p:spPr bwMode="auto">
          <a:xfrm>
            <a:off x="8359775" y="2586696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59" grpId="0"/>
      <p:bldP spid="61" grpId="0"/>
      <p:bldP spid="63" grpId="0"/>
      <p:bldP spid="65" grpId="0"/>
      <p:bldP spid="67" grpId="0"/>
      <p:bldP spid="69" grpId="0"/>
      <p:bldP spid="71" grpId="0"/>
      <p:bldP spid="73" grpId="0"/>
      <p:bldP spid="75" grpId="0"/>
      <p:bldP spid="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6" name="TextBox 11"/>
          <p:cNvSpPr txBox="1">
            <a:spLocks noChangeArrowheads="1"/>
          </p:cNvSpPr>
          <p:nvPr/>
        </p:nvSpPr>
        <p:spPr bwMode="auto">
          <a:xfrm>
            <a:off x="4500563" y="228600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>
                <a:cs typeface="Arial" panose="020B0604020202020204" pitchFamily="34" charset="0"/>
              </a:rPr>
              <a:t> </a:t>
            </a:r>
            <a:r>
              <a:rPr lang="en-US" altLang="zh-CN" sz="2400">
                <a:cs typeface="Arial" panose="020B0604020202020204" pitchFamily="34" charset="0"/>
              </a:rPr>
              <a:t>9 </a:t>
            </a:r>
            <a:r>
              <a:rPr lang="zh-CN" altLang="en-US" sz="2400">
                <a:cs typeface="Arial" panose="020B0604020202020204" pitchFamily="34" charset="0"/>
              </a:rPr>
              <a:t>－ </a:t>
            </a:r>
            <a:r>
              <a:rPr lang="en-US" altLang="zh-CN" sz="2400">
                <a:cs typeface="Arial" panose="020B0604020202020204" pitchFamily="34" charset="0"/>
              </a:rPr>
              <a:t>     =</a:t>
            </a:r>
            <a:endParaRPr lang="zh-CN" altLang="en-US" sz="2400">
              <a:cs typeface="Arial" panose="020B0604020202020204" pitchFamily="34" charset="0"/>
            </a:endParaRPr>
          </a:p>
        </p:txBody>
      </p:sp>
      <p:sp>
        <p:nvSpPr>
          <p:cNvPr id="57" name="矩形 56"/>
          <p:cNvSpPr/>
          <p:nvPr/>
        </p:nvSpPr>
        <p:spPr bwMode="auto">
          <a:xfrm>
            <a:off x="5505450" y="2354265"/>
            <a:ext cx="357188" cy="357187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" name="矩形 57"/>
          <p:cNvSpPr/>
          <p:nvPr/>
        </p:nvSpPr>
        <p:spPr bwMode="auto">
          <a:xfrm>
            <a:off x="6175375" y="2354265"/>
            <a:ext cx="357188" cy="357187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9" name="矩形 58"/>
          <p:cNvSpPr/>
          <p:nvPr/>
        </p:nvSpPr>
        <p:spPr bwMode="auto">
          <a:xfrm>
            <a:off x="1458917" y="2373315"/>
            <a:ext cx="357187" cy="357187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0" name="矩形 59"/>
          <p:cNvSpPr/>
          <p:nvPr/>
        </p:nvSpPr>
        <p:spPr bwMode="auto">
          <a:xfrm>
            <a:off x="2286000" y="2381251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62" name="组合 13"/>
          <p:cNvGrpSpPr/>
          <p:nvPr/>
        </p:nvGrpSpPr>
        <p:grpSpPr bwMode="auto">
          <a:xfrm>
            <a:off x="3534036" y="1000103"/>
            <a:ext cx="2966790" cy="500067"/>
            <a:chOff x="6468072" y="-1752235"/>
            <a:chExt cx="3326707" cy="666298"/>
          </a:xfrm>
          <a:solidFill>
            <a:srgbClr val="FFFFCC"/>
          </a:solidFill>
          <a:effectLst/>
        </p:grpSpPr>
        <p:sp>
          <p:nvSpPr>
            <p:cNvPr id="63" name="圆角矩形标注 62"/>
            <p:cNvSpPr/>
            <p:nvPr/>
          </p:nvSpPr>
          <p:spPr>
            <a:xfrm>
              <a:off x="6468072" y="-1752235"/>
              <a:ext cx="3246604" cy="666298"/>
            </a:xfrm>
            <a:prstGeom prst="wedgeRoundRectCallout">
              <a:avLst>
                <a:gd name="adj1" fmla="val 61335"/>
                <a:gd name="adj2" fmla="val 49737"/>
                <a:gd name="adj3" fmla="val 16667"/>
              </a:avLst>
            </a:prstGeom>
            <a:solidFill>
              <a:srgbClr val="FFF0D1"/>
            </a:solidFill>
            <a:ln w="12700"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dirty="0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64" name="TextBox 14"/>
            <p:cNvSpPr txBox="1">
              <a:spLocks noChangeArrowheads="1"/>
            </p:cNvSpPr>
            <p:nvPr/>
          </p:nvSpPr>
          <p:spPr bwMode="auto">
            <a:xfrm>
              <a:off x="6548174" y="-1752227"/>
              <a:ext cx="3246605" cy="6151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你能填出几道算式？</a:t>
              </a:r>
              <a:endParaRPr lang="zh-CN" altLang="zh-CN" sz="24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65" name="TextBox 11"/>
          <p:cNvSpPr txBox="1">
            <a:spLocks noChangeArrowheads="1"/>
          </p:cNvSpPr>
          <p:nvPr/>
        </p:nvSpPr>
        <p:spPr bwMode="auto">
          <a:xfrm>
            <a:off x="1357313" y="232410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>
                <a:cs typeface="Arial" panose="020B0604020202020204" pitchFamily="34" charset="0"/>
              </a:rPr>
              <a:t>    ＋     </a:t>
            </a:r>
            <a:r>
              <a:rPr lang="en-US" altLang="zh-CN" sz="2400">
                <a:cs typeface="Arial" panose="020B0604020202020204" pitchFamily="34" charset="0"/>
              </a:rPr>
              <a:t> = 9</a:t>
            </a:r>
            <a:endParaRPr lang="zh-CN" altLang="en-US" sz="2400">
              <a:cs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100" name="TextBox1" r:id="rId2" imgW="314280" imgH="314280"/>
        </mc:Choice>
        <mc:Fallback>
          <p:control name="TextBox1" r:id="rId2" imgW="314280" imgH="314280">
            <p:pic>
              <p:nvPicPr>
                <p:cNvPr id="2" name="TextBox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5499100" y="2349500"/>
                  <a:ext cx="317500" cy="317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1" name="TextBox2" r:id="rId3" imgW="314280" imgH="314280"/>
        </mc:Choice>
        <mc:Fallback>
          <p:control name="TextBox2" r:id="rId3" imgW="314280" imgH="314280">
            <p:pic>
              <p:nvPicPr>
                <p:cNvPr id="3" name="TextBox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6197600" y="2349500"/>
                  <a:ext cx="317500" cy="317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2" name="TextBox3" r:id="rId4" imgW="314280" imgH="314280"/>
        </mc:Choice>
        <mc:Fallback>
          <p:control name="TextBox3" r:id="rId4" imgW="314280" imgH="314280">
            <p:pic>
              <p:nvPicPr>
                <p:cNvPr id="4" name="TextBox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1473200" y="2387600"/>
                  <a:ext cx="317500" cy="317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3103" name="TextBox4" r:id="rId5" imgW="314280" imgH="314280"/>
        </mc:Choice>
        <mc:Fallback>
          <p:control name="TextBox4" r:id="rId5" imgW="314280" imgH="314280">
            <p:pic>
              <p:nvPicPr>
                <p:cNvPr id="5" name="TextBox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8"/>
                <a:srcRect/>
                <a:stretch>
                  <a:fillRect/>
                </a:stretch>
              </p:blipFill>
              <p:spPr bwMode="auto">
                <a:xfrm>
                  <a:off x="2298700" y="2387600"/>
                  <a:ext cx="317500" cy="3175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8" name="组合 18"/>
          <p:cNvGrpSpPr/>
          <p:nvPr/>
        </p:nvGrpSpPr>
        <p:grpSpPr bwMode="auto">
          <a:xfrm>
            <a:off x="3344868" y="3294061"/>
            <a:ext cx="2012950" cy="523220"/>
            <a:chOff x="5928507" y="3458318"/>
            <a:chExt cx="2011873" cy="523218"/>
          </a:xfrm>
        </p:grpSpPr>
        <p:grpSp>
          <p:nvGrpSpPr>
            <p:cNvPr id="49" name="组合 17"/>
            <p:cNvGrpSpPr/>
            <p:nvPr/>
          </p:nvGrpSpPr>
          <p:grpSpPr bwMode="auto">
            <a:xfrm>
              <a:off x="5940153" y="3458318"/>
              <a:ext cx="2000227" cy="523218"/>
              <a:chOff x="3071777" y="3273993"/>
              <a:chExt cx="2000264" cy="522884"/>
            </a:xfrm>
          </p:grpSpPr>
          <p:sp>
            <p:nvSpPr>
              <p:cNvPr id="51" name="TextBox 11"/>
              <p:cNvSpPr txBox="1">
                <a:spLocks noChangeArrowheads="1"/>
              </p:cNvSpPr>
              <p:nvPr/>
            </p:nvSpPr>
            <p:spPr bwMode="auto">
              <a:xfrm>
                <a:off x="3071777" y="3273993"/>
                <a:ext cx="2000264" cy="52288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800" b="1" dirty="0">
                    <a:solidFill>
                      <a:srgbClr val="0000FF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    </a:t>
                </a:r>
                <a:r>
                  <a:rPr lang="en-US" altLang="zh-CN" sz="28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52" name="矩形 51"/>
              <p:cNvSpPr/>
              <p:nvPr/>
            </p:nvSpPr>
            <p:spPr>
              <a:xfrm>
                <a:off x="4705518" y="3408853"/>
                <a:ext cx="357002" cy="356957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800" b="1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50" name="矩形 49"/>
            <p:cNvSpPr/>
            <p:nvPr/>
          </p:nvSpPr>
          <p:spPr bwMode="auto">
            <a:xfrm>
              <a:off x="5928507" y="3593264"/>
              <a:ext cx="356997" cy="357185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53" name="矩形 52"/>
          <p:cNvSpPr>
            <a:spLocks noChangeArrowheads="1"/>
          </p:cNvSpPr>
          <p:nvPr/>
        </p:nvSpPr>
        <p:spPr bwMode="auto">
          <a:xfrm>
            <a:off x="3357554" y="3357568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5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4" name="矩形 53"/>
          <p:cNvSpPr>
            <a:spLocks noChangeArrowheads="1"/>
          </p:cNvSpPr>
          <p:nvPr/>
        </p:nvSpPr>
        <p:spPr bwMode="auto">
          <a:xfrm>
            <a:off x="4283081" y="3324230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2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5" name="矩形 54"/>
          <p:cNvSpPr>
            <a:spLocks noChangeArrowheads="1"/>
          </p:cNvSpPr>
          <p:nvPr/>
        </p:nvSpPr>
        <p:spPr bwMode="auto">
          <a:xfrm>
            <a:off x="5000628" y="333441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7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4273563" y="3436940"/>
            <a:ext cx="357187" cy="357187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7" name="右大括号 56"/>
          <p:cNvSpPr/>
          <p:nvPr/>
        </p:nvSpPr>
        <p:spPr>
          <a:xfrm rot="5400000">
            <a:off x="4160054" y="1340645"/>
            <a:ext cx="180975" cy="3071812"/>
          </a:xfrm>
          <a:prstGeom prst="rightBrace">
            <a:avLst>
              <a:gd name="adj1" fmla="val 127402"/>
              <a:gd name="adj2" fmla="val 50692"/>
            </a:avLst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8" name="TextBox 28"/>
          <p:cNvSpPr txBox="1">
            <a:spLocks noChangeArrowheads="1"/>
          </p:cNvSpPr>
          <p:nvPr/>
        </p:nvSpPr>
        <p:spPr bwMode="auto">
          <a:xfrm>
            <a:off x="3786196" y="2895602"/>
            <a:ext cx="13573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？</a:t>
            </a:r>
            <a:r>
              <a:rPr lang="en-US" altLang="zh-CN" sz="2400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盒</a:t>
            </a:r>
          </a:p>
        </p:txBody>
      </p:sp>
      <p:sp>
        <p:nvSpPr>
          <p:cNvPr id="59" name="椭圆 58"/>
          <p:cNvSpPr/>
          <p:nvPr/>
        </p:nvSpPr>
        <p:spPr>
          <a:xfrm>
            <a:off x="3786196" y="3387725"/>
            <a:ext cx="387350" cy="39846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0" name="矩形 59"/>
          <p:cNvSpPr>
            <a:spLocks noChangeArrowheads="1"/>
          </p:cNvSpPr>
          <p:nvPr/>
        </p:nvSpPr>
        <p:spPr bwMode="auto">
          <a:xfrm>
            <a:off x="3714744" y="3286130"/>
            <a:ext cx="54534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</a:p>
        </p:txBody>
      </p:sp>
      <p:pic>
        <p:nvPicPr>
          <p:cNvPr id="61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34" y="1071564"/>
            <a:ext cx="2857500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课前导入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082" y="492073"/>
            <a:ext cx="366860" cy="456339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3428992" y="785802"/>
            <a:ext cx="4906226" cy="1638827"/>
            <a:chOff x="3428992" y="785800"/>
            <a:chExt cx="4906226" cy="1638827"/>
          </a:xfrm>
        </p:grpSpPr>
        <p:sp>
          <p:nvSpPr>
            <p:cNvPr id="22" name="AutoShape 3"/>
            <p:cNvSpPr/>
            <p:nvPr/>
          </p:nvSpPr>
          <p:spPr>
            <a:xfrm>
              <a:off x="3428992" y="785800"/>
              <a:ext cx="3857652" cy="714380"/>
            </a:xfrm>
            <a:prstGeom prst="wedgeRoundRectCallout">
              <a:avLst>
                <a:gd name="adj1" fmla="val 59587"/>
                <a:gd name="adj2" fmla="val 35792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小朋友们正在练习跳高！</a:t>
              </a:r>
            </a:p>
          </p:txBody>
        </p:sp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71618"/>
            <a:ext cx="5086360" cy="21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4" name="组合 27"/>
          <p:cNvGrpSpPr/>
          <p:nvPr/>
        </p:nvGrpSpPr>
        <p:grpSpPr bwMode="auto">
          <a:xfrm>
            <a:off x="3863964" y="3357560"/>
            <a:ext cx="2012950" cy="461665"/>
            <a:chOff x="5928507" y="3458322"/>
            <a:chExt cx="2011873" cy="461664"/>
          </a:xfrm>
        </p:grpSpPr>
        <p:grpSp>
          <p:nvGrpSpPr>
            <p:cNvPr id="5" name="组合 17"/>
            <p:cNvGrpSpPr/>
            <p:nvPr/>
          </p:nvGrpSpPr>
          <p:grpSpPr bwMode="auto">
            <a:xfrm>
              <a:off x="5940153" y="3458322"/>
              <a:ext cx="2000227" cy="461664"/>
              <a:chOff x="3071777" y="3273994"/>
              <a:chExt cx="2000264" cy="461369"/>
            </a:xfrm>
          </p:grpSpPr>
          <p:sp>
            <p:nvSpPr>
              <p:cNvPr id="7" name="TextBox 11"/>
              <p:cNvSpPr txBox="1">
                <a:spLocks noChangeArrowheads="1"/>
              </p:cNvSpPr>
              <p:nvPr/>
            </p:nvSpPr>
            <p:spPr bwMode="auto">
              <a:xfrm>
                <a:off x="3071777" y="3273994"/>
                <a:ext cx="2000264" cy="461369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rgbClr val="0000FF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    </a:t>
                </a:r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=</a:t>
                </a:r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8" name="矩形 7"/>
              <p:cNvSpPr/>
              <p:nvPr/>
            </p:nvSpPr>
            <p:spPr>
              <a:xfrm>
                <a:off x="4705518" y="3326347"/>
                <a:ext cx="357002" cy="356958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b="1">
                  <a:solidFill>
                    <a:srgbClr val="0000FF"/>
                  </a:solidFill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6" name="矩形 5"/>
            <p:cNvSpPr/>
            <p:nvPr/>
          </p:nvSpPr>
          <p:spPr bwMode="auto">
            <a:xfrm>
              <a:off x="5928507" y="3510707"/>
              <a:ext cx="356997" cy="357186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871902" y="3357565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4735502" y="3357565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5507027" y="3357565"/>
            <a:ext cx="34015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4</a:t>
            </a: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4746614" y="3429001"/>
            <a:ext cx="357188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右大括号 12"/>
          <p:cNvSpPr/>
          <p:nvPr/>
        </p:nvSpPr>
        <p:spPr>
          <a:xfrm rot="5400000">
            <a:off x="4662479" y="1357315"/>
            <a:ext cx="142875" cy="3000375"/>
          </a:xfrm>
          <a:prstGeom prst="rightBrace">
            <a:avLst>
              <a:gd name="adj1" fmla="val 127402"/>
              <a:gd name="adj2" fmla="val 50692"/>
            </a:avLst>
          </a:prstGeom>
          <a:ln w="1905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30"/>
          <p:cNvSpPr txBox="1">
            <a:spLocks noChangeArrowheads="1"/>
          </p:cNvSpPr>
          <p:nvPr/>
        </p:nvSpPr>
        <p:spPr bwMode="auto">
          <a:xfrm>
            <a:off x="4376731" y="2895602"/>
            <a:ext cx="92868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根</a:t>
            </a:r>
          </a:p>
        </p:txBody>
      </p:sp>
      <p:sp>
        <p:nvSpPr>
          <p:cNvPr id="17" name="TextBox 33"/>
          <p:cNvSpPr txBox="1">
            <a:spLocks noChangeArrowheads="1"/>
          </p:cNvSpPr>
          <p:nvPr/>
        </p:nvSpPr>
        <p:spPr bwMode="auto">
          <a:xfrm>
            <a:off x="3448039" y="895352"/>
            <a:ext cx="9286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？根</a:t>
            </a:r>
          </a:p>
        </p:txBody>
      </p:sp>
      <p:sp>
        <p:nvSpPr>
          <p:cNvPr id="18" name="椭圆 17"/>
          <p:cNvSpPr/>
          <p:nvPr/>
        </p:nvSpPr>
        <p:spPr>
          <a:xfrm>
            <a:off x="4300527" y="3387725"/>
            <a:ext cx="385762" cy="39846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4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4252903" y="3371852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－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1243015"/>
            <a:ext cx="3733800" cy="161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148777"/>
            <a:ext cx="756000" cy="422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071542" y="1077341"/>
            <a:ext cx="32800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先说一说，再计算。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5357817" y="1924068"/>
            <a:ext cx="35004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原来有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只     ，</a:t>
            </a:r>
          </a:p>
        </p:txBody>
      </p:sp>
      <p:sp>
        <p:nvSpPr>
          <p:cNvPr id="5" name="TextBox 42"/>
          <p:cNvSpPr txBox="1">
            <a:spLocks noChangeArrowheads="1"/>
          </p:cNvSpPr>
          <p:nvPr/>
        </p:nvSpPr>
        <p:spPr bwMode="auto">
          <a:xfrm>
            <a:off x="5357817" y="2500330"/>
            <a:ext cx="35004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又来了</a:t>
            </a:r>
            <a:r>
              <a:rPr lang="zh-CN" altLang="en-US" sz="2400" b="1">
                <a:solidFill>
                  <a:srgbClr val="FF3399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  ）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只，</a:t>
            </a:r>
          </a:p>
        </p:txBody>
      </p:sp>
      <p:grpSp>
        <p:nvGrpSpPr>
          <p:cNvPr id="6" name="组合 30"/>
          <p:cNvGrpSpPr/>
          <p:nvPr/>
        </p:nvGrpSpPr>
        <p:grpSpPr bwMode="auto">
          <a:xfrm>
            <a:off x="5357817" y="3138505"/>
            <a:ext cx="3500437" cy="461963"/>
            <a:chOff x="2928926" y="3538845"/>
            <a:chExt cx="3500462" cy="461665"/>
          </a:xfrm>
        </p:grpSpPr>
        <p:sp>
          <p:nvSpPr>
            <p:cNvPr id="7" name="TextBox 6"/>
            <p:cNvSpPr txBox="1"/>
            <p:nvPr/>
          </p:nvSpPr>
          <p:spPr>
            <a:xfrm>
              <a:off x="2928926" y="3538845"/>
              <a:ext cx="3500462" cy="461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一共有</a:t>
              </a:r>
              <a:r>
                <a:rPr lang="zh-CN" altLang="en-US" sz="2400" b="1" dirty="0">
                  <a:solidFill>
                    <a:srgbClr val="FF3399"/>
                  </a:solidFill>
                  <a:effectLst>
                    <a:outerShdw blurRad="38100" dist="38100" dir="2700000" algn="tl">
                      <a:srgbClr val="FF3399">
                        <a:alpha val="43000"/>
                      </a:srgbClr>
                    </a:outerShdw>
                  </a:effectLst>
                  <a:latin typeface="楷体" panose="02010609060101010101" pitchFamily="49" charset="-122"/>
                  <a:ea typeface="楷体" panose="02010609060101010101" pitchFamily="49" charset="-122"/>
                </a:rPr>
                <a:t>      </a:t>
              </a:r>
              <a:r>
                <a:rPr lang="zh-CN" altLang="en-US" sz="2400" b="1" dirty="0">
                  <a:effectLst>
                    <a:outerShdw blurRad="38100" dist="38100" dir="2700000" algn="tl">
                      <a:srgbClr val="FF3399">
                        <a:alpha val="43000"/>
                      </a:srgbClr>
                    </a:outerShdw>
                  </a:effectLst>
                  <a:latin typeface="楷体" panose="02010609060101010101" pitchFamily="49" charset="-122"/>
                  <a:ea typeface="楷体" panose="02010609060101010101" pitchFamily="49" charset="-122"/>
                </a:rPr>
                <a:t>只</a:t>
              </a:r>
              <a:r>
                <a: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。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4000496" y="3643552"/>
              <a:ext cx="857256" cy="356958"/>
            </a:xfrm>
            <a:prstGeom prst="rect">
              <a:avLst/>
            </a:prstGeom>
            <a:solidFill>
              <a:srgbClr val="FF3399">
                <a:alpha val="1607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6643688" y="2462875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6700838" y="3120100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9913" y="1709755"/>
            <a:ext cx="4430712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23075" y="1781192"/>
            <a:ext cx="7493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" name="组合 18"/>
          <p:cNvGrpSpPr/>
          <p:nvPr/>
        </p:nvGrpSpPr>
        <p:grpSpPr bwMode="auto">
          <a:xfrm>
            <a:off x="4797429" y="4289440"/>
            <a:ext cx="2011363" cy="461665"/>
            <a:chOff x="5940153" y="3458318"/>
            <a:chExt cx="2008999" cy="461663"/>
          </a:xfrm>
        </p:grpSpPr>
        <p:grpSp>
          <p:nvGrpSpPr>
            <p:cNvPr id="14" name="组合 17"/>
            <p:cNvGrpSpPr/>
            <p:nvPr/>
          </p:nvGrpSpPr>
          <p:grpSpPr bwMode="auto">
            <a:xfrm>
              <a:off x="5940153" y="3458318"/>
              <a:ext cx="2008999" cy="461663"/>
              <a:chOff x="3071777" y="3273991"/>
              <a:chExt cx="2009036" cy="461368"/>
            </a:xfrm>
          </p:grpSpPr>
          <p:sp>
            <p:nvSpPr>
              <p:cNvPr id="18" name="TextBox 11"/>
              <p:cNvSpPr txBox="1">
                <a:spLocks noChangeArrowheads="1"/>
              </p:cNvSpPr>
              <p:nvPr/>
            </p:nvSpPr>
            <p:spPr bwMode="auto">
              <a:xfrm>
                <a:off x="3071777" y="3273991"/>
                <a:ext cx="2000264" cy="46136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zh-CN" sz="2400" b="1" dirty="0">
                    <a:latin typeface="楷体" panose="02010609060101010101" pitchFamily="49" charset="-122"/>
                    <a:ea typeface="楷体" panose="02010609060101010101" pitchFamily="49" charset="-122"/>
                    <a:cs typeface="Arial" panose="020B0604020202020204" pitchFamily="34" charset="0"/>
                  </a:rPr>
                  <a:t>      =</a:t>
                </a:r>
                <a:endParaRPr lang="zh-CN" altLang="en-US" sz="2400" b="1" dirty="0">
                  <a:latin typeface="楷体" panose="02010609060101010101" pitchFamily="49" charset="-122"/>
                  <a:ea typeface="楷体" panose="02010609060101010101" pitchFamily="49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4724038" y="3348558"/>
                <a:ext cx="356775" cy="356958"/>
              </a:xfrm>
              <a:prstGeom prst="rect">
                <a:avLst/>
              </a:prstGeom>
              <a:noFill/>
              <a:ln>
                <a:solidFill>
                  <a:srgbClr val="FF33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>
                  <a:latin typeface="楷体" panose="02010609060101010101" pitchFamily="49" charset="-122"/>
                  <a:ea typeface="楷体" panose="02010609060101010101" pitchFamily="49" charset="-122"/>
                </a:endParaRPr>
              </a:p>
            </p:txBody>
          </p:sp>
        </p:grpSp>
        <p:sp>
          <p:nvSpPr>
            <p:cNvPr id="17" name="矩形 16"/>
            <p:cNvSpPr/>
            <p:nvPr/>
          </p:nvSpPr>
          <p:spPr bwMode="auto">
            <a:xfrm>
              <a:off x="5952838" y="3540870"/>
              <a:ext cx="356768" cy="357185"/>
            </a:xfrm>
            <a:prstGeom prst="rect">
              <a:avLst/>
            </a:prstGeom>
            <a:noFill/>
            <a:ln>
              <a:solidFill>
                <a:srgbClr val="FF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4803775" y="4286262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6</a:t>
            </a:r>
            <a:endParaRPr lang="zh-CN" altLang="en-US" sz="2800" b="1" dirty="0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5681663" y="4295787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3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6429375" y="4291024"/>
            <a:ext cx="36580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endParaRPr lang="zh-CN" altLang="en-US" sz="2800" b="1">
              <a:solidFill>
                <a:srgbClr val="0000FF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5227638" y="4352941"/>
            <a:ext cx="387350" cy="39846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5678492" y="4370404"/>
            <a:ext cx="357187" cy="357188"/>
          </a:xfrm>
          <a:prstGeom prst="rect">
            <a:avLst/>
          </a:prstGeom>
          <a:noFill/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5" name="矩形 24"/>
          <p:cNvSpPr>
            <a:spLocks noChangeArrowheads="1"/>
          </p:cNvSpPr>
          <p:nvPr/>
        </p:nvSpPr>
        <p:spPr bwMode="auto">
          <a:xfrm>
            <a:off x="5186364" y="4324368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  <p:bldP spid="21" grpId="0"/>
      <p:bldP spid="22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72" y="1751774"/>
            <a:ext cx="7500895" cy="2620176"/>
          </a:xfrm>
          <a:prstGeom prst="rect">
            <a:avLst/>
          </a:prstGeom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83817" y="1059584"/>
            <a:ext cx="5187959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1538" y="2285998"/>
            <a:ext cx="6789750" cy="17927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    我们今天学习了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得数是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9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的加法与</a:t>
            </a:r>
            <a:r>
              <a:rPr lang="en-US" altLang="zh-CN" sz="2800" b="1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9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宋体" panose="02010600030101010101" pitchFamily="2" charset="-122"/>
              </a:rPr>
              <a:t>减几的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计算，知道了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同一幅图可以写出四道减法算式。</a:t>
            </a:r>
          </a:p>
          <a:p>
            <a:endParaRPr lang="zh-CN" altLang="en-US" sz="28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2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92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123728" y="1601239"/>
            <a:ext cx="4824536" cy="2285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从教材课后习题中选取；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从课时练中选取。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7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42844" y="539732"/>
            <a:ext cx="366860" cy="45633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562321" y="500048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</a:p>
        </p:txBody>
      </p:sp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71618"/>
            <a:ext cx="5086360" cy="21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1" name="组合 50"/>
          <p:cNvGrpSpPr/>
          <p:nvPr/>
        </p:nvGrpSpPr>
        <p:grpSpPr>
          <a:xfrm>
            <a:off x="2643174" y="642926"/>
            <a:ext cx="5692044" cy="1781703"/>
            <a:chOff x="2643174" y="642924"/>
            <a:chExt cx="5692044" cy="1781703"/>
          </a:xfrm>
        </p:grpSpPr>
        <p:sp>
          <p:nvSpPr>
            <p:cNvPr id="52" name="AutoShape 3"/>
            <p:cNvSpPr/>
            <p:nvPr/>
          </p:nvSpPr>
          <p:spPr>
            <a:xfrm>
              <a:off x="2643174" y="642924"/>
              <a:ext cx="4643470" cy="642942"/>
            </a:xfrm>
            <a:prstGeom prst="wedgeRoundRectCallout">
              <a:avLst>
                <a:gd name="adj1" fmla="val 60043"/>
                <a:gd name="adj2" fmla="val 78961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 latinLnBrk="1">
                <a:spcBef>
                  <a:spcPct val="50000"/>
                </a:spcBef>
                <a:defRPr/>
              </a:pPr>
              <a:r>
                <a:rPr lang="zh-CN" altLang="en-US" sz="26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你能从这幅图中找到哪些数？</a:t>
              </a:r>
            </a:p>
          </p:txBody>
        </p:sp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sp>
        <p:nvSpPr>
          <p:cNvPr id="56" name="圆角矩形标注 55"/>
          <p:cNvSpPr/>
          <p:nvPr/>
        </p:nvSpPr>
        <p:spPr>
          <a:xfrm>
            <a:off x="1714480" y="3841400"/>
            <a:ext cx="6858048" cy="571504"/>
          </a:xfrm>
          <a:prstGeom prst="wedgeRoundRectCallout">
            <a:avLst>
              <a:gd name="adj1" fmla="val -56506"/>
              <a:gd name="adj2" fmla="val -159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一共有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个小朋友，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个小朋友在跳高，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个在排队。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71618"/>
            <a:ext cx="5086360" cy="21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组合 50"/>
          <p:cNvGrpSpPr/>
          <p:nvPr/>
        </p:nvGrpSpPr>
        <p:grpSpPr>
          <a:xfrm>
            <a:off x="1071538" y="642926"/>
            <a:ext cx="7263680" cy="1781703"/>
            <a:chOff x="1071538" y="642924"/>
            <a:chExt cx="7263680" cy="1781703"/>
          </a:xfrm>
        </p:grpSpPr>
        <p:sp>
          <p:nvSpPr>
            <p:cNvPr id="52" name="AutoShape 3"/>
            <p:cNvSpPr/>
            <p:nvPr/>
          </p:nvSpPr>
          <p:spPr>
            <a:xfrm>
              <a:off x="1071538" y="642924"/>
              <a:ext cx="6215106" cy="642942"/>
            </a:xfrm>
            <a:prstGeom prst="wedgeRoundRectCallout">
              <a:avLst>
                <a:gd name="adj1" fmla="val 60043"/>
                <a:gd name="adj2" fmla="val 78961"/>
                <a:gd name="adj3" fmla="val 16667"/>
              </a:avLst>
            </a:prstGeom>
            <a:solidFill>
              <a:srgbClr val="FFF3CD"/>
            </a:solidFill>
            <a:ln w="28575" cap="flat" cmpd="sng">
              <a:solidFill>
                <a:srgbClr val="00B0F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0000" tIns="46800" rIns="90000" bIns="46800"/>
            <a:lstStyle/>
            <a:p>
              <a:pPr>
                <a:buFont typeface="Arial" panose="020B0604020202020204" pitchFamily="34" charset="0"/>
                <a:buNone/>
                <a:defRPr/>
              </a:pPr>
              <a:r>
                <a:rPr lang="zh-CN" altLang="en-US" sz="2800" b="1" dirty="0">
                  <a:latin typeface="楷体" panose="02010609060101010101" pitchFamily="49" charset="-122"/>
                  <a:ea typeface="楷体" panose="02010609060101010101" pitchFamily="49" charset="-122"/>
                </a:rPr>
                <a:t>你能根据图中意思，列出加法算式吗？</a:t>
              </a:r>
              <a:endParaRPr lang="zh-CN" altLang="zh-CN" sz="2800" b="1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pic>
          <p:nvPicPr>
            <p:cNvPr id="53" name="图片 52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 flipH="1">
              <a:off x="7452320" y="1159372"/>
              <a:ext cx="882898" cy="1265255"/>
            </a:xfrm>
            <a:prstGeom prst="rect">
              <a:avLst/>
            </a:prstGeom>
          </p:spPr>
        </p:pic>
      </p:grpSp>
      <p:sp>
        <p:nvSpPr>
          <p:cNvPr id="56" name="圆角矩形标注 55"/>
          <p:cNvSpPr/>
          <p:nvPr/>
        </p:nvSpPr>
        <p:spPr>
          <a:xfrm>
            <a:off x="1714480" y="3841400"/>
            <a:ext cx="4286280" cy="571504"/>
          </a:xfrm>
          <a:prstGeom prst="wedgeRoundRectCallout">
            <a:avLst>
              <a:gd name="adj1" fmla="val -56506"/>
              <a:gd name="adj2" fmla="val -159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求一共有多少个小朋友用加法。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15154" y="2357437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15140" y="275273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/>
          <p:nvPr/>
        </p:nvSpPr>
        <p:spPr>
          <a:xfrm>
            <a:off x="1142976" y="642924"/>
            <a:ext cx="6143668" cy="642942"/>
          </a:xfrm>
          <a:prstGeom prst="wedgeRoundRectCallout">
            <a:avLst>
              <a:gd name="adj1" fmla="val 60043"/>
              <a:gd name="adj2" fmla="val 78961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比较两道加法算式，它们有什么相同的地方？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452320" y="1159374"/>
            <a:ext cx="882898" cy="1265255"/>
          </a:xfrm>
          <a:prstGeom prst="rect">
            <a:avLst/>
          </a:prstGeom>
        </p:spPr>
      </p:pic>
      <p:sp>
        <p:nvSpPr>
          <p:cNvPr id="12" name="圆角矩形标注 11"/>
          <p:cNvSpPr/>
          <p:nvPr/>
        </p:nvSpPr>
        <p:spPr>
          <a:xfrm>
            <a:off x="2000232" y="4143386"/>
            <a:ext cx="5643602" cy="642942"/>
          </a:xfrm>
          <a:prstGeom prst="wedgeRoundRectCallout">
            <a:avLst>
              <a:gd name="adj1" fmla="val -54233"/>
              <a:gd name="adj2" fmla="val -525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两个相加的数一样，只是位置不同；</a:t>
            </a:r>
            <a:endParaRPr lang="en-US" altLang="zh-CN" sz="2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得数都是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人，因为都是求一共有多少人。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15154" y="2357437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15140" y="275273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71618"/>
            <a:ext cx="5086360" cy="21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/>
          <p:nvPr/>
        </p:nvSpPr>
        <p:spPr>
          <a:xfrm>
            <a:off x="2071670" y="642924"/>
            <a:ext cx="5214974" cy="642942"/>
          </a:xfrm>
          <a:prstGeom prst="wedgeRoundRectCallout">
            <a:avLst>
              <a:gd name="adj1" fmla="val 60043"/>
              <a:gd name="adj2" fmla="val 78961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你能根据图中意思，列出减法算式吗？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452320" y="1159374"/>
            <a:ext cx="882898" cy="1265255"/>
          </a:xfrm>
          <a:prstGeom prst="rect">
            <a:avLst/>
          </a:prstGeom>
        </p:spPr>
      </p:pic>
      <p:sp>
        <p:nvSpPr>
          <p:cNvPr id="12" name="圆角矩形标注 11"/>
          <p:cNvSpPr/>
          <p:nvPr/>
        </p:nvSpPr>
        <p:spPr>
          <a:xfrm>
            <a:off x="2000232" y="4143386"/>
            <a:ext cx="6072230" cy="642942"/>
          </a:xfrm>
          <a:prstGeom prst="wedgeRoundRectCallout">
            <a:avLst>
              <a:gd name="adj1" fmla="val -54233"/>
              <a:gd name="adj2" fmla="val -525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用一共的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人去掉跳高的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人就是排队的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15154" y="2357437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15140" y="275273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15154" y="3109921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71618"/>
            <a:ext cx="5086360" cy="21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/>
          <p:nvPr/>
        </p:nvSpPr>
        <p:spPr>
          <a:xfrm>
            <a:off x="2071670" y="642924"/>
            <a:ext cx="5214974" cy="642942"/>
          </a:xfrm>
          <a:prstGeom prst="wedgeRoundRectCallout">
            <a:avLst>
              <a:gd name="adj1" fmla="val 60043"/>
              <a:gd name="adj2" fmla="val 78961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你能根据图中意思，列出减法算式吗？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452320" y="1159374"/>
            <a:ext cx="882898" cy="1265255"/>
          </a:xfrm>
          <a:prstGeom prst="rect">
            <a:avLst/>
          </a:prstGeom>
        </p:spPr>
      </p:pic>
      <p:sp>
        <p:nvSpPr>
          <p:cNvPr id="12" name="圆角矩形标注 11"/>
          <p:cNvSpPr/>
          <p:nvPr/>
        </p:nvSpPr>
        <p:spPr>
          <a:xfrm>
            <a:off x="2000232" y="4143386"/>
            <a:ext cx="6072230" cy="642942"/>
          </a:xfrm>
          <a:prstGeom prst="wedgeRoundRectCallout">
            <a:avLst>
              <a:gd name="adj1" fmla="val -54233"/>
              <a:gd name="adj2" fmla="val -525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用一共的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人去掉排队的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人就是跳高的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15154" y="2357437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15140" y="275273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15154" y="3109921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15140" y="346711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1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71618"/>
            <a:ext cx="5086360" cy="21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/>
          <p:nvPr/>
        </p:nvSpPr>
        <p:spPr>
          <a:xfrm>
            <a:off x="1428728" y="642924"/>
            <a:ext cx="5857916" cy="642942"/>
          </a:xfrm>
          <a:prstGeom prst="wedgeRoundRectCallout">
            <a:avLst>
              <a:gd name="adj1" fmla="val 60043"/>
              <a:gd name="adj2" fmla="val 78961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比较两个减法算式，有什么相同的地方？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452320" y="1159374"/>
            <a:ext cx="882898" cy="1265255"/>
          </a:xfrm>
          <a:prstGeom prst="rect">
            <a:avLst/>
          </a:prstGeom>
        </p:spPr>
      </p:pic>
      <p:sp>
        <p:nvSpPr>
          <p:cNvPr id="12" name="圆角矩形标注 11"/>
          <p:cNvSpPr/>
          <p:nvPr/>
        </p:nvSpPr>
        <p:spPr>
          <a:xfrm>
            <a:off x="2000232" y="4143386"/>
            <a:ext cx="4143404" cy="642942"/>
          </a:xfrm>
          <a:prstGeom prst="wedgeRoundRectCallout">
            <a:avLst>
              <a:gd name="adj1" fmla="val -54233"/>
              <a:gd name="adj2" fmla="val -525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都是用一共的</a:t>
            </a:r>
            <a:r>
              <a:rPr lang="en-US" altLang="zh-CN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人减去其中的一部分，得到另一部分。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15154" y="3109921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15140" y="346711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1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71618"/>
            <a:ext cx="5086360" cy="21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utoShape 3"/>
          <p:cNvSpPr/>
          <p:nvPr/>
        </p:nvSpPr>
        <p:spPr>
          <a:xfrm>
            <a:off x="2071670" y="642924"/>
            <a:ext cx="5214974" cy="642942"/>
          </a:xfrm>
          <a:prstGeom prst="wedgeRoundRectCallout">
            <a:avLst>
              <a:gd name="adj1" fmla="val 60043"/>
              <a:gd name="adj2" fmla="val 78961"/>
              <a:gd name="adj3" fmla="val 16667"/>
            </a:avLst>
          </a:prstGeom>
          <a:solidFill>
            <a:srgbClr val="FFF3CD"/>
          </a:solidFill>
          <a:ln w="28575" cap="flat" cmpd="sng">
            <a:solidFill>
              <a:srgbClr val="00B0F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0000" tIns="46800" rIns="90000" bIns="46800"/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比较四个算式，有什么相同的地方？</a:t>
            </a:r>
            <a:endParaRPr lang="zh-CN" altLang="zh-CN" sz="24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flipH="1">
            <a:off x="7452320" y="1159374"/>
            <a:ext cx="882898" cy="1265255"/>
          </a:xfrm>
          <a:prstGeom prst="rect">
            <a:avLst/>
          </a:prstGeom>
        </p:spPr>
      </p:pic>
      <p:sp>
        <p:nvSpPr>
          <p:cNvPr id="12" name="圆角矩形标注 11"/>
          <p:cNvSpPr/>
          <p:nvPr/>
        </p:nvSpPr>
        <p:spPr>
          <a:xfrm>
            <a:off x="2000232" y="4143386"/>
            <a:ext cx="5929354" cy="642942"/>
          </a:xfrm>
          <a:prstGeom prst="wedgeRoundRectCallout">
            <a:avLst>
              <a:gd name="adj1" fmla="val -54233"/>
              <a:gd name="adj2" fmla="val -525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算式中的三个数相同，每个数表示的意思也是相同的；都是根据一幅图列出的算式。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715154" y="2357437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15140" y="275273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+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9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15154" y="3109921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1 = 8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15140" y="3467112"/>
            <a:ext cx="20002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9 -</a:t>
            </a:r>
            <a:r>
              <a:rPr lang="zh-CN" altLang="en-US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altLang="zh-CN" sz="2400" b="1" dirty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8 = 1</a:t>
            </a:r>
            <a:endParaRPr lang="zh-CN" altLang="en-US" sz="2400" b="1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1571618"/>
            <a:ext cx="5086360" cy="21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831</Words>
  <Application>Microsoft Office PowerPoint</Application>
  <PresentationFormat>全屏显示(16:9)</PresentationFormat>
  <Paragraphs>161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2018-09-11T05:46:00Z</dcterms:created>
  <dcterms:modified xsi:type="dcterms:W3CDTF">2023-01-16T21:26:41Z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48BD290DFBE8470787D0654E3E1DACC6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