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EB3F389-9E2F-45FA-A2C6-7ED3BD59EAA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45ABE1A-1227-470B-9A1C-C0BB78A2ADE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426D5-E9C1-4049-878A-E870994E34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2CFA0-B145-4E58-8700-6DF243D6D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CFA0-B145-4E58-8700-6DF243D6DE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347663" y="3500438"/>
            <a:ext cx="5238750" cy="436562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 sz="1800">
                <a:solidFill>
                  <a:srgbClr val="6D6D6D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3079" name="KSO_BT1"/>
          <p:cNvSpPr>
            <a:spLocks noGrp="1" noChangeArrowheads="1"/>
          </p:cNvSpPr>
          <p:nvPr>
            <p:ph type="ctrTitle"/>
          </p:nvPr>
        </p:nvSpPr>
        <p:spPr>
          <a:xfrm>
            <a:off x="360363" y="2727325"/>
            <a:ext cx="5218112" cy="73501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C40829-45BF-4B84-8A28-08AC448DDBA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9ED699-37C0-4537-A3A4-C3A01D06D7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20D9-C17A-446B-88EE-B7EF4EF81C2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7ED7F-66C7-4858-8AA8-EB7884D779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214313"/>
            <a:ext cx="2052638" cy="61420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450" y="214313"/>
            <a:ext cx="6010275" cy="61420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7E7C-866C-4764-A9F3-3A7BB2794FF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394C-6CB6-4E80-9205-7DB6486370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31CC-83FB-46E9-A31E-E189987574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33AE-E3E3-4339-B34E-2250604CAC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2450" y="1152525"/>
            <a:ext cx="4030663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513" y="1152525"/>
            <a:ext cx="4032250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B57F-6C82-487D-B34E-D5AAB3CE99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17ED-F721-40E1-B89C-450D7DE2DD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F57D9-8FFC-4F22-9243-6776558235D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827F-25F6-40EA-BA6D-7527BF5AA5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D7E3-76C9-4CC5-B3CF-C16993C6A9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51E4-AA5F-4043-A213-A41F38CECD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D6FB-C1EC-4ED4-96F9-CA980CD595E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D539-84CF-485C-B260-7E1AB5C670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C1C3-CC1C-4604-B8AD-DDA71ADD582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A859-88E9-4D3C-815A-CF8CE2BF5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09E6-7058-425A-AEF9-9C5C3BBEC7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5366B-240D-4C12-9708-1A7B117FEF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5878B623-1449-4BC6-A616-36133BD3012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2052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178AF5E1-0253-4785-AC20-45CCC926DF2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54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152525"/>
            <a:ext cx="8215313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205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214313"/>
            <a:ext cx="82153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sz="2400">
          <a:solidFill>
            <a:srgbClr val="8C8F3F"/>
          </a:solidFill>
          <a:latin typeface="+mn-lt"/>
          <a:ea typeface="+mn-ea"/>
          <a:cs typeface="+mn-cs"/>
        </a:defRPr>
      </a:lvl1pPr>
      <a:lvl2pPr marL="361950" indent="-361950" algn="just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D2D49D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27" y="1988840"/>
            <a:ext cx="6151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kern="10" dirty="0" smtClean="0">
                <a:ln w="9525">
                  <a:noFill/>
                  <a:rou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ea typeface="宋体" panose="02010600030101010101" pitchFamily="2" charset="-122"/>
              </a:rPr>
              <a:t>Neighbours </a:t>
            </a:r>
            <a:endParaRPr lang="en-US" altLang="zh-CN" sz="8000" dirty="0">
              <a:ln w="9525">
                <a:noFill/>
                <a:round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573016"/>
            <a:ext cx="6007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kern="10" dirty="0" smtClean="0">
                <a:ln w="41275">
                  <a:noFill/>
                  <a:rou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dobe Garamond Pro Bold" pitchFamily="18" charset="0"/>
                <a:ea typeface="宋体" panose="02010600030101010101" pitchFamily="2" charset="-122"/>
              </a:rPr>
              <a:t>Grammar</a:t>
            </a:r>
            <a:endParaRPr lang="zh-CN" altLang="en-US" sz="4400" b="1" kern="10" dirty="0">
              <a:ln w="41275">
                <a:noFill/>
                <a:round/>
              </a:ln>
              <a:solidFill>
                <a:schemeClr val="accent6">
                  <a:lumMod val="50000"/>
                </a:schemeClr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dobe Garamond Pro Bold" pitchFamily="18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27" y="908720"/>
            <a:ext cx="6007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kern="10" dirty="0" smtClean="0">
                <a:ln w="9525">
                  <a:noFill/>
                  <a:rou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ea typeface="宋体" panose="02010600030101010101" pitchFamily="2" charset="-122"/>
              </a:rPr>
              <a:t>Unit 2</a:t>
            </a:r>
            <a:endParaRPr lang="zh-CN" altLang="en-US" sz="4800" kern="10" dirty="0">
              <a:ln w="9525">
                <a:noFill/>
                <a:round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7" y="5805264"/>
            <a:ext cx="6727313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3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8600"/>
            <a:ext cx="8893175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90800" y="2286000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will/shall ask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743200" y="2667000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will                                  be  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90800" y="3124200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will/shall call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553200" y="327660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Will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524000" y="358140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wait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667000" y="4038600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will/shall wait</a:t>
            </a:r>
          </a:p>
        </p:txBody>
      </p:sp>
      <p:pic>
        <p:nvPicPr>
          <p:cNvPr id="25609" name="Picture 9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029200"/>
            <a:ext cx="6572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754063" y="274638"/>
            <a:ext cx="7929562" cy="1143000"/>
          </a:xfrm>
          <a:noFill/>
        </p:spPr>
        <p:txBody>
          <a:bodyPr/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</a:rPr>
              <a:t>will/shall + do</a:t>
            </a:r>
            <a:r>
              <a:rPr lang="zh-CN" altLang="en-US" sz="2800" b="1" dirty="0" smtClean="0">
                <a:solidFill>
                  <a:schemeClr val="accent2"/>
                </a:solidFill>
              </a:rPr>
              <a:t>通常用来谈论</a:t>
            </a:r>
            <a:r>
              <a:rPr lang="zh-CN" altLang="en-US" sz="2800" b="1" u="sng" dirty="0" smtClean="0">
                <a:solidFill>
                  <a:schemeClr val="accent2"/>
                </a:solidFill>
              </a:rPr>
              <a:t>未来会发生的事</a:t>
            </a:r>
            <a:r>
              <a:rPr lang="zh-CN" altLang="en-US" sz="2800" b="1" dirty="0" smtClean="0">
                <a:solidFill>
                  <a:schemeClr val="accent2"/>
                </a:solidFill>
              </a:rPr>
              <a:t>或是</a:t>
            </a:r>
            <a:br>
              <a:rPr lang="zh-CN" altLang="en-US" sz="2800" b="1" dirty="0" smtClean="0">
                <a:solidFill>
                  <a:schemeClr val="accent2"/>
                </a:solidFill>
              </a:rPr>
            </a:br>
            <a:r>
              <a:rPr lang="zh-CN" altLang="en-US" sz="2800" b="1" u="sng" dirty="0" smtClean="0">
                <a:solidFill>
                  <a:schemeClr val="accent2"/>
                </a:solidFill>
              </a:rPr>
              <a:t>正在制定的计划。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457200" y="3048000"/>
            <a:ext cx="8686800" cy="213360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mtClean="0">
                <a:solidFill>
                  <a:srgbClr val="FF0000"/>
                </a:solidFill>
              </a:rPr>
              <a:t>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will</a:t>
            </a:r>
            <a:r>
              <a:rPr lang="zh-CN" altLang="en-US" sz="2800" b="1" smtClean="0">
                <a:solidFill>
                  <a:schemeClr val="accent2"/>
                </a:solidFill>
              </a:rPr>
              <a:t>用于一切人称，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shall</a:t>
            </a:r>
            <a:r>
              <a:rPr lang="zh-CN" altLang="en-US" sz="2800" b="1" smtClean="0">
                <a:solidFill>
                  <a:schemeClr val="accent2"/>
                </a:solidFill>
              </a:rPr>
              <a:t>只用于第一人称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(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I/we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)</a:t>
            </a:r>
            <a:r>
              <a:rPr lang="zh-CN" altLang="en-US" sz="2800" b="1" smtClean="0">
                <a:solidFill>
                  <a:schemeClr val="accent2"/>
                </a:solidFill>
              </a:rPr>
              <a:t>。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Shall we/I</a:t>
            </a:r>
            <a:r>
              <a:rPr lang="zh-CN" altLang="en-US" sz="2800" b="1" smtClean="0">
                <a:solidFill>
                  <a:schemeClr val="accent2"/>
                </a:solidFill>
              </a:rPr>
              <a:t>用于提出</a:t>
            </a:r>
            <a:r>
              <a:rPr lang="zh-CN" altLang="en-US" sz="2800" b="1" smtClean="0">
                <a:solidFill>
                  <a:srgbClr val="FF0000"/>
                </a:solidFill>
              </a:rPr>
              <a:t>建议</a:t>
            </a:r>
            <a:r>
              <a:rPr lang="zh-CN" altLang="en-US" sz="2800" b="1" smtClean="0">
                <a:solidFill>
                  <a:schemeClr val="accent2"/>
                </a:solidFill>
              </a:rPr>
              <a:t>或</a:t>
            </a:r>
            <a:r>
              <a:rPr lang="zh-CN" altLang="en-US" sz="2800" b="1" smtClean="0">
                <a:solidFill>
                  <a:srgbClr val="FF0000"/>
                </a:solidFill>
              </a:rPr>
              <a:t>请求</a:t>
            </a:r>
            <a:r>
              <a:rPr lang="zh-CN" altLang="en-US" sz="2800" b="1" smtClean="0">
                <a:solidFill>
                  <a:schemeClr val="accent2"/>
                </a:solidFill>
              </a:rPr>
              <a:t>。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4876800"/>
            <a:ext cx="678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Shall I</a:t>
            </a:r>
            <a:r>
              <a:rPr lang="en-US" altLang="zh-CN" sz="2800" b="1" dirty="0">
                <a:solidFill>
                  <a:schemeClr val="accent2"/>
                </a:solidFill>
              </a:rPr>
              <a:t> go home now?</a:t>
            </a:r>
            <a:r>
              <a:rPr lang="en-US" altLang="zh-CN" sz="2800" b="1" dirty="0"/>
              <a:t>      </a:t>
            </a:r>
            <a:r>
              <a:rPr lang="en-US" altLang="zh-CN" sz="2800" b="1" dirty="0">
                <a:solidFill>
                  <a:srgbClr val="FF0000"/>
                </a:solidFill>
              </a:rPr>
              <a:t>(</a:t>
            </a:r>
            <a:r>
              <a:rPr lang="zh-CN" altLang="en-US" sz="2800" b="1">
                <a:solidFill>
                  <a:srgbClr val="FF0000"/>
                </a:solidFill>
              </a:rPr>
              <a:t>请求）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Shall we</a:t>
            </a:r>
            <a:r>
              <a:rPr lang="en-US" altLang="zh-CN" sz="2800" b="1" dirty="0">
                <a:solidFill>
                  <a:schemeClr val="accent2"/>
                </a:solidFill>
              </a:rPr>
              <a:t> take different routes?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(</a:t>
            </a:r>
            <a:r>
              <a:rPr lang="zh-CN" altLang="en-US" sz="2800" b="1">
                <a:solidFill>
                  <a:srgbClr val="FF0000"/>
                </a:solidFill>
              </a:rPr>
              <a:t>建议）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3810000" y="1447800"/>
            <a:ext cx="4953000" cy="1600200"/>
          </a:xfrm>
          <a:prstGeom prst="cloudCallout">
            <a:avLst>
              <a:gd name="adj1" fmla="val -58301"/>
              <a:gd name="adj2" fmla="val -4980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will not = won’t</a:t>
            </a: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shall not = shan’t</a:t>
            </a: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I will / shall = I’ll</a:t>
            </a:r>
            <a:r>
              <a:rPr lang="en-US" altLang="zh-CN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/>
      <p:bldP spid="266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819400" y="609600"/>
            <a:ext cx="3200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Discussion</a:t>
            </a:r>
            <a:endParaRPr lang="zh-CN" altLang="en-US" sz="3600" kern="10" dirty="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9552" y="2636912"/>
            <a:ext cx="82809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If I cannot find the way, what shall I do?</a:t>
            </a:r>
          </a:p>
          <a:p>
            <a:pPr>
              <a:spcBef>
                <a:spcPct val="50000"/>
              </a:spcBef>
            </a:pPr>
            <a:r>
              <a:rPr lang="en-US" altLang="zh-CN" sz="3600" dirty="0"/>
              <a:t>If your mother is tired, what’ll you do?</a:t>
            </a:r>
          </a:p>
          <a:p>
            <a:pPr>
              <a:spcBef>
                <a:spcPct val="50000"/>
              </a:spcBef>
            </a:pPr>
            <a:r>
              <a:rPr lang="en-US" altLang="zh-CN" sz="3600" dirty="0"/>
              <a:t>If you are ill, what’ll your best friend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79216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 descr="2008512103850586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2636838"/>
            <a:ext cx="7559675" cy="38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77041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/>
              <a:t>I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am going to visit</a:t>
            </a:r>
            <a:r>
              <a:rPr kumimoji="1" lang="en-US" altLang="zh-CN" sz="2800" b="1" dirty="0"/>
              <a:t> the Great Wall.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/>
              <a:t>= I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will visit</a:t>
            </a:r>
            <a:r>
              <a:rPr kumimoji="1" lang="en-US" altLang="zh-CN" sz="2800" b="1" dirty="0"/>
              <a:t> the Great Wall.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e82673173d2df42eac4af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916113"/>
            <a:ext cx="4895850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16013" y="260350"/>
            <a:ext cx="7704137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99"/>
                </a:solidFill>
              </a:rPr>
              <a:t>What</a:t>
            </a:r>
            <a:r>
              <a:rPr kumimoji="1" lang="en-US" altLang="zh-CN" sz="2800" b="1" dirty="0"/>
              <a:t>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is </a:t>
            </a:r>
            <a:r>
              <a:rPr kumimoji="1" lang="en-US" altLang="zh-CN" sz="2800" b="1" dirty="0">
                <a:solidFill>
                  <a:srgbClr val="000099"/>
                </a:solidFill>
              </a:rPr>
              <a:t>your mother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 going to do?</a:t>
            </a:r>
            <a:endParaRPr kumimoji="1" lang="en-US" altLang="zh-CN" sz="2800" b="1" dirty="0"/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99"/>
                </a:solidFill>
              </a:rPr>
              <a:t>She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’s going to visit</a:t>
            </a:r>
            <a:r>
              <a:rPr kumimoji="1" lang="en-US" altLang="zh-CN" sz="2800" b="1" dirty="0"/>
              <a:t> </a:t>
            </a:r>
            <a:r>
              <a:rPr kumimoji="1" lang="en-US" altLang="zh-CN" sz="2800" b="1" dirty="0">
                <a:solidFill>
                  <a:srgbClr val="000099"/>
                </a:solidFill>
              </a:rPr>
              <a:t>the Summer Palace.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933825"/>
            <a:ext cx="7200900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5157788"/>
            <a:ext cx="61214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692150"/>
            <a:ext cx="79057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</a:rPr>
              <a:t>Talking about the future with</a:t>
            </a:r>
            <a:r>
              <a:rPr lang="en-US" altLang="zh-CN" sz="2400" b="1" dirty="0">
                <a:solidFill>
                  <a:srgbClr val="FF0000"/>
                </a:solidFill>
              </a:rPr>
              <a:t> “be going to”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12192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</a:rPr>
              <a:t>We can use </a:t>
            </a:r>
            <a:r>
              <a:rPr lang="en-US" altLang="zh-CN" sz="2400" b="1" dirty="0">
                <a:solidFill>
                  <a:srgbClr val="FF0000"/>
                </a:solidFill>
              </a:rPr>
              <a:t>“be going to”</a:t>
            </a:r>
            <a:r>
              <a:rPr lang="en-US" altLang="zh-CN" sz="2400" b="1" dirty="0">
                <a:solidFill>
                  <a:schemeClr val="accent2"/>
                </a:solidFill>
              </a:rPr>
              <a:t> when we talk about</a:t>
            </a:r>
            <a:r>
              <a:rPr lang="zh-CN" altLang="en-US" sz="2400" b="1" dirty="0">
                <a:solidFill>
                  <a:schemeClr val="accent2"/>
                </a:solidFill>
              </a:rPr>
              <a:t>：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9600" y="2057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</a:rPr>
              <a:t>1</a:t>
            </a:r>
            <a:r>
              <a:rPr lang="zh-CN" altLang="en-US" sz="2400" b="1" dirty="0">
                <a:solidFill>
                  <a:schemeClr val="accent2"/>
                </a:solidFill>
              </a:rPr>
              <a:t>、</a:t>
            </a:r>
            <a:r>
              <a:rPr lang="en-US" altLang="zh-CN" sz="2400" b="1" dirty="0">
                <a:solidFill>
                  <a:schemeClr val="accent2"/>
                </a:solidFill>
              </a:rPr>
              <a:t>fixed plans for a certain time in the near future.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66800" y="25908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</a:rPr>
              <a:t>I</a:t>
            </a:r>
            <a:r>
              <a:rPr lang="en-US" altLang="zh-CN" sz="2400" b="1" dirty="0">
                <a:solidFill>
                  <a:srgbClr val="FF0000"/>
                </a:solidFill>
              </a:rPr>
              <a:t>’m going to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chemeClr val="accent2"/>
                </a:solidFill>
              </a:rPr>
              <a:t>take another route.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90600" y="31242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</a:rPr>
              <a:t>She </a:t>
            </a:r>
            <a:r>
              <a:rPr lang="en-US" altLang="zh-CN" sz="2400" b="1" dirty="0">
                <a:solidFill>
                  <a:srgbClr val="FF0000"/>
                </a:solidFill>
              </a:rPr>
              <a:t>is going to</a:t>
            </a:r>
            <a:r>
              <a:rPr lang="en-US" altLang="zh-CN" sz="2400" b="1" dirty="0">
                <a:solidFill>
                  <a:schemeClr val="accent2"/>
                </a:solidFill>
              </a:rPr>
              <a:t> visit her grandmother next Friday.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5800" y="41910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</a:rPr>
              <a:t>2</a:t>
            </a:r>
            <a:r>
              <a:rPr lang="zh-CN" altLang="en-US" sz="2400" b="1" dirty="0">
                <a:solidFill>
                  <a:schemeClr val="accent2"/>
                </a:solidFill>
              </a:rPr>
              <a:t>、</a:t>
            </a:r>
            <a:r>
              <a:rPr lang="en-US" altLang="zh-CN" sz="2400" b="1" dirty="0">
                <a:solidFill>
                  <a:schemeClr val="accent2"/>
                </a:solidFill>
              </a:rPr>
              <a:t>things that will probably happen.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219200" y="46482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</a:rPr>
              <a:t>It’s so cloudy. I think it</a:t>
            </a:r>
            <a:r>
              <a:rPr lang="en-US" altLang="zh-CN" sz="2400" b="1" dirty="0">
                <a:solidFill>
                  <a:srgbClr val="FF0000"/>
                </a:solidFill>
              </a:rPr>
              <a:t>’s going to</a:t>
            </a:r>
            <a:r>
              <a:rPr lang="en-US" altLang="zh-CN" sz="2400" b="1" dirty="0">
                <a:solidFill>
                  <a:schemeClr val="accent2"/>
                </a:solidFill>
              </a:rPr>
              <a:t> rain.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219200" y="51816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</a:rPr>
              <a:t>We </a:t>
            </a:r>
            <a:r>
              <a:rPr lang="en-US" altLang="zh-CN" sz="2400" b="1" dirty="0">
                <a:solidFill>
                  <a:srgbClr val="FF0000"/>
                </a:solidFill>
              </a:rPr>
              <a:t>are going to</a:t>
            </a:r>
            <a:r>
              <a:rPr lang="en-US" altLang="zh-CN" sz="2400" b="1" dirty="0">
                <a:solidFill>
                  <a:schemeClr val="accent2"/>
                </a:solidFill>
              </a:rPr>
              <a:t> win the  game. The other team is not strong at all.</a:t>
            </a:r>
          </a:p>
        </p:txBody>
      </p:sp>
      <p:sp>
        <p:nvSpPr>
          <p:cNvPr id="32778" name="AutoShape 10"/>
          <p:cNvSpPr/>
          <p:nvPr/>
        </p:nvSpPr>
        <p:spPr bwMode="auto">
          <a:xfrm>
            <a:off x="1219200" y="3657600"/>
            <a:ext cx="7086600" cy="381000"/>
          </a:xfrm>
          <a:prstGeom prst="borderCallout3">
            <a:avLst>
              <a:gd name="adj1" fmla="val 30000"/>
              <a:gd name="adj2" fmla="val 101074"/>
              <a:gd name="adj3" fmla="val 30000"/>
              <a:gd name="adj4" fmla="val 101366"/>
              <a:gd name="adj5" fmla="val -165000"/>
              <a:gd name="adj6" fmla="val 101366"/>
              <a:gd name="adj7" fmla="val -360000"/>
              <a:gd name="adj8" fmla="val 9462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zh-CN" altLang="en-US" sz="2000" b="1" u="sng" dirty="0">
                <a:solidFill>
                  <a:srgbClr val="FF0000"/>
                </a:solidFill>
              </a:rPr>
              <a:t>谈论在一个较近的未来某一时间计划好要发生的事情</a:t>
            </a:r>
          </a:p>
        </p:txBody>
      </p:sp>
      <p:sp>
        <p:nvSpPr>
          <p:cNvPr id="32779" name="AutoShape 11"/>
          <p:cNvSpPr/>
          <p:nvPr/>
        </p:nvSpPr>
        <p:spPr bwMode="auto">
          <a:xfrm>
            <a:off x="1219200" y="6134100"/>
            <a:ext cx="7162800" cy="419100"/>
          </a:xfrm>
          <a:prstGeom prst="borderCallout3">
            <a:avLst>
              <a:gd name="adj1" fmla="val 27273"/>
              <a:gd name="adj2" fmla="val 101065"/>
              <a:gd name="adj3" fmla="val 27273"/>
              <a:gd name="adj4" fmla="val 101352"/>
              <a:gd name="adj5" fmla="val -186741"/>
              <a:gd name="adj6" fmla="val 101352"/>
              <a:gd name="adj7" fmla="val -401134"/>
              <a:gd name="adj8" fmla="val 6697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000" b="1" u="sng" dirty="0">
                <a:solidFill>
                  <a:srgbClr val="FF0000"/>
                </a:solidFill>
              </a:rPr>
              <a:t>谈论有依据判断的未来很有可能发生的事情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  <p:bldP spid="32774" grpId="0"/>
      <p:bldP spid="32775" grpId="0"/>
      <p:bldP spid="32776" grpId="0"/>
      <p:bldP spid="32777" grpId="0"/>
      <p:bldP spid="32778" grpId="0"/>
      <p:bldP spid="327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Group 2"/>
          <p:cNvGraphicFramePr>
            <a:graphicFrameLocks noGrp="1"/>
          </p:cNvGraphicFramePr>
          <p:nvPr/>
        </p:nvGraphicFramePr>
        <p:xfrm>
          <a:off x="468313" y="1196975"/>
          <a:ext cx="8208962" cy="2089151"/>
        </p:xfrm>
        <a:graphic>
          <a:graphicData uri="http://schemas.openxmlformats.org/drawingml/2006/table">
            <a:tbl>
              <a:tblPr/>
              <a:tblGrid>
                <a:gridCol w="115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Going 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see the doctor tomorrow?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You/we/they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he/she/it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812" name="Group 20"/>
          <p:cNvGraphicFramePr>
            <a:graphicFrameLocks noGrp="1"/>
          </p:cNvGraphicFramePr>
          <p:nvPr/>
        </p:nvGraphicFramePr>
        <p:xfrm>
          <a:off x="395288" y="3789363"/>
          <a:ext cx="3455987" cy="2016126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4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Yes,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You/we/they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are.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5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he/she/it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468313" y="404813"/>
            <a:ext cx="828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800080"/>
                </a:solidFill>
                <a:latin typeface="Times New Roman" panose="02020603050405020304" pitchFamily="18" charset="0"/>
              </a:rPr>
              <a:t>We ask and answer questions with ‘be going to’ like this:</a:t>
            </a:r>
          </a:p>
        </p:txBody>
      </p:sp>
      <p:graphicFrame>
        <p:nvGraphicFramePr>
          <p:cNvPr id="33829" name="Group 37"/>
          <p:cNvGraphicFramePr>
            <a:graphicFrameLocks noGrp="1"/>
          </p:cNvGraphicFramePr>
          <p:nvPr/>
        </p:nvGraphicFramePr>
        <p:xfrm>
          <a:off x="4140200" y="3716338"/>
          <a:ext cx="4679950" cy="2160588"/>
        </p:xfrm>
        <a:graphic>
          <a:graphicData uri="http://schemas.openxmlformats.org/drawingml/2006/table">
            <a:tbl>
              <a:tblPr/>
              <a:tblGrid>
                <a:gridCol w="6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No,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am not.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0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You/we/they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are not/aren’t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he/she/it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is not/isn’t.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4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613" y="0"/>
            <a:ext cx="8763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138488" y="2895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are                  going to do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33488" y="3352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am going to buy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995488" y="3733800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is going to buy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138488" y="4191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are                  going to do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995488" y="4572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are going to bring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690688" y="5410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is going to make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052888" y="5867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is                    going to do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843088" y="6248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is going to cook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85750"/>
            <a:ext cx="522605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altLang="zh-CN" b="1" dirty="0" smtClean="0">
                <a:solidFill>
                  <a:srgbClr val="0000FF"/>
                </a:solidFill>
              </a:rPr>
              <a:t>Language points</a:t>
            </a:r>
          </a:p>
        </p:txBody>
      </p:sp>
      <p:sp>
        <p:nvSpPr>
          <p:cNvPr id="35842" name="Rectangle 2"/>
          <p:cNvSpPr>
            <a:spLocks noGrp="1"/>
          </p:cNvSpPr>
          <p:nvPr>
            <p:ph idx="1"/>
          </p:nvPr>
        </p:nvSpPr>
        <p:spPr>
          <a:xfrm>
            <a:off x="323850" y="1484313"/>
            <a:ext cx="8353425" cy="4752975"/>
          </a:xfrm>
          <a:noFill/>
        </p:spPr>
        <p:txBody>
          <a:bodyPr/>
          <a:lstStyle/>
          <a:p>
            <a:pPr marL="479425" indent="-479425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000000"/>
                </a:solidFill>
              </a:rPr>
              <a:t>   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Amy is going to bring water.</a:t>
            </a:r>
          </a:p>
          <a:p>
            <a:pPr marL="479425" indent="-479425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FF0000"/>
                </a:solidFill>
              </a:rPr>
              <a:t>    take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和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bring</a:t>
            </a:r>
          </a:p>
          <a:p>
            <a:pPr marL="479425" indent="-479425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FF0000"/>
                </a:solidFill>
              </a:rPr>
              <a:t>    take</a:t>
            </a:r>
            <a:r>
              <a:rPr lang="en-US" altLang="zh-CN" sz="3600" b="1" dirty="0" smtClean="0"/>
              <a:t> </a:t>
            </a:r>
            <a:r>
              <a:rPr lang="en-US" altLang="zh-CN" sz="3600" b="1" i="1" dirty="0" smtClean="0">
                <a:solidFill>
                  <a:srgbClr val="000000"/>
                </a:solidFill>
              </a:rPr>
              <a:t>v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.“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拿走”指把某物从说话人所在的地方取走，带走。</a:t>
            </a:r>
          </a:p>
          <a:p>
            <a:pPr marL="479425" indent="-479425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</a:rPr>
              <a:t>   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bring</a:t>
            </a:r>
            <a:r>
              <a:rPr lang="en-US" altLang="zh-CN" sz="3600" b="1" dirty="0" smtClean="0"/>
              <a:t> </a:t>
            </a:r>
            <a:r>
              <a:rPr lang="en-US" altLang="zh-CN" sz="3600" b="1" i="1" dirty="0" smtClean="0">
                <a:solidFill>
                  <a:srgbClr val="000000"/>
                </a:solidFill>
              </a:rPr>
              <a:t>v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.“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带来”指把某物带到说话人所在的地方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,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如：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920037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4213" y="5229225"/>
            <a:ext cx="7775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</a:rPr>
              <a:t>They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will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 take them to the shopping mall.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79388" y="260350"/>
            <a:ext cx="8748712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9580" indent="-449580"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结论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】</a:t>
            </a:r>
          </a:p>
          <a:p>
            <a:pPr marL="449580" indent="-44958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1). take</a:t>
            </a:r>
            <a:r>
              <a:rPr lang="zh-CN" altLang="en-US" sz="3600" b="1" dirty="0">
                <a:latin typeface="Times New Roman" panose="02020603050405020304" pitchFamily="18" charset="0"/>
              </a:rPr>
              <a:t>和</a:t>
            </a:r>
            <a:r>
              <a:rPr lang="en-US" altLang="zh-CN" sz="3600" b="1" dirty="0">
                <a:latin typeface="Times New Roman" panose="02020603050405020304" pitchFamily="18" charset="0"/>
              </a:rPr>
              <a:t>bring</a:t>
            </a:r>
            <a:r>
              <a:rPr lang="zh-CN" altLang="en-US" sz="3600" b="1" dirty="0">
                <a:latin typeface="Times New Roman" panose="02020603050405020304" pitchFamily="18" charset="0"/>
              </a:rPr>
              <a:t>都是动词，都有“拿、带”的意思，都可以与介词 </a:t>
            </a:r>
            <a:r>
              <a:rPr lang="en-US" altLang="zh-CN" sz="3600" b="1" dirty="0">
                <a:latin typeface="Times New Roman" panose="02020603050405020304" pitchFamily="18" charset="0"/>
              </a:rPr>
              <a:t>___ </a:t>
            </a:r>
            <a:r>
              <a:rPr lang="zh-CN" altLang="en-US" sz="3600" b="1" dirty="0">
                <a:latin typeface="Times New Roman" panose="02020603050405020304" pitchFamily="18" charset="0"/>
              </a:rPr>
              <a:t>连用，表示“把</a:t>
            </a:r>
            <a:r>
              <a:rPr lang="en-US" altLang="zh-CN" sz="3600" b="1" dirty="0">
                <a:latin typeface="Times New Roman" panose="02020603050405020304" pitchFamily="18" charset="0"/>
              </a:rPr>
              <a:t>……</a:t>
            </a:r>
            <a:r>
              <a:rPr lang="zh-CN" altLang="en-US" sz="3600" b="1" dirty="0">
                <a:latin typeface="Times New Roman" panose="02020603050405020304" pitchFamily="18" charset="0"/>
              </a:rPr>
              <a:t>带（拿）到</a:t>
            </a:r>
            <a:r>
              <a:rPr lang="en-US" altLang="zh-CN" sz="3600" b="1" dirty="0">
                <a:latin typeface="Times New Roman" panose="02020603050405020304" pitchFamily="18" charset="0"/>
              </a:rPr>
              <a:t>……”</a:t>
            </a:r>
            <a:r>
              <a:rPr lang="zh-CN" altLang="en-US" sz="3600" b="1" dirty="0">
                <a:latin typeface="Times New Roman" panose="02020603050405020304" pitchFamily="18" charset="0"/>
              </a:rPr>
              <a:t>。</a:t>
            </a:r>
          </a:p>
          <a:p>
            <a:pPr marL="449580" indent="-44958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2). take</a:t>
            </a:r>
            <a:r>
              <a:rPr lang="zh-CN" altLang="en-US" sz="3600" b="1" dirty="0">
                <a:latin typeface="Times New Roman" panose="02020603050405020304" pitchFamily="18" charset="0"/>
              </a:rPr>
              <a:t>常与第</a:t>
            </a:r>
            <a:r>
              <a:rPr lang="en-US" altLang="zh-CN" sz="3600" b="1" dirty="0">
                <a:latin typeface="Times New Roman" panose="02020603050405020304" pitchFamily="18" charset="0"/>
              </a:rPr>
              <a:t>____</a:t>
            </a:r>
            <a:r>
              <a:rPr lang="zh-CN" altLang="en-US" sz="3600" b="1" dirty="0">
                <a:latin typeface="Times New Roman" panose="02020603050405020304" pitchFamily="18" charset="0"/>
              </a:rPr>
              <a:t>人称、副词“</a:t>
            </a:r>
            <a:r>
              <a:rPr lang="en-US" altLang="zh-CN" sz="3600" b="1" dirty="0">
                <a:latin typeface="Times New Roman" panose="02020603050405020304" pitchFamily="18" charset="0"/>
              </a:rPr>
              <a:t>___________”</a:t>
            </a:r>
            <a:r>
              <a:rPr lang="zh-CN" altLang="en-US" sz="3600" b="1" dirty="0">
                <a:latin typeface="Times New Roman" panose="02020603050405020304" pitchFamily="18" charset="0"/>
              </a:rPr>
              <a:t>一起使用。</a:t>
            </a:r>
          </a:p>
          <a:p>
            <a:pPr marL="449580" indent="-44958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3). bring</a:t>
            </a:r>
            <a:r>
              <a:rPr lang="zh-CN" altLang="en-US" sz="3600" b="1" dirty="0">
                <a:latin typeface="Times New Roman" panose="02020603050405020304" pitchFamily="18" charset="0"/>
              </a:rPr>
              <a:t>常与第</a:t>
            </a:r>
            <a:r>
              <a:rPr lang="en-US" altLang="zh-CN" sz="3600" b="1" dirty="0">
                <a:latin typeface="Times New Roman" panose="02020603050405020304" pitchFamily="18" charset="0"/>
              </a:rPr>
              <a:t>____</a:t>
            </a:r>
            <a:r>
              <a:rPr lang="zh-CN" altLang="en-US" sz="3600" b="1" dirty="0">
                <a:latin typeface="Times New Roman" panose="02020603050405020304" pitchFamily="18" charset="0"/>
              </a:rPr>
              <a:t>人称、副词“</a:t>
            </a:r>
            <a:r>
              <a:rPr lang="en-US" altLang="zh-CN" sz="3600" b="1" dirty="0">
                <a:latin typeface="Times New Roman" panose="02020603050405020304" pitchFamily="18" charset="0"/>
              </a:rPr>
              <a:t>___________”</a:t>
            </a:r>
            <a:r>
              <a:rPr lang="zh-CN" altLang="en-US" sz="3600" b="1" dirty="0">
                <a:latin typeface="Times New Roman" panose="02020603050405020304" pitchFamily="18" charset="0"/>
              </a:rPr>
              <a:t>一起使用。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932363" y="170656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348038" y="2781300"/>
            <a:ext cx="64293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三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00113" y="3500438"/>
            <a:ext cx="25368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3400" b="1" dirty="0">
                <a:solidFill>
                  <a:srgbClr val="FF0000"/>
                </a:solidFill>
              </a:rPr>
              <a:t>away/ there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419475" y="4149725"/>
            <a:ext cx="642938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一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619250" y="4835525"/>
            <a:ext cx="104775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here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36868" grpId="0"/>
      <p:bldP spid="36869" grpId="0"/>
      <p:bldP spid="36870" grpId="0"/>
      <p:bldP spid="368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5288" y="260350"/>
            <a:ext cx="8281987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9580" indent="-449580" algn="ctr">
              <a:lnSpc>
                <a:spcPct val="135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运用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】</a:t>
            </a:r>
          </a:p>
          <a:p>
            <a:pPr marL="449580" indent="-449580">
              <a:lnSpc>
                <a:spcPct val="135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请根据句意用</a:t>
            </a:r>
            <a:r>
              <a:rPr lang="en-US" altLang="zh-CN" sz="3600" b="1" dirty="0">
                <a:latin typeface="Times New Roman" panose="02020603050405020304" pitchFamily="18" charset="0"/>
              </a:rPr>
              <a:t>bring</a:t>
            </a:r>
            <a:r>
              <a:rPr lang="zh-CN" altLang="en-US" sz="3600" b="1" dirty="0">
                <a:latin typeface="Times New Roman" panose="02020603050405020304" pitchFamily="18" charset="0"/>
              </a:rPr>
              <a:t>或</a:t>
            </a:r>
            <a:r>
              <a:rPr lang="en-US" altLang="zh-CN" sz="3600" b="1" dirty="0">
                <a:latin typeface="Times New Roman" panose="02020603050405020304" pitchFamily="18" charset="0"/>
              </a:rPr>
              <a:t>take</a:t>
            </a:r>
            <a:r>
              <a:rPr lang="zh-CN" altLang="en-US" sz="3600" b="1" dirty="0">
                <a:latin typeface="Times New Roman" panose="02020603050405020304" pitchFamily="18" charset="0"/>
              </a:rPr>
              <a:t>填空。</a:t>
            </a:r>
          </a:p>
          <a:p>
            <a:pPr marL="449580" indent="-449580">
              <a:lnSpc>
                <a:spcPct val="13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1). ______  your brother here tomorrow, please.</a:t>
            </a:r>
          </a:p>
          <a:p>
            <a:pPr marL="449580" indent="-449580">
              <a:lnSpc>
                <a:spcPct val="13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2). The teacher asks Paul to ____ those books away.</a:t>
            </a:r>
          </a:p>
          <a:p>
            <a:pPr marL="449580" indent="-449580">
              <a:lnSpc>
                <a:spcPct val="13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3). ____ this yellow jacket there and _____ me that blue one.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00113" y="1897063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Bring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867400" y="3357563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take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76300" y="4843463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Take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27088" y="5635625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37892" grpId="0"/>
      <p:bldP spid="37893" grpId="0"/>
      <p:bldP spid="378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3528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Work in pairs</a:t>
            </a:r>
            <a:endParaRPr lang="zh-CN" altLang="en-US" sz="3600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5800" y="2057400"/>
            <a:ext cx="79248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</a:pPr>
            <a:r>
              <a:rPr lang="en-US" altLang="zh-CN" sz="2800" dirty="0"/>
              <a:t>What are you going to do for old people this Sunday?</a:t>
            </a:r>
          </a:p>
          <a:p>
            <a:pPr>
              <a:spcBef>
                <a:spcPct val="50000"/>
              </a:spcBef>
              <a:buFontTx/>
              <a:buAutoNum type="arabicParenBoth"/>
            </a:pPr>
            <a:r>
              <a:rPr lang="en-US" altLang="zh-CN" sz="2800" dirty="0"/>
              <a:t>What’s your father / mother / going to do for your neighbours tomorrow?</a:t>
            </a:r>
          </a:p>
          <a:p>
            <a:pPr>
              <a:spcBef>
                <a:spcPct val="50000"/>
              </a:spcBef>
              <a:buFontTx/>
              <a:buAutoNum type="arabicParenBoth"/>
            </a:pPr>
            <a:r>
              <a:rPr lang="en-US" altLang="zh-CN" sz="2800" dirty="0"/>
              <a:t>What are you going to do for poor children the day after tomorrow?</a:t>
            </a:r>
          </a:p>
          <a:p>
            <a:pPr>
              <a:spcBef>
                <a:spcPct val="50000"/>
              </a:spcBef>
              <a:buFontTx/>
              <a:buAutoNum type="arabicParenBoth"/>
            </a:pPr>
            <a:r>
              <a:rPr lang="en-US" altLang="zh-CN" sz="2800" dirty="0"/>
              <a:t>What’s your father / mother to do for your community next week?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/>
              <a:t>Read the table below and ask and answer questions in group of four.</a:t>
            </a:r>
          </a:p>
        </p:txBody>
      </p:sp>
      <p:graphicFrame>
        <p:nvGraphicFramePr>
          <p:cNvPr id="39939" name="Group 3"/>
          <p:cNvGraphicFramePr>
            <a:graphicFrameLocks noGrp="1"/>
          </p:cNvGraphicFramePr>
          <p:nvPr/>
        </p:nvGraphicFramePr>
        <p:xfrm>
          <a:off x="533400" y="1600200"/>
          <a:ext cx="8077200" cy="4542156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All of them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Have a big dinner together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Daniel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Buy a computer magazine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Sandy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See a film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Kitty and Millie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Visit some old people near the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2819400" y="0"/>
            <a:ext cx="3200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Discussion</a:t>
            </a:r>
            <a:endParaRPr lang="zh-CN" altLang="en-US" sz="3600" kern="1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839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/>
              <a:t>Are you going to have any activities this weekend? Please discuss this in group of four and complete the table.</a:t>
            </a:r>
          </a:p>
        </p:txBody>
      </p:sp>
      <p:graphicFrame>
        <p:nvGraphicFramePr>
          <p:cNvPr id="40964" name="Group 4"/>
          <p:cNvGraphicFramePr>
            <a:graphicFrameLocks noGrp="1"/>
          </p:cNvGraphicFramePr>
          <p:nvPr/>
        </p:nvGraphicFramePr>
        <p:xfrm>
          <a:off x="533400" y="2590800"/>
          <a:ext cx="8077200" cy="4038602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228600" y="1828800"/>
            <a:ext cx="7772400" cy="1143000"/>
          </a:xfrm>
          <a:noFill/>
        </p:spPr>
        <p:txBody>
          <a:bodyPr/>
          <a:lstStyle/>
          <a:p>
            <a:r>
              <a:rPr lang="zh-CN" altLang="en-US" sz="6600" smtClean="0">
                <a:solidFill>
                  <a:srgbClr val="800000"/>
                </a:solidFill>
                <a:ea typeface="隶书" panose="02010509060101010101" pitchFamily="49" charset="-122"/>
              </a:rPr>
              <a:t>一般将来时</a:t>
            </a:r>
          </a:p>
        </p:txBody>
      </p:sp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331640" y="3209925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38100">
                  <a:solidFill>
                    <a:srgbClr val="FF00FF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THE SIMPLE FUTURE TENSE</a:t>
            </a:r>
            <a:endParaRPr lang="zh-CN" altLang="en-US" sz="3600" kern="10" dirty="0">
              <a:ln w="38100">
                <a:solidFill>
                  <a:srgbClr val="FF00FF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685800" y="990600"/>
            <a:ext cx="7696200" cy="2057400"/>
          </a:xfrm>
          <a:noFill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</a:rPr>
              <a:t>一、一般将来时的意义：</a:t>
            </a:r>
            <a:r>
              <a:rPr lang="zh-CN" altLang="en-US" dirty="0" smtClean="0">
                <a:solidFill>
                  <a:srgbClr val="800000"/>
                </a:solidFill>
                <a:latin typeface="宋体" panose="02010600030101010101" pitchFamily="2" charset="-122"/>
              </a:rPr>
              <a:t/>
            </a:r>
            <a:br>
              <a:rPr lang="zh-CN" altLang="en-US" dirty="0" smtClean="0">
                <a:solidFill>
                  <a:srgbClr val="800000"/>
                </a:solidFill>
                <a:latin typeface="宋体" panose="02010600030101010101" pitchFamily="2" charset="-122"/>
              </a:rPr>
            </a:b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用来描述一个即将要发生的动作；谈论未来的计划和打算。</a:t>
            </a:r>
            <a:r>
              <a:rPr lang="zh-CN" altLang="en-US" dirty="0" smtClean="0"/>
              <a:t> </a:t>
            </a: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457200" y="3190875"/>
            <a:ext cx="8229600" cy="2935288"/>
          </a:xfrm>
          <a:noFill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二、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一般将来时的基本结构：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</a:rPr>
              <a:t>        </a:t>
            </a:r>
            <a:r>
              <a:rPr lang="en-US" altLang="zh-CN" sz="4400" b="1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will/shall</a:t>
            </a:r>
            <a:r>
              <a:rPr lang="zh-CN" altLang="en-US" sz="4400" b="1" dirty="0" smtClean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＋</a:t>
            </a:r>
            <a:r>
              <a:rPr lang="zh-CN" altLang="en-US" sz="4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动词原形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en-US" altLang="zh-CN" sz="4400" b="1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be going to</a:t>
            </a:r>
            <a:r>
              <a:rPr lang="zh-CN" altLang="en-US" sz="4400" b="1" dirty="0" smtClean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＋</a:t>
            </a:r>
            <a:r>
              <a:rPr lang="zh-CN" altLang="en-US" sz="4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动词原形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</a:rPr>
              <a:t>三、常见时间状语：</a:t>
            </a:r>
          </a:p>
        </p:txBody>
      </p:sp>
      <p:sp>
        <p:nvSpPr>
          <p:cNvPr id="44035" name="Rectangle 3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5029200" cy="4114800"/>
          </a:xfrm>
          <a:noFill/>
        </p:spPr>
        <p:txBody>
          <a:bodyPr/>
          <a:lstStyle/>
          <a:p>
            <a:r>
              <a:rPr lang="en-US" altLang="zh-CN" sz="3600" dirty="0" smtClean="0">
                <a:latin typeface="Tahoma" panose="020B0604030504040204" pitchFamily="34" charset="0"/>
              </a:rPr>
              <a:t>next Tuesday</a:t>
            </a:r>
          </a:p>
          <a:p>
            <a:r>
              <a:rPr lang="en-US" altLang="zh-CN" sz="3600" dirty="0" smtClean="0">
                <a:latin typeface="Tahoma" panose="020B0604030504040204" pitchFamily="34" charset="0"/>
              </a:rPr>
              <a:t>next week</a:t>
            </a:r>
          </a:p>
          <a:p>
            <a:r>
              <a:rPr lang="en-US" altLang="zh-CN" sz="3600" dirty="0" smtClean="0">
                <a:latin typeface="Tahoma" panose="020B0604030504040204" pitchFamily="34" charset="0"/>
              </a:rPr>
              <a:t>the coming Sunday</a:t>
            </a:r>
          </a:p>
          <a:p>
            <a:r>
              <a:rPr lang="en-US" altLang="zh-CN" sz="3600" dirty="0" smtClean="0">
                <a:latin typeface="Tahoma" panose="020B0604030504040204" pitchFamily="34" charset="0"/>
              </a:rPr>
              <a:t>next year</a:t>
            </a:r>
          </a:p>
          <a:p>
            <a:r>
              <a:rPr lang="en-US" altLang="zh-CN" sz="3600" dirty="0" smtClean="0">
                <a:latin typeface="Tahoma" panose="020B0604030504040204" pitchFamily="34" charset="0"/>
              </a:rPr>
              <a:t>this afternoon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3600" dirty="0" smtClean="0">
              <a:latin typeface="Tahoma" panose="020B0604030504040204" pitchFamily="34" charset="0"/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14800" cy="4114800"/>
          </a:xfrm>
          <a:noFill/>
        </p:spPr>
        <p:txBody>
          <a:bodyPr/>
          <a:lstStyle/>
          <a:p>
            <a:r>
              <a:rPr lang="en-US" altLang="zh-CN" sz="3600" dirty="0" smtClean="0">
                <a:latin typeface="Tahoma" panose="020B0604030504040204" pitchFamily="34" charset="0"/>
              </a:rPr>
              <a:t>tomorrow</a:t>
            </a:r>
          </a:p>
          <a:p>
            <a:r>
              <a:rPr lang="en-US" altLang="zh-CN" sz="3600" dirty="0" smtClean="0">
                <a:latin typeface="Tahoma" panose="020B0604030504040204" pitchFamily="34" charset="0"/>
              </a:rPr>
              <a:t>tonight</a:t>
            </a:r>
          </a:p>
          <a:p>
            <a:r>
              <a:rPr lang="en-US" altLang="zh-CN" sz="3600" dirty="0" smtClean="0">
                <a:latin typeface="Tahoma" panose="020B0604030504040204" pitchFamily="34" charset="0"/>
              </a:rPr>
              <a:t>in a few minutes</a:t>
            </a:r>
          </a:p>
          <a:p>
            <a:r>
              <a:rPr lang="en-US" altLang="zh-CN" sz="3600" dirty="0" smtClean="0">
                <a:latin typeface="Tahoma" panose="020B0604030504040204" pitchFamily="34" charset="0"/>
              </a:rPr>
              <a:t>in the future</a:t>
            </a:r>
          </a:p>
          <a:p>
            <a:r>
              <a:rPr lang="en-US" altLang="zh-CN" sz="3600" dirty="0" smtClean="0">
                <a:latin typeface="Tahoma" panose="020B0604030504040204" pitchFamily="34" charset="0"/>
              </a:rPr>
              <a:t>in five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  <p:bldP spid="44036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四、一般将来时在使用中的一些注意事项：</a:t>
            </a:r>
            <a:br>
              <a:rPr lang="zh-CN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</a:rPr>
            </a:br>
            <a:endParaRPr lang="zh-CN" altLang="en-US" sz="28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</a:t>
            </a:r>
            <a:r>
              <a:rPr lang="zh-CN" altLang="en-US" sz="4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、</a:t>
            </a:r>
            <a:r>
              <a:rPr lang="en-US" altLang="zh-CN" dirty="0" smtClean="0">
                <a:solidFill>
                  <a:schemeClr val="accent2"/>
                </a:solidFill>
              </a:rPr>
              <a:t>will</a:t>
            </a:r>
            <a:r>
              <a:rPr lang="zh-CN" altLang="en-US" dirty="0" smtClean="0"/>
              <a:t>用于一切人称，</a:t>
            </a:r>
            <a:r>
              <a:rPr lang="en-US" altLang="zh-CN" dirty="0" smtClean="0">
                <a:solidFill>
                  <a:schemeClr val="accent2"/>
                </a:solidFill>
              </a:rPr>
              <a:t>shall</a:t>
            </a:r>
            <a:r>
              <a:rPr lang="zh-CN" altLang="en-US" dirty="0" smtClean="0"/>
              <a:t>只用于第一人称</a:t>
            </a:r>
            <a:r>
              <a:rPr lang="en-US" altLang="zh-CN" dirty="0" smtClean="0">
                <a:solidFill>
                  <a:schemeClr val="accent2"/>
                </a:solidFill>
              </a:rPr>
              <a:t>(I/we)</a:t>
            </a:r>
            <a:r>
              <a:rPr lang="zh-CN" altLang="en-US" dirty="0" smtClean="0"/>
              <a:t>。但现代英语倾向于所有人称都使用</a:t>
            </a:r>
            <a:r>
              <a:rPr lang="en-US" altLang="zh-CN" dirty="0" smtClean="0">
                <a:solidFill>
                  <a:schemeClr val="accent2"/>
                </a:solidFill>
              </a:rPr>
              <a:t>will</a:t>
            </a:r>
            <a:r>
              <a:rPr lang="zh-CN" altLang="en-US" dirty="0" smtClean="0"/>
              <a:t>而不用</a:t>
            </a:r>
            <a:r>
              <a:rPr lang="en-US" altLang="zh-CN" dirty="0" smtClean="0">
                <a:solidFill>
                  <a:schemeClr val="accent2"/>
                </a:solidFill>
              </a:rPr>
              <a:t>shall</a:t>
            </a:r>
            <a:r>
              <a:rPr lang="zh-CN" altLang="en-US" dirty="0" smtClean="0"/>
              <a:t>，</a:t>
            </a:r>
            <a:r>
              <a:rPr lang="en-US" altLang="zh-CN" dirty="0" smtClean="0">
                <a:solidFill>
                  <a:schemeClr val="accent2"/>
                </a:solidFill>
              </a:rPr>
              <a:t>shall</a:t>
            </a:r>
            <a:r>
              <a:rPr lang="zh-CN" altLang="en-US" dirty="0" smtClean="0"/>
              <a:t>主要出现在非常正式的英语场合中，或用于口语提出建议或请求。如：</a:t>
            </a:r>
          </a:p>
          <a:p>
            <a:r>
              <a:rPr lang="en-US" altLang="zh-CN" b="1" dirty="0" smtClean="0">
                <a:solidFill>
                  <a:srgbClr val="800000"/>
                </a:solidFill>
              </a:rPr>
              <a:t>Shall I go home now?</a:t>
            </a:r>
            <a:r>
              <a:rPr lang="en-US" altLang="zh-CN" b="1" dirty="0" smtClean="0"/>
              <a:t>      (</a:t>
            </a:r>
            <a:r>
              <a:rPr lang="zh-CN" altLang="en-US" b="1" dirty="0" smtClean="0"/>
              <a:t>请求）</a:t>
            </a:r>
          </a:p>
          <a:p>
            <a:r>
              <a:rPr lang="en-US" altLang="zh-CN" b="1" dirty="0" smtClean="0">
                <a:solidFill>
                  <a:srgbClr val="800000"/>
                </a:solidFill>
              </a:rPr>
              <a:t>Shall we take different routes?</a:t>
            </a:r>
            <a:r>
              <a:rPr lang="en-US" altLang="zh-CN" b="1" dirty="0" smtClean="0"/>
              <a:t> (</a:t>
            </a:r>
            <a:r>
              <a:rPr lang="zh-CN" altLang="en-US" b="1" dirty="0" smtClean="0"/>
              <a:t>建议）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304800"/>
          </a:xfrm>
          <a:noFill/>
        </p:spPr>
        <p:txBody>
          <a:bodyPr/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ahoma" panose="020B0604030504040204" pitchFamily="34" charset="0"/>
              </a:rPr>
              <a:t>四、一般将来时在使用中的一些注意事项：</a:t>
            </a:r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4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4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</a:t>
            </a:r>
            <a:r>
              <a:rPr lang="en-US" altLang="zh-CN" sz="2800" dirty="0" smtClean="0">
                <a:solidFill>
                  <a:schemeClr val="accent2"/>
                </a:solidFill>
              </a:rPr>
              <a:t>will/</a:t>
            </a:r>
            <a:r>
              <a:rPr lang="en-US" altLang="zh-CN" sz="2800" dirty="0" err="1" smtClean="0">
                <a:solidFill>
                  <a:schemeClr val="accent2"/>
                </a:solidFill>
              </a:rPr>
              <a:t>shall+do</a:t>
            </a:r>
            <a:r>
              <a:rPr lang="zh-CN" altLang="en-US" sz="2800" dirty="0" smtClean="0"/>
              <a:t>通常用来谈论</a:t>
            </a:r>
            <a:r>
              <a:rPr lang="zh-CN" altLang="en-US" sz="2800" b="1" u="sng" dirty="0" smtClean="0"/>
              <a:t>未来会发生的事</a:t>
            </a:r>
            <a:r>
              <a:rPr lang="zh-CN" altLang="en-US" sz="2800" dirty="0" smtClean="0"/>
              <a:t>或是</a:t>
            </a:r>
            <a:r>
              <a:rPr lang="zh-CN" altLang="en-US" sz="2800" b="1" u="sng" dirty="0" smtClean="0"/>
              <a:t>正在制定的计划；</a:t>
            </a:r>
            <a:r>
              <a:rPr lang="zh-CN" altLang="en-US" sz="2800" dirty="0" smtClean="0"/>
              <a:t>而</a:t>
            </a:r>
            <a:r>
              <a:rPr lang="en-US" altLang="zh-CN" sz="2800" dirty="0" smtClean="0">
                <a:solidFill>
                  <a:schemeClr val="accent2"/>
                </a:solidFill>
              </a:rPr>
              <a:t>be going to </a:t>
            </a:r>
            <a:r>
              <a:rPr lang="zh-CN" altLang="en-US" sz="2800" dirty="0" smtClean="0">
                <a:solidFill>
                  <a:schemeClr val="accent2"/>
                </a:solidFill>
              </a:rPr>
              <a:t>＋</a:t>
            </a:r>
            <a:r>
              <a:rPr lang="en-US" altLang="zh-CN" sz="2800" dirty="0" smtClean="0">
                <a:solidFill>
                  <a:schemeClr val="accent2"/>
                </a:solidFill>
              </a:rPr>
              <a:t>do</a:t>
            </a:r>
            <a:r>
              <a:rPr lang="zh-CN" altLang="en-US" sz="2800" dirty="0" smtClean="0"/>
              <a:t>通常用来谈论</a:t>
            </a:r>
            <a:r>
              <a:rPr lang="zh-CN" altLang="en-US" sz="2800" b="1" u="sng" dirty="0" smtClean="0"/>
              <a:t>在一个较近的未来将要发生的计划中的或是有可能发生的事</a:t>
            </a:r>
            <a:r>
              <a:rPr lang="zh-CN" altLang="en-US" sz="2800" dirty="0" smtClean="0"/>
              <a:t>。如：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dirty="0" smtClean="0"/>
              <a:t>They </a:t>
            </a:r>
            <a:r>
              <a:rPr lang="en-US" altLang="zh-CN" sz="2800" dirty="0" smtClean="0">
                <a:solidFill>
                  <a:srgbClr val="FF0000"/>
                </a:solidFill>
              </a:rPr>
              <a:t>will see</a:t>
            </a:r>
            <a:r>
              <a:rPr lang="en-US" altLang="zh-CN" sz="2800" dirty="0" smtClean="0"/>
              <a:t> us if we go out at the moment.</a:t>
            </a:r>
            <a:r>
              <a:rPr lang="zh-CN" altLang="en-US" sz="2800" dirty="0" smtClean="0"/>
              <a:t>（未来会发生的事）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/>
              <a:t>They </a:t>
            </a:r>
            <a:r>
              <a:rPr lang="en-US" altLang="zh-CN" sz="2800" dirty="0" smtClean="0">
                <a:solidFill>
                  <a:srgbClr val="FF0000"/>
                </a:solidFill>
              </a:rPr>
              <a:t>will take</a:t>
            </a:r>
            <a:r>
              <a:rPr lang="en-US" altLang="zh-CN" sz="2800" dirty="0" smtClean="0"/>
              <a:t> different routes to the same destination.</a:t>
            </a:r>
            <a:r>
              <a:rPr lang="zh-CN" altLang="en-US" sz="2800" dirty="0" smtClean="0"/>
              <a:t>（正在制定的计划）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/>
              <a:t>My uncle </a:t>
            </a:r>
            <a:r>
              <a:rPr lang="en-US" altLang="zh-CN" sz="2800" dirty="0" smtClean="0">
                <a:solidFill>
                  <a:srgbClr val="FF0000"/>
                </a:solidFill>
              </a:rPr>
              <a:t>is going to visit</a:t>
            </a:r>
            <a:r>
              <a:rPr lang="en-US" altLang="zh-CN" sz="2800" dirty="0" smtClean="0"/>
              <a:t> us next month.</a:t>
            </a:r>
            <a:r>
              <a:rPr lang="zh-CN" altLang="en-US" sz="2800" dirty="0" smtClean="0"/>
              <a:t>（在一个较近的未来将要发生的计划中的事）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/>
              <a:t>I think it</a:t>
            </a:r>
            <a:r>
              <a:rPr lang="en-US" altLang="zh-CN" sz="2800" dirty="0" smtClean="0">
                <a:solidFill>
                  <a:srgbClr val="FF0000"/>
                </a:solidFill>
              </a:rPr>
              <a:t>’s going to</a:t>
            </a:r>
            <a:r>
              <a:rPr lang="en-US" altLang="zh-CN" sz="2800" dirty="0" smtClean="0"/>
              <a:t> rain.</a:t>
            </a:r>
            <a:r>
              <a:rPr lang="zh-CN" altLang="en-US" sz="2800" dirty="0" smtClean="0"/>
              <a:t>（有可能发生的事）</a:t>
            </a:r>
          </a:p>
          <a:p>
            <a:pPr>
              <a:lnSpc>
                <a:spcPct val="90000"/>
              </a:lnSpc>
            </a:pP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060575"/>
            <a:ext cx="36099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49275"/>
            <a:ext cx="78009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00113" y="4941888"/>
            <a:ext cx="7775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</a:rPr>
              <a:t>They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will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 take them to the sports centre.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060575"/>
            <a:ext cx="35433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55650" y="5661025"/>
            <a:ext cx="7775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</a:rPr>
              <a:t>They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will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 take them to the cinema.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ahoma" panose="020B0604030504040204" pitchFamily="34" charset="0"/>
              </a:rPr>
              <a:t>四、一般将来时在使用中的一些注意事项：</a:t>
            </a:r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  <a:noFill/>
        </p:spPr>
        <p:txBody>
          <a:bodyPr/>
          <a:lstStyle/>
          <a:p>
            <a:r>
              <a:rPr lang="en-US" altLang="zh-CN" sz="4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48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</a:rPr>
              <a:t>will /shall do</a:t>
            </a:r>
            <a:r>
              <a:rPr lang="zh-CN" altLang="en-US" b="1" smtClean="0"/>
              <a:t>相对较为正式，常用于书面语，表示一个</a:t>
            </a:r>
            <a:r>
              <a:rPr lang="zh-CN" altLang="en-US" b="1" smtClean="0">
                <a:solidFill>
                  <a:srgbClr val="FF0000"/>
                </a:solidFill>
              </a:rPr>
              <a:t>相对较远</a:t>
            </a:r>
            <a:r>
              <a:rPr lang="zh-CN" altLang="en-US" b="1" smtClean="0"/>
              <a:t>的未来；</a:t>
            </a:r>
            <a:r>
              <a:rPr lang="en-US" altLang="zh-CN" b="1" dirty="0" smtClean="0">
                <a:solidFill>
                  <a:srgbClr val="FF0000"/>
                </a:solidFill>
              </a:rPr>
              <a:t>be going to do</a:t>
            </a:r>
            <a:r>
              <a:rPr lang="zh-CN" altLang="en-US" b="1" smtClean="0"/>
              <a:t>常用于口语中，表示一个</a:t>
            </a:r>
            <a:r>
              <a:rPr lang="zh-CN" altLang="en-US" b="1" smtClean="0">
                <a:solidFill>
                  <a:srgbClr val="FF0000"/>
                </a:solidFill>
              </a:rPr>
              <a:t>相对较近的未来</a:t>
            </a:r>
            <a:r>
              <a:rPr lang="zh-CN" altLang="en-US" b="1" smtClean="0"/>
              <a:t>。如：</a:t>
            </a:r>
          </a:p>
          <a:p>
            <a:r>
              <a:rPr lang="en-US" altLang="zh-CN" dirty="0" smtClean="0"/>
              <a:t>I</a:t>
            </a:r>
            <a:r>
              <a:rPr lang="en-US" altLang="zh-CN" dirty="0" smtClean="0">
                <a:solidFill>
                  <a:schemeClr val="accent2"/>
                </a:solidFill>
              </a:rPr>
              <a:t>’m going to</a:t>
            </a:r>
            <a:r>
              <a:rPr lang="en-US" altLang="zh-CN" dirty="0" smtClean="0"/>
              <a:t> Beijing </a:t>
            </a:r>
            <a:r>
              <a:rPr lang="en-US" altLang="zh-CN" u="sng" dirty="0" smtClean="0"/>
              <a:t>tomorrow</a:t>
            </a:r>
            <a:r>
              <a:rPr lang="en-US" altLang="zh-CN" dirty="0" smtClean="0"/>
              <a:t>.(</a:t>
            </a:r>
            <a:r>
              <a:rPr lang="zh-CN" altLang="en-US" smtClean="0"/>
              <a:t>较近未来）</a:t>
            </a:r>
          </a:p>
          <a:p>
            <a:r>
              <a:rPr lang="en-US" altLang="zh-CN" dirty="0" smtClean="0"/>
              <a:t>There</a:t>
            </a:r>
            <a:r>
              <a:rPr lang="en-US" altLang="zh-CN" dirty="0" smtClean="0">
                <a:solidFill>
                  <a:schemeClr val="accent2"/>
                </a:solidFill>
              </a:rPr>
              <a:t>’ll be</a:t>
            </a:r>
            <a:r>
              <a:rPr lang="en-US" altLang="zh-CN" dirty="0" smtClean="0"/>
              <a:t> no living things on the earth if people don’t protect the environment. (</a:t>
            </a:r>
            <a:r>
              <a:rPr lang="zh-CN" altLang="en-US" smtClean="0"/>
              <a:t>较远未来）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noFill/>
        </p:spPr>
        <p:txBody>
          <a:bodyPr/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ahoma" panose="020B0604030504040204" pitchFamily="34" charset="0"/>
              </a:rPr>
              <a:t>四、一般将来时在使用中的一些注意事项：</a:t>
            </a:r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4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zh-CN" altLang="en-US" sz="4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</a:t>
            </a:r>
            <a:r>
              <a:rPr lang="en-US" altLang="zh-CN" b="1" dirty="0" smtClean="0">
                <a:solidFill>
                  <a:srgbClr val="800000"/>
                </a:solidFill>
              </a:rPr>
              <a:t>be going to do</a:t>
            </a:r>
            <a:r>
              <a:rPr lang="en-US" altLang="zh-CN" b="1" dirty="0" smtClean="0"/>
              <a:t> </a:t>
            </a:r>
            <a:r>
              <a:rPr lang="zh-CN" altLang="en-US" b="1" dirty="0" smtClean="0"/>
              <a:t>用于表示</a:t>
            </a:r>
            <a:r>
              <a:rPr lang="zh-CN" altLang="en-US" b="1" dirty="0" smtClean="0">
                <a:solidFill>
                  <a:srgbClr val="FF0000"/>
                </a:solidFill>
              </a:rPr>
              <a:t>计划、打算去做某事（强调主观意愿）</a:t>
            </a:r>
            <a:r>
              <a:rPr lang="zh-CN" altLang="en-US" b="1" dirty="0" smtClean="0"/>
              <a:t>；还可以表示</a:t>
            </a:r>
            <a:r>
              <a:rPr lang="zh-CN" altLang="en-US" b="1" dirty="0" smtClean="0">
                <a:solidFill>
                  <a:srgbClr val="FF0000"/>
                </a:solidFill>
              </a:rPr>
              <a:t>根据事实情况极有可能发生的事。如：</a:t>
            </a:r>
          </a:p>
          <a:p>
            <a:r>
              <a:rPr lang="en-US" altLang="zh-CN" b="1" dirty="0" smtClean="0"/>
              <a:t>I</a:t>
            </a:r>
            <a:r>
              <a:rPr lang="en-US" altLang="zh-CN" b="1" dirty="0" smtClean="0">
                <a:solidFill>
                  <a:srgbClr val="FF0000"/>
                </a:solidFill>
              </a:rPr>
              <a:t>’m going to</a:t>
            </a:r>
            <a:r>
              <a:rPr lang="en-US" altLang="zh-CN" b="1" dirty="0" smtClean="0"/>
              <a:t> take another route.(</a:t>
            </a:r>
            <a:r>
              <a:rPr lang="zh-CN" altLang="en-US" b="1" dirty="0" smtClean="0"/>
              <a:t>计划）</a:t>
            </a:r>
          </a:p>
          <a:p>
            <a:r>
              <a:rPr lang="en-US" altLang="zh-CN" b="1" dirty="0" smtClean="0"/>
              <a:t>It’s so cloudy. I think it</a:t>
            </a:r>
            <a:r>
              <a:rPr lang="en-US" altLang="zh-CN" b="1" dirty="0" smtClean="0">
                <a:solidFill>
                  <a:srgbClr val="FF0000"/>
                </a:solidFill>
              </a:rPr>
              <a:t>’s going to</a:t>
            </a:r>
            <a:r>
              <a:rPr lang="en-US" altLang="zh-CN" b="1" dirty="0" smtClean="0"/>
              <a:t>rain.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 smtClean="0"/>
              <a:t>    (</a:t>
            </a:r>
            <a:r>
              <a:rPr lang="zh-CN" altLang="en-US" b="1" dirty="0" smtClean="0"/>
              <a:t>根据事实极有可能发生）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908050"/>
            <a:ext cx="47720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55650" y="4652963"/>
            <a:ext cx="7775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</a:rPr>
              <a:t>Will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 they take them to the shopping mall?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27088" y="5373688"/>
            <a:ext cx="7775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</a:rPr>
              <a:t>Yes, they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 will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692150"/>
            <a:ext cx="4103687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55650" y="4652963"/>
            <a:ext cx="7775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</a:rPr>
              <a:t>Will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 they play badminton at the cinema?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7088" y="5373688"/>
            <a:ext cx="7775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</a:rPr>
              <a:t>No, they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 won’t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8351837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76250"/>
            <a:ext cx="8928100" cy="52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8569325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921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We make positive and negative sentences using  the simple future tense like this.</a:t>
            </a:r>
          </a:p>
        </p:txBody>
      </p:sp>
      <p:graphicFrame>
        <p:nvGraphicFramePr>
          <p:cNvPr id="24579" name="Group 3"/>
          <p:cNvGraphicFramePr>
            <a:graphicFrameLocks noGrp="1"/>
          </p:cNvGraphicFramePr>
          <p:nvPr/>
        </p:nvGraphicFramePr>
        <p:xfrm>
          <a:off x="468313" y="1125538"/>
          <a:ext cx="7989887" cy="1022985"/>
        </p:xfrm>
        <a:graphic>
          <a:graphicData uri="http://schemas.openxmlformats.org/drawingml/2006/table">
            <a:tbl>
              <a:tblPr/>
              <a:tblGrid>
                <a:gridCol w="29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I/We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will (not) / shall (not)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go.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He/She/It/You/They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will (not)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592" name="Group 16"/>
          <p:cNvGraphicFramePr>
            <a:graphicFrameLocks noGrp="1"/>
          </p:cNvGraphicFramePr>
          <p:nvPr/>
        </p:nvGraphicFramePr>
        <p:xfrm>
          <a:off x="539750" y="4652963"/>
          <a:ext cx="3527425" cy="1472375"/>
        </p:xfrm>
        <a:graphic>
          <a:graphicData uri="http://schemas.openxmlformats.org/drawingml/2006/table">
            <a:tbl>
              <a:tblPr/>
              <a:tblGrid>
                <a:gridCol w="71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2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Yes,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I/we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will/shall.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he/she/it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You/they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Will.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468313" y="2276475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We ask questions using the simple future tense like this:</a:t>
            </a:r>
          </a:p>
        </p:txBody>
      </p:sp>
      <p:graphicFrame>
        <p:nvGraphicFramePr>
          <p:cNvPr id="24606" name="Group 30"/>
          <p:cNvGraphicFramePr>
            <a:graphicFrameLocks noGrp="1"/>
          </p:cNvGraphicFramePr>
          <p:nvPr/>
        </p:nvGraphicFramePr>
        <p:xfrm>
          <a:off x="539750" y="2781300"/>
          <a:ext cx="7127875" cy="1150938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Will/Shall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I/We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go?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Will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He/She/It/You/They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611188" y="4076700"/>
            <a:ext cx="720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We answer questions using the simple tense like this:</a:t>
            </a:r>
          </a:p>
        </p:txBody>
      </p:sp>
      <p:graphicFrame>
        <p:nvGraphicFramePr>
          <p:cNvPr id="24620" name="Group 44"/>
          <p:cNvGraphicFramePr>
            <a:graphicFrameLocks noGrp="1"/>
          </p:cNvGraphicFramePr>
          <p:nvPr/>
        </p:nvGraphicFramePr>
        <p:xfrm>
          <a:off x="4284663" y="4652963"/>
          <a:ext cx="4608512" cy="1610487"/>
        </p:xfrm>
        <a:graphic>
          <a:graphicData uri="http://schemas.openxmlformats.org/drawingml/2006/table">
            <a:tbl>
              <a:tblPr/>
              <a:tblGrid>
                <a:gridCol w="71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No,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I/we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will not/shall not.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he/she/it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You/they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will not.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605" grpId="0" autoUpdateAnimBg="0"/>
      <p:bldP spid="24619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A000120150601A13PWBG 1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869D59"/>
      </a:accent1>
      <a:accent2>
        <a:srgbClr val="B4B75C"/>
      </a:accent2>
      <a:accent3>
        <a:srgbClr val="FFFFFF"/>
      </a:accent3>
      <a:accent4>
        <a:srgbClr val="404040"/>
      </a:accent4>
      <a:accent5>
        <a:srgbClr val="C3CCB5"/>
      </a:accent5>
      <a:accent6>
        <a:srgbClr val="A3A653"/>
      </a:accent6>
      <a:hlink>
        <a:srgbClr val="0070C0"/>
      </a:hlink>
      <a:folHlink>
        <a:srgbClr val="7F7F7F"/>
      </a:folHlink>
    </a:clrScheme>
    <a:fontScheme name="A000120150601A13PWBG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601A13PWBG 1">
        <a:dk1>
          <a:srgbClr val="4D4D4D"/>
        </a:dk1>
        <a:lt1>
          <a:srgbClr val="FFFFFF"/>
        </a:lt1>
        <a:dk2>
          <a:srgbClr val="4D4D4D"/>
        </a:dk2>
        <a:lt2>
          <a:srgbClr val="FFFFFF"/>
        </a:lt2>
        <a:accent1>
          <a:srgbClr val="869D59"/>
        </a:accent1>
        <a:accent2>
          <a:srgbClr val="B4B75C"/>
        </a:accent2>
        <a:accent3>
          <a:srgbClr val="FFFFFF"/>
        </a:accent3>
        <a:accent4>
          <a:srgbClr val="404040"/>
        </a:accent4>
        <a:accent5>
          <a:srgbClr val="C3CCB5"/>
        </a:accent5>
        <a:accent6>
          <a:srgbClr val="A3A653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主题40</Template>
  <TotalTime>0</TotalTime>
  <Words>1232</Words>
  <Application>Microsoft Office PowerPoint</Application>
  <PresentationFormat>全屏显示(4:3)</PresentationFormat>
  <Paragraphs>182</Paragraphs>
  <Slides>31</Slides>
  <Notes>1</Notes>
  <HiddenSlides>2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Adobe Caslon Pro Bold</vt:lpstr>
      <vt:lpstr>Adobe Garamond Pro Bold</vt:lpstr>
      <vt:lpstr>黑体</vt:lpstr>
      <vt:lpstr>隶书</vt:lpstr>
      <vt:lpstr>宋体</vt:lpstr>
      <vt:lpstr>微软雅黑</vt:lpstr>
      <vt:lpstr>幼圆</vt:lpstr>
      <vt:lpstr>Arial</vt:lpstr>
      <vt:lpstr>Calibri</vt:lpstr>
      <vt:lpstr>Tahoma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will/shall + do通常用来谈论未来会发生的事或是 正在制定的计划。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Language points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一般将来时</vt:lpstr>
      <vt:lpstr>一、一般将来时的意义： 用来描述一个即将要发生的动作；谈论未来的计划和打算。 </vt:lpstr>
      <vt:lpstr>三、常见时间状语：</vt:lpstr>
      <vt:lpstr>四、一般将来时在使用中的一些注意事项： </vt:lpstr>
      <vt:lpstr>四、一般将来时在使用中的一些注意事项：</vt:lpstr>
      <vt:lpstr>四、一般将来时在使用中的一些注意事项：</vt:lpstr>
      <vt:lpstr>四、一般将来时在使用中的一些注意事项：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2017-01-21T06:37:00Z</dcterms:created>
  <dcterms:modified xsi:type="dcterms:W3CDTF">2023-01-16T21:27:13Z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76B46632A49747408FF3F0A0964E2AF6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