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29FD2F6-71FA-4A8D-97FB-43E4BCF52B4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4318A8E-D069-4B3D-8755-FE820B25E87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F3938342-C5CD-4168-B11C-7746CE64E03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069BB0E-7677-4F79-ACC1-50F4C27BE5A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371600" y="1143000"/>
            <a:ext cx="4114800" cy="3086100"/>
          </a:xfrm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048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 typeface="Arial" panose="020B0604020202020204" pitchFamily="34" charset="0"/>
              <a:buNone/>
            </a:pPr>
            <a:fld id="{F04A4867-2FE4-4E5F-9C98-08E62D8765B4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fld>
            <a:endParaRPr lang="en-US" altLang="zh-CN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FontTx/>
              <a:buChar char="•"/>
            </a:pPr>
            <a:fld id="{9A0DB2DC-4C9A-4742-B13C-FB6460FD3503}" type="slidenum">
              <a:rPr lang="en-US" altLang="zh-CN" sz="1400" noProof="1" dirty="0">
                <a:solidFill>
                  <a:srgbClr val="000000"/>
                </a:solidFill>
              </a:rPr>
              <a:t>‹#›</a:t>
            </a:fld>
            <a:endParaRPr lang="en-US" altLang="zh-CN" sz="1400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/>
          <p:nvPr/>
        </p:nvSpPr>
        <p:spPr>
          <a:xfrm>
            <a:off x="16619" y="1412776"/>
            <a:ext cx="2484438" cy="720725"/>
          </a:xfrm>
          <a:prstGeom prst="round1Rect">
            <a:avLst>
              <a:gd name="adj" fmla="val 48412"/>
            </a:avLst>
          </a:prstGeom>
          <a:solidFill>
            <a:srgbClr val="8DD2EB"/>
          </a:solidFill>
          <a:ln>
            <a:solidFill>
              <a:srgbClr val="8DD2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87043" name="Line 10"/>
          <p:cNvSpPr/>
          <p:nvPr/>
        </p:nvSpPr>
        <p:spPr>
          <a:xfrm flipV="1">
            <a:off x="2267694" y="2092226"/>
            <a:ext cx="3600450" cy="19050"/>
          </a:xfrm>
          <a:prstGeom prst="line">
            <a:avLst/>
          </a:prstGeom>
          <a:ln w="57150" cap="flat" cmpd="thinThick">
            <a:solidFill>
              <a:srgbClr val="8DD2EB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7045" name="Oval 5"/>
          <p:cNvSpPr/>
          <p:nvPr/>
        </p:nvSpPr>
        <p:spPr>
          <a:xfrm>
            <a:off x="1115616" y="3298825"/>
            <a:ext cx="685800" cy="685800"/>
          </a:xfrm>
          <a:prstGeom prst="ellipse">
            <a:avLst/>
          </a:prstGeom>
          <a:solidFill>
            <a:srgbClr val="8DD2EB"/>
          </a:solidFill>
          <a:ln w="9525">
            <a:noFill/>
          </a:ln>
        </p:spPr>
        <p:txBody>
          <a:bodyPr wrap="none" anchor="ctr"/>
          <a:lstStyle/>
          <a:p>
            <a:pPr algn="ctr" eaLnBrk="0" hangingPunct="0"/>
            <a:endParaRPr lang="zh-CN" altLang="en-US" dirty="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805264"/>
            <a:ext cx="9144000" cy="49720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5413" y="1491506"/>
            <a:ext cx="5021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zh-CN" altLang="en-US" sz="1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  </a:t>
            </a:r>
            <a:r>
              <a:rPr lang="zh-CN" altLang="en-US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折线统计图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7000" y="3343275"/>
            <a:ext cx="875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Arial" panose="020B0604020202020204" pitchFamily="34" charset="0"/>
              <a:buNone/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  </a:t>
            </a:r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课时   认识特殊的单式折线统计图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38150" y="558800"/>
            <a:ext cx="86439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：下面是某条河流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日至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日每天下午</a:t>
            </a: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时的汛情公告和水位变化统计图。</a:t>
            </a:r>
          </a:p>
        </p:txBody>
      </p:sp>
      <p:pic>
        <p:nvPicPr>
          <p:cNvPr id="1026" name="Picture 2" descr="C:\Users\lywang4\Desktop\5图片\7\27.png"/>
          <p:cNvPicPr>
            <a:picLocks noChangeAspect="1" noChangeArrowheads="1"/>
          </p:cNvPicPr>
          <p:nvPr/>
        </p:nvPicPr>
        <p:blipFill>
          <a:blip r:embed="rId2" cstate="email"/>
          <a:srcRect l="1329" t="-623" r="4343" b="6412"/>
          <a:stretch>
            <a:fillRect/>
          </a:stretch>
        </p:blipFill>
        <p:spPr bwMode="auto">
          <a:xfrm>
            <a:off x="409575" y="1749425"/>
            <a:ext cx="8123238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957388" y="557213"/>
            <a:ext cx="528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日至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日水位变化统计图</a:t>
            </a:r>
          </a:p>
        </p:txBody>
      </p:sp>
      <p:grpSp>
        <p:nvGrpSpPr>
          <p:cNvPr id="2" name="组合 24"/>
          <p:cNvGrpSpPr/>
          <p:nvPr/>
        </p:nvGrpSpPr>
        <p:grpSpPr bwMode="auto">
          <a:xfrm>
            <a:off x="354013" y="1260475"/>
            <a:ext cx="8480425" cy="5226050"/>
            <a:chOff x="214282" y="857232"/>
            <a:chExt cx="9144064" cy="5630405"/>
          </a:xfrm>
        </p:grpSpPr>
        <p:sp>
          <p:nvSpPr>
            <p:cNvPr id="17412" name="TextBox 3"/>
            <p:cNvSpPr txBox="1">
              <a:spLocks noChangeArrowheads="1"/>
            </p:cNvSpPr>
            <p:nvPr/>
          </p:nvSpPr>
          <p:spPr bwMode="auto">
            <a:xfrm>
              <a:off x="214282" y="857232"/>
              <a:ext cx="1928826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水位（米）</a:t>
              </a:r>
            </a:p>
          </p:txBody>
        </p:sp>
        <p:pic>
          <p:nvPicPr>
            <p:cNvPr id="17413" name="Picture 4" descr="C:\Users\lywang4\Desktop\QQ截图20150206132859_副本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4348" y="1357298"/>
              <a:ext cx="8643998" cy="4751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Box 7"/>
            <p:cNvSpPr txBox="1">
              <a:spLocks noChangeArrowheads="1"/>
            </p:cNvSpPr>
            <p:nvPr/>
          </p:nvSpPr>
          <p:spPr bwMode="auto">
            <a:xfrm>
              <a:off x="428596" y="5643578"/>
              <a:ext cx="642910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15" name="TextBox 8"/>
            <p:cNvSpPr txBox="1">
              <a:spLocks noChangeArrowheads="1"/>
            </p:cNvSpPr>
            <p:nvPr/>
          </p:nvSpPr>
          <p:spPr bwMode="auto">
            <a:xfrm>
              <a:off x="357158" y="5143512"/>
              <a:ext cx="642910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16" name="TextBox 9"/>
            <p:cNvSpPr txBox="1">
              <a:spLocks noChangeArrowheads="1"/>
            </p:cNvSpPr>
            <p:nvPr/>
          </p:nvSpPr>
          <p:spPr bwMode="auto">
            <a:xfrm>
              <a:off x="357158" y="3500438"/>
              <a:ext cx="714380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17" name="TextBox 10"/>
            <p:cNvSpPr txBox="1">
              <a:spLocks noChangeArrowheads="1"/>
            </p:cNvSpPr>
            <p:nvPr/>
          </p:nvSpPr>
          <p:spPr bwMode="auto">
            <a:xfrm>
              <a:off x="357158" y="1857364"/>
              <a:ext cx="642910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18" name="TextBox 11"/>
            <p:cNvSpPr txBox="1">
              <a:spLocks noChangeArrowheads="1"/>
            </p:cNvSpPr>
            <p:nvPr/>
          </p:nvSpPr>
          <p:spPr bwMode="auto">
            <a:xfrm>
              <a:off x="1285852" y="5929330"/>
              <a:ext cx="785818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</a:t>
              </a:r>
            </a:p>
          </p:txBody>
        </p:sp>
        <p:sp>
          <p:nvSpPr>
            <p:cNvPr id="17419" name="TextBox 12"/>
            <p:cNvSpPr txBox="1">
              <a:spLocks noChangeArrowheads="1"/>
            </p:cNvSpPr>
            <p:nvPr/>
          </p:nvSpPr>
          <p:spPr bwMode="auto">
            <a:xfrm>
              <a:off x="2571736" y="5929330"/>
              <a:ext cx="785818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</a:t>
              </a:r>
            </a:p>
          </p:txBody>
        </p:sp>
        <p:sp>
          <p:nvSpPr>
            <p:cNvPr id="17420" name="TextBox 13"/>
            <p:cNvSpPr txBox="1">
              <a:spLocks noChangeArrowheads="1"/>
            </p:cNvSpPr>
            <p:nvPr/>
          </p:nvSpPr>
          <p:spPr bwMode="auto">
            <a:xfrm>
              <a:off x="3786182" y="5929330"/>
              <a:ext cx="785818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</a:t>
              </a:r>
            </a:p>
          </p:txBody>
        </p:sp>
        <p:sp>
          <p:nvSpPr>
            <p:cNvPr id="17421" name="TextBox 14"/>
            <p:cNvSpPr txBox="1">
              <a:spLocks noChangeArrowheads="1"/>
            </p:cNvSpPr>
            <p:nvPr/>
          </p:nvSpPr>
          <p:spPr bwMode="auto">
            <a:xfrm>
              <a:off x="5072066" y="5929330"/>
              <a:ext cx="785818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</a:t>
              </a:r>
            </a:p>
          </p:txBody>
        </p:sp>
        <p:sp>
          <p:nvSpPr>
            <p:cNvPr id="17422" name="TextBox 15"/>
            <p:cNvSpPr txBox="1">
              <a:spLocks noChangeArrowheads="1"/>
            </p:cNvSpPr>
            <p:nvPr/>
          </p:nvSpPr>
          <p:spPr bwMode="auto">
            <a:xfrm>
              <a:off x="6429388" y="5929330"/>
              <a:ext cx="776294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</a:t>
              </a:r>
            </a:p>
          </p:txBody>
        </p:sp>
        <p:sp>
          <p:nvSpPr>
            <p:cNvPr id="17423" name="TextBox 16"/>
            <p:cNvSpPr txBox="1">
              <a:spLocks noChangeArrowheads="1"/>
            </p:cNvSpPr>
            <p:nvPr/>
          </p:nvSpPr>
          <p:spPr bwMode="auto">
            <a:xfrm>
              <a:off x="7643834" y="5929330"/>
              <a:ext cx="785818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</a:t>
              </a:r>
            </a:p>
          </p:txBody>
        </p:sp>
        <p:sp>
          <p:nvSpPr>
            <p:cNvPr id="17424" name="TextBox 17"/>
            <p:cNvSpPr txBox="1">
              <a:spLocks noChangeArrowheads="1"/>
            </p:cNvSpPr>
            <p:nvPr/>
          </p:nvSpPr>
          <p:spPr bwMode="auto">
            <a:xfrm>
              <a:off x="3857620" y="3071810"/>
              <a:ext cx="857256" cy="1018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32.4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5" name="TextBox 18"/>
            <p:cNvSpPr txBox="1">
              <a:spLocks noChangeArrowheads="1"/>
            </p:cNvSpPr>
            <p:nvPr/>
          </p:nvSpPr>
          <p:spPr bwMode="auto">
            <a:xfrm>
              <a:off x="2571736" y="1785926"/>
              <a:ext cx="857256" cy="1018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32.9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6" name="TextBox 19"/>
            <p:cNvSpPr txBox="1">
              <a:spLocks noChangeArrowheads="1"/>
            </p:cNvSpPr>
            <p:nvPr/>
          </p:nvSpPr>
          <p:spPr bwMode="auto">
            <a:xfrm>
              <a:off x="1643042" y="3714752"/>
              <a:ext cx="642910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7" name="TextBox 20"/>
            <p:cNvSpPr txBox="1">
              <a:spLocks noChangeArrowheads="1"/>
            </p:cNvSpPr>
            <p:nvPr/>
          </p:nvSpPr>
          <p:spPr bwMode="auto">
            <a:xfrm>
              <a:off x="357158" y="3500438"/>
              <a:ext cx="642910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8" name="TextBox 21"/>
            <p:cNvSpPr txBox="1">
              <a:spLocks noChangeArrowheads="1"/>
            </p:cNvSpPr>
            <p:nvPr/>
          </p:nvSpPr>
          <p:spPr bwMode="auto">
            <a:xfrm>
              <a:off x="5214942" y="2214554"/>
              <a:ext cx="928694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32.6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9" name="TextBox 22"/>
            <p:cNvSpPr txBox="1">
              <a:spLocks noChangeArrowheads="1"/>
            </p:cNvSpPr>
            <p:nvPr/>
          </p:nvSpPr>
          <p:spPr bwMode="auto">
            <a:xfrm>
              <a:off x="6715140" y="3000372"/>
              <a:ext cx="857256" cy="1018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32.2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0" name="TextBox 23"/>
            <p:cNvSpPr txBox="1">
              <a:spLocks noChangeArrowheads="1"/>
            </p:cNvSpPr>
            <p:nvPr/>
          </p:nvSpPr>
          <p:spPr bwMode="auto">
            <a:xfrm>
              <a:off x="7858148" y="4143380"/>
              <a:ext cx="928694" cy="558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31.8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ywang4\Desktop\5图片\7\0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6488" y="4816475"/>
            <a:ext cx="1357312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-142875" y="461963"/>
            <a:ext cx="65722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）图中的两条横虚线分别代表什么？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-46038" y="1525588"/>
            <a:ext cx="92154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）哪天的水位超过了历史最高水位？水位从哪天开始回落到警戒水位以下？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-71438" y="3308350"/>
            <a:ext cx="9144001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）用自己的语言描述该地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日至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日汛情的变化情况。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185738" y="4719638"/>
            <a:ext cx="43211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）气象台预报该地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三日将有大雨，你认为水位会怎样变化？</a:t>
            </a:r>
          </a:p>
        </p:txBody>
      </p:sp>
      <p:sp>
        <p:nvSpPr>
          <p:cNvPr id="18439" name="圆角矩形标注 6"/>
          <p:cNvSpPr>
            <a:spLocks noChangeArrowheads="1"/>
          </p:cNvSpPr>
          <p:nvPr/>
        </p:nvSpPr>
        <p:spPr bwMode="auto">
          <a:xfrm>
            <a:off x="4740275" y="5033963"/>
            <a:ext cx="2570163" cy="1033462"/>
          </a:xfrm>
          <a:prstGeom prst="wedgeRoundRectCallout">
            <a:avLst>
              <a:gd name="adj1" fmla="val 59315"/>
              <a:gd name="adj2" fmla="val 3113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AC090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你还能想到哪些问题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？ 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0" y="954088"/>
            <a:ext cx="9144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答：紫色虚线代表历史最高水位；绿色虚线代表警戒水位。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71438" y="2370138"/>
            <a:ext cx="87153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日超过了历史最高水位；水位从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日开始回落到警戒水位以下。</a:t>
            </a: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203200" y="3759200"/>
            <a:ext cx="8786813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日到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日水位上升，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日到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日水位有所下降，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日到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日上升，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日到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日持续下降，直至回落到警戒水位以下。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279400" y="5975350"/>
            <a:ext cx="3143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答：水位会上升。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ldLvl="0"/>
      <p:bldP spid="18440" grpId="0"/>
      <p:bldP spid="18441" grpId="0"/>
      <p:bldP spid="18442" grpId="0"/>
      <p:bldP spid="184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未标题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51054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WWW.2PPT.COM&#10;">
  <a:themeElements>
    <a:clrScheme name="2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全屏显示(4:3)</PresentationFormat>
  <Paragraphs>33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7</cp:revision>
  <dcterms:created xsi:type="dcterms:W3CDTF">2017-01-21T06:37:00Z</dcterms:created>
  <dcterms:modified xsi:type="dcterms:W3CDTF">2023-01-16T21:27:25Z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0B82B0603113400BA24CA3A509932D3D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