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8383" r:id="rId2"/>
    <p:sldId id="8382" r:id="rId3"/>
    <p:sldId id="8384" r:id="rId4"/>
    <p:sldId id="8385" r:id="rId5"/>
    <p:sldId id="8387" r:id="rId6"/>
    <p:sldId id="8386" r:id="rId7"/>
    <p:sldId id="8388" r:id="rId8"/>
    <p:sldId id="8389" r:id="rId9"/>
    <p:sldId id="8390" r:id="rId10"/>
    <p:sldId id="8392" r:id="rId11"/>
    <p:sldId id="8394" r:id="rId12"/>
    <p:sldId id="8391" r:id="rId13"/>
    <p:sldId id="8393" r:id="rId14"/>
    <p:sldId id="8395" r:id="rId15"/>
    <p:sldId id="8396" r:id="rId16"/>
    <p:sldId id="8397" r:id="rId17"/>
    <p:sldId id="8398" r:id="rId18"/>
    <p:sldId id="839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DA0"/>
    <a:srgbClr val="FA5C85"/>
    <a:srgbClr val="F8CAD5"/>
    <a:srgbClr val="FA6990"/>
    <a:srgbClr val="EE3857"/>
    <a:srgbClr val="ED7D31"/>
    <a:srgbClr val="F17763"/>
    <a:srgbClr val="F59F92"/>
    <a:srgbClr val="58262C"/>
    <a:srgbClr val="F39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C55DFCD-727D-4DAA-8BF3-B27F88FC93D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C7E4100-47B4-4C96-8057-B41F01C700A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5" y="0"/>
            <a:ext cx="12208935" cy="6867525"/>
          </a:xfr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1028700"/>
            <a:ext cx="6605498" cy="19240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82906" y="3125856"/>
            <a:ext cx="516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婚礼策划</a:t>
            </a:r>
            <a:r>
              <a:rPr lang="en-US" altLang="zh-CN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PPT</a:t>
            </a:r>
            <a:r>
              <a: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14" name="组合 13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5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婚礼流程效果</a:t>
              </a:r>
            </a:p>
          </p:txBody>
        </p:sp>
      </p:grpSp>
      <p:sp>
        <p:nvSpPr>
          <p:cNvPr id="53" name="椭圆 52"/>
          <p:cNvSpPr/>
          <p:nvPr/>
        </p:nvSpPr>
        <p:spPr>
          <a:xfrm>
            <a:off x="8562975" y="3147060"/>
            <a:ext cx="2071370" cy="2074545"/>
          </a:xfrm>
          <a:prstGeom prst="ellipse">
            <a:avLst/>
          </a:prstGeom>
          <a:blipFill rotWithShape="1">
            <a:blip r:embed="rId4"/>
            <a:stretch>
              <a:fillRect l="-43000" t="3000" r="-1000" b="-8000"/>
            </a:stretch>
          </a:blipFill>
          <a:ln w="28575">
            <a:solidFill>
              <a:srgbClr val="F94A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210912" y="1331593"/>
            <a:ext cx="2880000" cy="2880000"/>
          </a:xfrm>
          <a:prstGeom prst="ellipse">
            <a:avLst/>
          </a:prstGeom>
          <a:blipFill dpi="0" rotWithShape="1">
            <a:blip r:embed="rId5"/>
            <a:srcRect/>
            <a:stretch>
              <a:fillRect l="-43000" t="3000" r="-1000" b="-8000"/>
            </a:stretch>
          </a:blipFill>
          <a:ln w="152400">
            <a:solidFill>
              <a:srgbClr val="F94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157162" y="3421169"/>
            <a:ext cx="946099" cy="790093"/>
            <a:chOff x="5278205" y="4581140"/>
            <a:chExt cx="1657101" cy="1485789"/>
          </a:xfrm>
          <a:solidFill>
            <a:srgbClr val="EA9B83"/>
          </a:solidFill>
        </p:grpSpPr>
        <p:sp>
          <p:nvSpPr>
            <p:cNvPr id="57" name="任意多边形 15"/>
            <p:cNvSpPr/>
            <p:nvPr/>
          </p:nvSpPr>
          <p:spPr>
            <a:xfrm>
              <a:off x="5278205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4" y="984833"/>
                    <a:pt x="540804" y="1292238"/>
                    <a:pt x="187858" y="1485789"/>
                  </a:cubicBezTo>
                  <a:lnTo>
                    <a:pt x="17078" y="1315008"/>
                  </a:lnTo>
                  <a:cubicBezTo>
                    <a:pt x="244785" y="1155613"/>
                    <a:pt x="358638" y="956370"/>
                    <a:pt x="358638" y="717277"/>
                  </a:cubicBezTo>
                  <a:cubicBezTo>
                    <a:pt x="210629" y="717277"/>
                    <a:pt x="91082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58" name="任意多边形 14"/>
            <p:cNvSpPr/>
            <p:nvPr/>
          </p:nvSpPr>
          <p:spPr>
            <a:xfrm>
              <a:off x="6234574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5" y="984833"/>
                    <a:pt x="540804" y="1292238"/>
                    <a:pt x="187859" y="1485789"/>
                  </a:cubicBezTo>
                  <a:lnTo>
                    <a:pt x="0" y="1315008"/>
                  </a:lnTo>
                  <a:cubicBezTo>
                    <a:pt x="216322" y="1166999"/>
                    <a:pt x="335868" y="967755"/>
                    <a:pt x="358639" y="717277"/>
                  </a:cubicBezTo>
                  <a:cubicBezTo>
                    <a:pt x="210629" y="717277"/>
                    <a:pt x="91083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963513" y="2505263"/>
            <a:ext cx="427174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婚礼亮点</a:t>
            </a:r>
          </a:p>
        </p:txBody>
      </p:sp>
      <p:sp>
        <p:nvSpPr>
          <p:cNvPr id="60" name="TextBox 29"/>
          <p:cNvSpPr txBox="1"/>
          <p:nvPr/>
        </p:nvSpPr>
        <p:spPr>
          <a:xfrm>
            <a:off x="1153160" y="3420110"/>
            <a:ext cx="408622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亮点二：新人交换戒指后按手印留念，倒香槟塔，喝交杯酒。手印模具具有较高的纪念及保存价值，象征新人不变的爱情。印泥上安上戒指。</a:t>
            </a:r>
          </a:p>
        </p:txBody>
      </p:sp>
      <p:sp>
        <p:nvSpPr>
          <p:cNvPr id="78" name="椭圆 77"/>
          <p:cNvSpPr/>
          <p:nvPr/>
        </p:nvSpPr>
        <p:spPr>
          <a:xfrm>
            <a:off x="7475012" y="3827565"/>
            <a:ext cx="1548000" cy="1548000"/>
          </a:xfrm>
          <a:prstGeom prst="ellipse">
            <a:avLst/>
          </a:prstGeom>
          <a:solidFill>
            <a:srgbClr val="EA9B8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99" y="3861041"/>
            <a:ext cx="717242" cy="150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 bldLvl="0" animBg="1"/>
      <p:bldP spid="59" grpId="0"/>
      <p:bldP spid="60" grpId="0"/>
      <p:bldP spid="7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14" name="组合 13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5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婚礼流程效果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1946493" y="2677546"/>
            <a:ext cx="2071370" cy="2074545"/>
          </a:xfrm>
          <a:prstGeom prst="ellipse">
            <a:avLst/>
          </a:prstGeom>
          <a:blipFill rotWithShape="1">
            <a:blip r:embed="rId4"/>
            <a:stretch>
              <a:fillRect l="-43000" t="3000" r="-1000" b="-8000"/>
            </a:stretch>
          </a:blipFill>
          <a:ln w="28575">
            <a:solidFill>
              <a:srgbClr val="F94A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537655" y="1692024"/>
            <a:ext cx="2880000" cy="2880000"/>
          </a:xfrm>
          <a:prstGeom prst="ellipse">
            <a:avLst/>
          </a:prstGeom>
          <a:blipFill dpi="0" rotWithShape="1">
            <a:blip r:embed="rId5"/>
            <a:srcRect/>
            <a:stretch>
              <a:fillRect l="-43000" t="3000" r="-1000" b="-8000"/>
            </a:stretch>
          </a:blipFill>
          <a:ln w="152400">
            <a:solidFill>
              <a:srgbClr val="F94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429655" y="4215191"/>
            <a:ext cx="1548000" cy="1548000"/>
          </a:xfrm>
          <a:prstGeom prst="ellipse">
            <a:avLst/>
          </a:prstGeom>
          <a:solidFill>
            <a:srgbClr val="EA9B8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83340" y="4752515"/>
            <a:ext cx="946099" cy="790093"/>
            <a:chOff x="5278205" y="4581140"/>
            <a:chExt cx="1657101" cy="1485789"/>
          </a:xfrm>
          <a:solidFill>
            <a:srgbClr val="EA9B83"/>
          </a:solidFill>
        </p:grpSpPr>
        <p:sp>
          <p:nvSpPr>
            <p:cNvPr id="30" name="任意多边形 15"/>
            <p:cNvSpPr/>
            <p:nvPr/>
          </p:nvSpPr>
          <p:spPr>
            <a:xfrm>
              <a:off x="5278205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4" y="984833"/>
                    <a:pt x="540804" y="1292238"/>
                    <a:pt x="187858" y="1485789"/>
                  </a:cubicBezTo>
                  <a:lnTo>
                    <a:pt x="17078" y="1315008"/>
                  </a:lnTo>
                  <a:cubicBezTo>
                    <a:pt x="244785" y="1155613"/>
                    <a:pt x="358638" y="956370"/>
                    <a:pt x="358638" y="717277"/>
                  </a:cubicBezTo>
                  <a:cubicBezTo>
                    <a:pt x="210629" y="717277"/>
                    <a:pt x="91082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1" name="任意多边形 14"/>
            <p:cNvSpPr/>
            <p:nvPr/>
          </p:nvSpPr>
          <p:spPr>
            <a:xfrm>
              <a:off x="6234574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5" y="984833"/>
                    <a:pt x="540804" y="1292238"/>
                    <a:pt x="187859" y="1485789"/>
                  </a:cubicBezTo>
                  <a:lnTo>
                    <a:pt x="0" y="1315008"/>
                  </a:lnTo>
                  <a:cubicBezTo>
                    <a:pt x="216322" y="1166999"/>
                    <a:pt x="335868" y="967755"/>
                    <a:pt x="358639" y="717277"/>
                  </a:cubicBezTo>
                  <a:cubicBezTo>
                    <a:pt x="210629" y="717277"/>
                    <a:pt x="91083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417655" y="2638811"/>
            <a:ext cx="427174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婚礼亮点</a:t>
            </a:r>
          </a:p>
        </p:txBody>
      </p:sp>
      <p:sp>
        <p:nvSpPr>
          <p:cNvPr id="33" name="TextBox 29"/>
          <p:cNvSpPr txBox="1"/>
          <p:nvPr/>
        </p:nvSpPr>
        <p:spPr>
          <a:xfrm>
            <a:off x="6609529" y="3544420"/>
            <a:ext cx="408622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亮点一：宾客到场在签到处用拍立得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拍摄每位宾客照片，贴在签到的背景墙面上。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42" y="4248667"/>
            <a:ext cx="717242" cy="150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80" y="2562756"/>
            <a:ext cx="1868041" cy="3920776"/>
          </a:xfrm>
          <a:prstGeom prst="rect">
            <a:avLst/>
          </a:prstGeom>
        </p:spPr>
      </p:pic>
      <p:sp>
        <p:nvSpPr>
          <p:cNvPr id="22" name="MH_Entry_1"/>
          <p:cNvSpPr/>
          <p:nvPr>
            <p:custDataLst>
              <p:tags r:id="rId1"/>
            </p:custDataLst>
          </p:nvPr>
        </p:nvSpPr>
        <p:spPr>
          <a:xfrm flipH="1">
            <a:off x="4438013" y="3820971"/>
            <a:ext cx="3567430" cy="755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rgbClr val="FA5C85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婚礼物料设计</a:t>
            </a:r>
          </a:p>
        </p:txBody>
      </p:sp>
      <p:sp>
        <p:nvSpPr>
          <p:cNvPr id="23" name="Freeform 168"/>
          <p:cNvSpPr/>
          <p:nvPr/>
        </p:nvSpPr>
        <p:spPr bwMode="auto">
          <a:xfrm>
            <a:off x="4428488" y="2402451"/>
            <a:ext cx="490230" cy="410192"/>
          </a:xfrm>
          <a:custGeom>
            <a:avLst/>
            <a:gdLst>
              <a:gd name="T0" fmla="*/ 56 w 62"/>
              <a:gd name="T1" fmla="*/ 6 h 52"/>
              <a:gd name="T2" fmla="*/ 35 w 62"/>
              <a:gd name="T3" fmla="*/ 6 h 52"/>
              <a:gd name="T4" fmla="*/ 31 w 62"/>
              <a:gd name="T5" fmla="*/ 10 h 52"/>
              <a:gd name="T6" fmla="*/ 28 w 62"/>
              <a:gd name="T7" fmla="*/ 6 h 52"/>
              <a:gd name="T8" fmla="*/ 6 w 62"/>
              <a:gd name="T9" fmla="*/ 6 h 52"/>
              <a:gd name="T10" fmla="*/ 6 w 62"/>
              <a:gd name="T11" fmla="*/ 27 h 52"/>
              <a:gd name="T12" fmla="*/ 10 w 62"/>
              <a:gd name="T13" fmla="*/ 31 h 52"/>
              <a:gd name="T14" fmla="*/ 31 w 62"/>
              <a:gd name="T15" fmla="*/ 52 h 52"/>
              <a:gd name="T16" fmla="*/ 52 w 62"/>
              <a:gd name="T17" fmla="*/ 31 h 52"/>
              <a:gd name="T18" fmla="*/ 56 w 62"/>
              <a:gd name="T19" fmla="*/ 27 h 52"/>
              <a:gd name="T20" fmla="*/ 56 w 62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52">
                <a:moveTo>
                  <a:pt x="56" y="6"/>
                </a:moveTo>
                <a:cubicBezTo>
                  <a:pt x="50" y="0"/>
                  <a:pt x="41" y="0"/>
                  <a:pt x="35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8" y="6"/>
                  <a:pt x="28" y="6"/>
                  <a:pt x="28" y="6"/>
                </a:cubicBezTo>
                <a:cubicBezTo>
                  <a:pt x="22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62" y="21"/>
                  <a:pt x="62" y="12"/>
                  <a:pt x="56" y="6"/>
                </a:cubicBezTo>
                <a:close/>
              </a:path>
            </a:pathLst>
          </a:custGeom>
          <a:solidFill>
            <a:srgbClr val="FA5C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4" name="Freeform 169"/>
          <p:cNvSpPr/>
          <p:nvPr/>
        </p:nvSpPr>
        <p:spPr bwMode="auto">
          <a:xfrm>
            <a:off x="7463306" y="2402451"/>
            <a:ext cx="480224" cy="410192"/>
          </a:xfrm>
          <a:custGeom>
            <a:avLst/>
            <a:gdLst>
              <a:gd name="T0" fmla="*/ 55 w 61"/>
              <a:gd name="T1" fmla="*/ 6 h 52"/>
              <a:gd name="T2" fmla="*/ 34 w 61"/>
              <a:gd name="T3" fmla="*/ 6 h 52"/>
              <a:gd name="T4" fmla="*/ 31 w 61"/>
              <a:gd name="T5" fmla="*/ 10 h 52"/>
              <a:gd name="T6" fmla="*/ 27 w 61"/>
              <a:gd name="T7" fmla="*/ 6 h 52"/>
              <a:gd name="T8" fmla="*/ 6 w 61"/>
              <a:gd name="T9" fmla="*/ 6 h 52"/>
              <a:gd name="T10" fmla="*/ 6 w 61"/>
              <a:gd name="T11" fmla="*/ 27 h 52"/>
              <a:gd name="T12" fmla="*/ 9 w 61"/>
              <a:gd name="T13" fmla="*/ 31 h 52"/>
              <a:gd name="T14" fmla="*/ 31 w 61"/>
              <a:gd name="T15" fmla="*/ 52 h 52"/>
              <a:gd name="T16" fmla="*/ 52 w 61"/>
              <a:gd name="T17" fmla="*/ 31 h 52"/>
              <a:gd name="T18" fmla="*/ 55 w 61"/>
              <a:gd name="T19" fmla="*/ 27 h 52"/>
              <a:gd name="T20" fmla="*/ 55 w 61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52">
                <a:moveTo>
                  <a:pt x="55" y="6"/>
                </a:moveTo>
                <a:cubicBezTo>
                  <a:pt x="50" y="0"/>
                  <a:pt x="40" y="0"/>
                  <a:pt x="34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7" y="6"/>
                  <a:pt x="27" y="6"/>
                  <a:pt x="27" y="6"/>
                </a:cubicBezTo>
                <a:cubicBezTo>
                  <a:pt x="21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9" y="31"/>
                  <a:pt x="9" y="31"/>
                  <a:pt x="9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5" y="27"/>
                  <a:pt x="55" y="27"/>
                  <a:pt x="55" y="27"/>
                </a:cubicBezTo>
                <a:cubicBezTo>
                  <a:pt x="61" y="21"/>
                  <a:pt x="61" y="12"/>
                  <a:pt x="55" y="6"/>
                </a:cubicBezTo>
                <a:close/>
              </a:path>
            </a:pathLst>
          </a:custGeom>
          <a:solidFill>
            <a:srgbClr val="FA5C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151043" y="1529147"/>
            <a:ext cx="2072188" cy="2067218"/>
            <a:chOff x="5824537" y="-1309600"/>
            <a:chExt cx="661988" cy="660400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rgbClr val="FA5C8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rgbClr val="FA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40" name="MH_Number_1"/>
          <p:cNvSpPr/>
          <p:nvPr>
            <p:custDataLst>
              <p:tags r:id="rId2"/>
            </p:custDataLst>
          </p:nvPr>
        </p:nvSpPr>
        <p:spPr>
          <a:xfrm>
            <a:off x="5372972" y="2007184"/>
            <a:ext cx="1654380" cy="1158908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14" name="组合 13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5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婚礼物料设计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874644" y="1817729"/>
            <a:ext cx="6149008" cy="363982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23653" y="1838000"/>
            <a:ext cx="4412974" cy="3619500"/>
          </a:xfrm>
          <a:prstGeom prst="rect">
            <a:avLst/>
          </a:prstGeom>
          <a:solidFill>
            <a:srgbClr val="FA5C8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A5C85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2" name="矩形 19"/>
          <p:cNvSpPr>
            <a:spLocks noChangeArrowheads="1"/>
          </p:cNvSpPr>
          <p:nvPr/>
        </p:nvSpPr>
        <p:spPr bwMode="auto">
          <a:xfrm>
            <a:off x="7143887" y="3431101"/>
            <a:ext cx="417346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143887" y="2786189"/>
            <a:ext cx="33464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冬青黑体简体中文 W3" charset="-122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婚礼现场布置：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14" name="组合 13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5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婚礼物料设计</a:t>
              </a:r>
            </a:p>
          </p:txBody>
        </p:sp>
      </p:grpSp>
      <p:sp>
        <p:nvSpPr>
          <p:cNvPr id="24" name="椭圆 23"/>
          <p:cNvSpPr/>
          <p:nvPr/>
        </p:nvSpPr>
        <p:spPr>
          <a:xfrm>
            <a:off x="5481279" y="3609930"/>
            <a:ext cx="1219200" cy="12192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118263" y="2033245"/>
            <a:ext cx="1219200" cy="12192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843354" y="1249536"/>
            <a:ext cx="1219200" cy="12192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9569620" y="2033113"/>
            <a:ext cx="1219200" cy="12192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226415" y="3609806"/>
            <a:ext cx="1219200" cy="12192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" name="圆角矩形 6"/>
          <p:cNvSpPr/>
          <p:nvPr/>
        </p:nvSpPr>
        <p:spPr>
          <a:xfrm>
            <a:off x="7962839" y="4937378"/>
            <a:ext cx="960107" cy="127637"/>
          </a:xfrm>
          <a:prstGeom prst="roundRect">
            <a:avLst>
              <a:gd name="adj" fmla="val 5000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0" name="圆角矩形 12"/>
          <p:cNvSpPr/>
          <p:nvPr/>
        </p:nvSpPr>
        <p:spPr>
          <a:xfrm>
            <a:off x="7966674" y="5148724"/>
            <a:ext cx="960107" cy="127637"/>
          </a:xfrm>
          <a:prstGeom prst="roundRect">
            <a:avLst>
              <a:gd name="adj" fmla="val 5000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1" name="圆角矩形 13"/>
          <p:cNvSpPr/>
          <p:nvPr/>
        </p:nvSpPr>
        <p:spPr>
          <a:xfrm>
            <a:off x="7959187" y="5353865"/>
            <a:ext cx="960107" cy="127637"/>
          </a:xfrm>
          <a:prstGeom prst="roundRect">
            <a:avLst>
              <a:gd name="adj" fmla="val 5000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2" name="同侧圆角矩形 11"/>
          <p:cNvSpPr/>
          <p:nvPr/>
        </p:nvSpPr>
        <p:spPr>
          <a:xfrm rot="10800000">
            <a:off x="8164920" y="5546010"/>
            <a:ext cx="547695" cy="20317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" name="椭圆 18"/>
          <p:cNvSpPr/>
          <p:nvPr/>
        </p:nvSpPr>
        <p:spPr>
          <a:xfrm>
            <a:off x="7487848" y="3190829"/>
            <a:ext cx="1917729" cy="1671948"/>
          </a:xfrm>
          <a:custGeom>
            <a:avLst/>
            <a:gdLst/>
            <a:ahLst/>
            <a:cxnLst/>
            <a:rect l="l" t="t" r="r" b="b"/>
            <a:pathLst>
              <a:path w="1438297" h="1253961">
                <a:moveTo>
                  <a:pt x="709345" y="67"/>
                </a:moveTo>
                <a:cubicBezTo>
                  <a:pt x="1001692" y="-3923"/>
                  <a:pt x="1267354" y="169479"/>
                  <a:pt x="1381366" y="438707"/>
                </a:cubicBezTo>
                <a:cubicBezTo>
                  <a:pt x="1493979" y="704629"/>
                  <a:pt x="1436500" y="1011747"/>
                  <a:pt x="1235753" y="1218380"/>
                </a:cubicBezTo>
                <a:cubicBezTo>
                  <a:pt x="1228463" y="1236727"/>
                  <a:pt x="1210520" y="1249627"/>
                  <a:pt x="1189563" y="1249627"/>
                </a:cubicBezTo>
                <a:cubicBezTo>
                  <a:pt x="1161965" y="1249627"/>
                  <a:pt x="1139593" y="1227255"/>
                  <a:pt x="1139593" y="1199657"/>
                </a:cubicBezTo>
                <a:cubicBezTo>
                  <a:pt x="1139593" y="1182741"/>
                  <a:pt x="1147999" y="1167788"/>
                  <a:pt x="1161387" y="1159497"/>
                </a:cubicBezTo>
                <a:lnTo>
                  <a:pt x="1160988" y="1159099"/>
                </a:lnTo>
                <a:cubicBezTo>
                  <a:pt x="1339859" y="979468"/>
                  <a:pt x="1392172" y="709424"/>
                  <a:pt x="1293318" y="475993"/>
                </a:cubicBezTo>
                <a:cubicBezTo>
                  <a:pt x="1194465" y="242562"/>
                  <a:pt x="964125" y="92215"/>
                  <a:pt x="710649" y="95675"/>
                </a:cubicBezTo>
                <a:cubicBezTo>
                  <a:pt x="457173" y="99135"/>
                  <a:pt x="231023" y="255712"/>
                  <a:pt x="138577" y="491754"/>
                </a:cubicBezTo>
                <a:cubicBezTo>
                  <a:pt x="48191" y="722536"/>
                  <a:pt x="103211" y="984362"/>
                  <a:pt x="278147" y="1158443"/>
                </a:cubicBezTo>
                <a:cubicBezTo>
                  <a:pt x="295721" y="1166064"/>
                  <a:pt x="307932" y="1183602"/>
                  <a:pt x="307932" y="1203991"/>
                </a:cubicBezTo>
                <a:cubicBezTo>
                  <a:pt x="307932" y="1231589"/>
                  <a:pt x="285560" y="1253961"/>
                  <a:pt x="257962" y="1253961"/>
                </a:cubicBezTo>
                <a:cubicBezTo>
                  <a:pt x="244659" y="1253961"/>
                  <a:pt x="232570" y="1248763"/>
                  <a:pt x="223786" y="1240106"/>
                </a:cubicBezTo>
                <a:lnTo>
                  <a:pt x="223615" y="1240286"/>
                </a:lnTo>
                <a:lnTo>
                  <a:pt x="222931" y="1239529"/>
                </a:lnTo>
                <a:cubicBezTo>
                  <a:pt x="222653" y="1239352"/>
                  <a:pt x="222426" y="1239124"/>
                  <a:pt x="222283" y="1238813"/>
                </a:cubicBezTo>
                <a:cubicBezTo>
                  <a:pt x="11426" y="1037418"/>
                  <a:pt x="-56835" y="728509"/>
                  <a:pt x="49546" y="456885"/>
                </a:cubicBezTo>
                <a:cubicBezTo>
                  <a:pt x="156168" y="184646"/>
                  <a:pt x="416999" y="4058"/>
                  <a:pt x="709345" y="67"/>
                </a:cubicBezTo>
                <a:close/>
              </a:path>
            </a:pathLst>
          </a:cu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4" name="圆角矩形 19"/>
          <p:cNvSpPr/>
          <p:nvPr/>
        </p:nvSpPr>
        <p:spPr>
          <a:xfrm>
            <a:off x="6841568" y="4130126"/>
            <a:ext cx="469404" cy="127637"/>
          </a:xfrm>
          <a:prstGeom prst="roundRect">
            <a:avLst>
              <a:gd name="adj" fmla="val 5000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5" name="圆角矩形 20"/>
          <p:cNvSpPr/>
          <p:nvPr/>
        </p:nvSpPr>
        <p:spPr>
          <a:xfrm rot="2700000">
            <a:off x="7192106" y="3253988"/>
            <a:ext cx="469404" cy="127637"/>
          </a:xfrm>
          <a:prstGeom prst="roundRect">
            <a:avLst>
              <a:gd name="adj" fmla="val 5000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6" name="圆角矩形 21"/>
          <p:cNvSpPr/>
          <p:nvPr/>
        </p:nvSpPr>
        <p:spPr>
          <a:xfrm rot="18900000" flipH="1">
            <a:off x="9215125" y="3232408"/>
            <a:ext cx="469404" cy="127637"/>
          </a:xfrm>
          <a:prstGeom prst="roundRect">
            <a:avLst>
              <a:gd name="adj" fmla="val 5000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7" name="圆角矩形 22"/>
          <p:cNvSpPr/>
          <p:nvPr/>
        </p:nvSpPr>
        <p:spPr>
          <a:xfrm>
            <a:off x="9582453" y="4193945"/>
            <a:ext cx="469404" cy="127637"/>
          </a:xfrm>
          <a:prstGeom prst="roundRect">
            <a:avLst>
              <a:gd name="adj" fmla="val 5000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8" name="圆角矩形 23"/>
          <p:cNvSpPr/>
          <p:nvPr/>
        </p:nvSpPr>
        <p:spPr>
          <a:xfrm rot="5400000">
            <a:off x="8218252" y="2754804"/>
            <a:ext cx="469404" cy="127637"/>
          </a:xfrm>
          <a:prstGeom prst="roundRect">
            <a:avLst>
              <a:gd name="adj" fmla="val 5000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7830530" y="3771549"/>
            <a:ext cx="1290739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2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创意</a:t>
            </a:r>
          </a:p>
        </p:txBody>
      </p:sp>
      <p:sp>
        <p:nvSpPr>
          <p:cNvPr id="40" name="TextBox 25"/>
          <p:cNvSpPr txBox="1"/>
          <p:nvPr/>
        </p:nvSpPr>
        <p:spPr>
          <a:xfrm>
            <a:off x="1403180" y="1590780"/>
            <a:ext cx="25877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232B3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婚礼现场布置：</a:t>
            </a:r>
          </a:p>
        </p:txBody>
      </p:sp>
      <p:sp>
        <p:nvSpPr>
          <p:cNvPr id="41" name="TextBox 26"/>
          <p:cNvSpPr txBox="1"/>
          <p:nvPr/>
        </p:nvSpPr>
        <p:spPr>
          <a:xfrm>
            <a:off x="1408816" y="1991422"/>
            <a:ext cx="4245610" cy="7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主背景墙3D效果示意（幸福之门）</a:t>
            </a:r>
          </a:p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释义：红色象征红红火火的吉祥之意，大红门象征幸福如意的婚姻大门。“心”型代表甜甜蜜蜜。</a:t>
            </a:r>
          </a:p>
        </p:txBody>
      </p:sp>
      <p:sp>
        <p:nvSpPr>
          <p:cNvPr id="42" name="TextBox 27"/>
          <p:cNvSpPr txBox="1"/>
          <p:nvPr/>
        </p:nvSpPr>
        <p:spPr>
          <a:xfrm>
            <a:off x="1431239" y="2772108"/>
            <a:ext cx="4050040" cy="308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232B36"/>
                </a:solidFill>
                <a:latin typeface="Segoe UI Light" panose="020B0502040204020203" pitchFamily="34" charset="0"/>
              </a:defRPr>
            </a:lvl1pPr>
          </a:lstStyle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tx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14" name="组合 13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5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婚礼物料设计</a:t>
              </a:r>
            </a:p>
          </p:txBody>
        </p:sp>
      </p:grpSp>
      <p:sp>
        <p:nvSpPr>
          <p:cNvPr id="24" name="六边形 23"/>
          <p:cNvSpPr/>
          <p:nvPr/>
        </p:nvSpPr>
        <p:spPr>
          <a:xfrm rot="5400000">
            <a:off x="2192289" y="1700457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A5C85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5" name="六边形 24"/>
          <p:cNvSpPr/>
          <p:nvPr/>
        </p:nvSpPr>
        <p:spPr>
          <a:xfrm rot="5400000">
            <a:off x="4534645" y="1700457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F8C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6" name="六边形 25"/>
          <p:cNvSpPr/>
          <p:nvPr/>
        </p:nvSpPr>
        <p:spPr>
          <a:xfrm rot="5400000">
            <a:off x="6864301" y="1700457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dirty="0">
              <a:solidFill>
                <a:srgbClr val="FA5C85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7" name="六边形 26"/>
          <p:cNvSpPr/>
          <p:nvPr/>
        </p:nvSpPr>
        <p:spPr>
          <a:xfrm rot="1680000">
            <a:off x="3360689" y="3685691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8" name="六边形 27"/>
          <p:cNvSpPr/>
          <p:nvPr/>
        </p:nvSpPr>
        <p:spPr>
          <a:xfrm rot="1680000">
            <a:off x="5703045" y="3685691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" name="六边形 28"/>
          <p:cNvSpPr/>
          <p:nvPr/>
        </p:nvSpPr>
        <p:spPr>
          <a:xfrm rot="1680000">
            <a:off x="8032701" y="3685691"/>
            <a:ext cx="2474976" cy="2133600"/>
          </a:xfrm>
          <a:prstGeom prst="hexagon">
            <a:avLst>
              <a:gd name="adj" fmla="val 28571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" name="矩形 6"/>
          <p:cNvSpPr>
            <a:spLocks noChangeArrowheads="1"/>
          </p:cNvSpPr>
          <p:nvPr/>
        </p:nvSpPr>
        <p:spPr bwMode="auto">
          <a:xfrm>
            <a:off x="2649765" y="2371311"/>
            <a:ext cx="153250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Segoe UI Light" panose="020B0502040204020203" pitchFamily="34" charset="0"/>
              </a:rPr>
              <a:t>婚礼现场新人通道示意图</a:t>
            </a:r>
          </a:p>
        </p:txBody>
      </p:sp>
      <p:sp>
        <p:nvSpPr>
          <p:cNvPr id="34" name="矩形 6"/>
          <p:cNvSpPr>
            <a:spLocks noChangeArrowheads="1"/>
          </p:cNvSpPr>
          <p:nvPr/>
        </p:nvSpPr>
        <p:spPr bwMode="auto">
          <a:xfrm>
            <a:off x="5002244" y="2371311"/>
            <a:ext cx="153250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Segoe UI Light" panose="020B0502040204020203" pitchFamily="34" charset="0"/>
              </a:rPr>
              <a:t>婚礼现场新人手捧花示意图</a:t>
            </a:r>
          </a:p>
        </p:txBody>
      </p:sp>
      <p:sp>
        <p:nvSpPr>
          <p:cNvPr id="35" name="矩形 6"/>
          <p:cNvSpPr>
            <a:spLocks noChangeArrowheads="1"/>
          </p:cNvSpPr>
          <p:nvPr/>
        </p:nvSpPr>
        <p:spPr bwMode="auto">
          <a:xfrm>
            <a:off x="7341028" y="2371311"/>
            <a:ext cx="153250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Segoe UI Light" panose="020B0502040204020203" pitchFamily="34" charset="0"/>
              </a:rPr>
              <a:t>婚礼现场鲜花布置示意图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57574" y="2110298"/>
            <a:ext cx="2377075" cy="215980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4650" y="2110298"/>
            <a:ext cx="2377075" cy="2159805"/>
          </a:xfrm>
          <a:prstGeom prst="rect">
            <a:avLst/>
          </a:prstGeom>
          <a:blipFill dpi="0" rotWithShape="1">
            <a:blip r:embed="rId5"/>
            <a:srcRect/>
            <a:stretch>
              <a:fillRect l="-14000" t="-2000" r="-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31728" y="2110298"/>
            <a:ext cx="2377075" cy="215980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68805" y="2110297"/>
            <a:ext cx="2377075" cy="2159805"/>
          </a:xfrm>
          <a:prstGeom prst="rect">
            <a:avLst/>
          </a:prstGeom>
          <a:blipFill dpi="0" rotWithShape="1">
            <a:blip r:embed="rId7"/>
            <a:srcRect/>
            <a:stretch>
              <a:fillRect b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57574" y="4331883"/>
            <a:ext cx="2377075" cy="1079907"/>
          </a:xfrm>
          <a:prstGeom prst="rect">
            <a:avLst/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4650" y="4331883"/>
            <a:ext cx="2377075" cy="1079907"/>
          </a:xfrm>
          <a:prstGeom prst="rect">
            <a:avLst/>
          </a:prstGeom>
          <a:solidFill>
            <a:srgbClr val="F47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31728" y="4331883"/>
            <a:ext cx="2377075" cy="1079907"/>
          </a:xfrm>
          <a:prstGeom prst="rect">
            <a:avLst/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68805" y="4331882"/>
            <a:ext cx="2377075" cy="1079907"/>
          </a:xfrm>
          <a:prstGeom prst="rect">
            <a:avLst/>
          </a:prstGeom>
          <a:solidFill>
            <a:srgbClr val="F47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稻壳儿小白白(http://dwz.cn/Wu2UP)"/>
          <p:cNvSpPr txBox="1">
            <a:spLocks noChangeArrowheads="1"/>
          </p:cNvSpPr>
          <p:nvPr/>
        </p:nvSpPr>
        <p:spPr bwMode="auto">
          <a:xfrm>
            <a:off x="1869196" y="4522389"/>
            <a:ext cx="1508596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婚礼两侧垂幕</a:t>
            </a:r>
          </a:p>
        </p:txBody>
      </p:sp>
      <p:sp>
        <p:nvSpPr>
          <p:cNvPr id="14" name="稻壳儿小白白(http://dwz.cn/Wu2UP)"/>
          <p:cNvSpPr txBox="1">
            <a:spLocks noChangeArrowheads="1"/>
          </p:cNvSpPr>
          <p:nvPr/>
        </p:nvSpPr>
        <p:spPr bwMode="auto">
          <a:xfrm>
            <a:off x="1607115" y="4830390"/>
            <a:ext cx="2032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稻壳儿小白白(http://dwz.cn/Wu2UP)"/>
          <p:cNvSpPr txBox="1">
            <a:spLocks noChangeArrowheads="1"/>
          </p:cNvSpPr>
          <p:nvPr/>
        </p:nvSpPr>
        <p:spPr bwMode="auto">
          <a:xfrm>
            <a:off x="4428890" y="4522389"/>
            <a:ext cx="1508596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婚礼两侧垂幕</a:t>
            </a:r>
          </a:p>
        </p:txBody>
      </p:sp>
      <p:sp>
        <p:nvSpPr>
          <p:cNvPr id="16" name="稻壳儿小白白(http://dwz.cn/Wu2UP)"/>
          <p:cNvSpPr txBox="1">
            <a:spLocks noChangeArrowheads="1"/>
          </p:cNvSpPr>
          <p:nvPr/>
        </p:nvSpPr>
        <p:spPr bwMode="auto">
          <a:xfrm>
            <a:off x="4166809" y="4830390"/>
            <a:ext cx="2032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 txBox="1">
            <a:spLocks noChangeArrowheads="1"/>
          </p:cNvSpPr>
          <p:nvPr/>
        </p:nvSpPr>
        <p:spPr bwMode="auto">
          <a:xfrm>
            <a:off x="6921373" y="4522389"/>
            <a:ext cx="1508596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婚礼两侧垂幕</a:t>
            </a:r>
          </a:p>
        </p:txBody>
      </p:sp>
      <p:sp>
        <p:nvSpPr>
          <p:cNvPr id="18" name="稻壳儿小白白(http://dwz.cn/Wu2UP)"/>
          <p:cNvSpPr txBox="1">
            <a:spLocks noChangeArrowheads="1"/>
          </p:cNvSpPr>
          <p:nvPr/>
        </p:nvSpPr>
        <p:spPr bwMode="auto">
          <a:xfrm>
            <a:off x="6659292" y="4830390"/>
            <a:ext cx="2032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 txBox="1">
            <a:spLocks noChangeArrowheads="1"/>
          </p:cNvSpPr>
          <p:nvPr/>
        </p:nvSpPr>
        <p:spPr bwMode="auto">
          <a:xfrm>
            <a:off x="9481067" y="4522389"/>
            <a:ext cx="1508596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婚礼两侧垂幕</a:t>
            </a:r>
          </a:p>
        </p:txBody>
      </p:sp>
      <p:sp>
        <p:nvSpPr>
          <p:cNvPr id="20" name="稻壳儿小白白(http://dwz.cn/Wu2UP)"/>
          <p:cNvSpPr txBox="1">
            <a:spLocks noChangeArrowheads="1"/>
          </p:cNvSpPr>
          <p:nvPr/>
        </p:nvSpPr>
        <p:spPr bwMode="auto">
          <a:xfrm>
            <a:off x="9218986" y="4830390"/>
            <a:ext cx="2032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22" name="组合 21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6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7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23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婚礼物料设计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4409" y="1500391"/>
            <a:ext cx="1773108" cy="2331273"/>
          </a:xfrm>
          <a:prstGeom prst="rect">
            <a:avLst/>
          </a:prstGeom>
          <a:solidFill>
            <a:srgbClr val="F47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0207" y="3924911"/>
            <a:ext cx="1773108" cy="223873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753717" y="1942893"/>
            <a:ext cx="128103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指示牌以花架的形式呈现，鲜花装饰，美观大方。</a:t>
            </a:r>
          </a:p>
        </p:txBody>
      </p:sp>
      <p:sp>
        <p:nvSpPr>
          <p:cNvPr id="5" name="矩形 4"/>
          <p:cNvSpPr/>
          <p:nvPr/>
        </p:nvSpPr>
        <p:spPr>
          <a:xfrm>
            <a:off x="3380795" y="1500391"/>
            <a:ext cx="2238701" cy="139848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0795" y="2992150"/>
            <a:ext cx="2238701" cy="1865584"/>
          </a:xfrm>
          <a:prstGeom prst="rect">
            <a:avLst/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80795" y="4951015"/>
            <a:ext cx="2238701" cy="1212629"/>
          </a:xfrm>
          <a:prstGeom prst="rect">
            <a:avLst/>
          </a:prstGeom>
          <a:blipFill dpi="0" rotWithShape="1">
            <a:blip r:embed="rId6"/>
            <a:srcRect/>
            <a:stretch>
              <a:fillRect t="-9000" b="-3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6978" y="1500391"/>
            <a:ext cx="2541343" cy="2890948"/>
          </a:xfrm>
          <a:prstGeom prst="rect">
            <a:avLst/>
          </a:prstGeom>
          <a:blipFill rotWithShape="1">
            <a:blip r:embed="rId7"/>
            <a:stretch>
              <a:fillRect t="-9000" b="-3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01179" y="4484619"/>
            <a:ext cx="2541343" cy="1679025"/>
          </a:xfrm>
          <a:prstGeom prst="rect">
            <a:avLst/>
          </a:prstGeom>
          <a:solidFill>
            <a:srgbClr val="F47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35801" y="1500391"/>
            <a:ext cx="2507331" cy="1025364"/>
          </a:xfrm>
          <a:prstGeom prst="rect">
            <a:avLst/>
          </a:prstGeom>
          <a:solidFill>
            <a:srgbClr val="F47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35801" y="2619033"/>
            <a:ext cx="2507331" cy="223870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35801" y="4951015"/>
            <a:ext cx="2507331" cy="1212629"/>
          </a:xfrm>
          <a:prstGeom prst="rect">
            <a:avLst/>
          </a:prstGeom>
          <a:solidFill>
            <a:srgbClr val="FA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31426" y="1815793"/>
            <a:ext cx="1845310" cy="3784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865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指示牌效果示意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31426" y="5352144"/>
            <a:ext cx="1845310" cy="3784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865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指示牌效果示意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5844874" y="4951618"/>
            <a:ext cx="226624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指示牌以花架的形式呈现，鲜花装饰，美观大方。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504885" y="3428670"/>
            <a:ext cx="197312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altLang="zh-CN" sz="1600" kern="1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rPr>
              <a:t>婚礼现场指示牌平面效果图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18" name="组合 17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9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婚礼物料设计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/>
      <p:bldP spid="5" grpId="0" bldLvl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5" y="0"/>
            <a:ext cx="12208935" cy="6867525"/>
          </a:xfr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1028700"/>
            <a:ext cx="6605498" cy="19240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63226" y="3088260"/>
            <a:ext cx="516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谢谢观看</a:t>
            </a:r>
            <a:endParaRPr lang="en-US" altLang="zh-CN" sz="66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399981" y="1686555"/>
            <a:ext cx="10714696" cy="2892297"/>
            <a:chOff x="1180906" y="1686555"/>
            <a:chExt cx="10714696" cy="2892297"/>
          </a:xfrm>
        </p:grpSpPr>
        <p:sp>
          <p:nvSpPr>
            <p:cNvPr id="15" name="Shape 6709"/>
            <p:cNvSpPr/>
            <p:nvPr/>
          </p:nvSpPr>
          <p:spPr>
            <a:xfrm>
              <a:off x="5240655" y="1849100"/>
              <a:ext cx="5176916" cy="2386965"/>
            </a:xfrm>
            <a:prstGeom prst="rect">
              <a:avLst/>
            </a:prstGeom>
            <a:solidFill>
              <a:srgbClr val="F47DA0"/>
            </a:solidFill>
            <a:ln w="381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3000">
                  <a:solidFill>
                    <a:srgbClr val="F6F6F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180906" y="1686555"/>
              <a:ext cx="10714696" cy="2892297"/>
              <a:chOff x="1142806" y="1686555"/>
              <a:chExt cx="10714696" cy="2892297"/>
            </a:xfrm>
          </p:grpSpPr>
          <p:pic>
            <p:nvPicPr>
              <p:cNvPr id="18" name="Macbook_Pro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2806" y="1686555"/>
                <a:ext cx="5016887" cy="2892297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Shape 6709"/>
              <p:cNvSpPr/>
              <p:nvPr/>
            </p:nvSpPr>
            <p:spPr>
              <a:xfrm>
                <a:off x="1764904" y="1830046"/>
                <a:ext cx="3791739" cy="2387056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 t="-8000" r="-4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>
                  <a:defRPr sz="3000">
                    <a:solidFill>
                      <a:srgbClr val="F6F6F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sz="28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200891" y="2793386"/>
                <a:ext cx="4656611" cy="460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</a:rPr>
                  <a:t>婚礼主题</a:t>
                </a: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2525952" y="5171445"/>
            <a:ext cx="4879975" cy="52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在这里添加你的详细小段落文本内容，与标题相关并符合整体语言风格，将你需要表达的意思表述清楚完整，与设计排版相符合。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926224" y="542555"/>
            <a:ext cx="2584816" cy="668418"/>
            <a:chOff x="2011949" y="542555"/>
            <a:chExt cx="2584816" cy="668418"/>
          </a:xfrm>
        </p:grpSpPr>
        <p:grpSp>
          <p:nvGrpSpPr>
            <p:cNvPr id="28" name="组合 27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29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30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31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32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1700530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婚礼主题</a:t>
              </a: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5" y="2627989"/>
            <a:ext cx="1868041" cy="392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80" y="2562756"/>
            <a:ext cx="1868041" cy="3920776"/>
          </a:xfrm>
          <a:prstGeom prst="rect">
            <a:avLst/>
          </a:prstGeom>
        </p:spPr>
      </p:pic>
      <p:sp>
        <p:nvSpPr>
          <p:cNvPr id="22" name="MH_Entry_1"/>
          <p:cNvSpPr/>
          <p:nvPr>
            <p:custDataLst>
              <p:tags r:id="rId1"/>
            </p:custDataLst>
          </p:nvPr>
        </p:nvSpPr>
        <p:spPr>
          <a:xfrm flipH="1">
            <a:off x="4438013" y="3820971"/>
            <a:ext cx="3567430" cy="755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rgbClr val="FA5C85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婚礼流程规划</a:t>
            </a:r>
          </a:p>
        </p:txBody>
      </p:sp>
      <p:sp>
        <p:nvSpPr>
          <p:cNvPr id="23" name="Freeform 168"/>
          <p:cNvSpPr/>
          <p:nvPr/>
        </p:nvSpPr>
        <p:spPr bwMode="auto">
          <a:xfrm>
            <a:off x="4428488" y="2402451"/>
            <a:ext cx="490230" cy="410192"/>
          </a:xfrm>
          <a:custGeom>
            <a:avLst/>
            <a:gdLst>
              <a:gd name="T0" fmla="*/ 56 w 62"/>
              <a:gd name="T1" fmla="*/ 6 h 52"/>
              <a:gd name="T2" fmla="*/ 35 w 62"/>
              <a:gd name="T3" fmla="*/ 6 h 52"/>
              <a:gd name="T4" fmla="*/ 31 w 62"/>
              <a:gd name="T5" fmla="*/ 10 h 52"/>
              <a:gd name="T6" fmla="*/ 28 w 62"/>
              <a:gd name="T7" fmla="*/ 6 h 52"/>
              <a:gd name="T8" fmla="*/ 6 w 62"/>
              <a:gd name="T9" fmla="*/ 6 h 52"/>
              <a:gd name="T10" fmla="*/ 6 w 62"/>
              <a:gd name="T11" fmla="*/ 27 h 52"/>
              <a:gd name="T12" fmla="*/ 10 w 62"/>
              <a:gd name="T13" fmla="*/ 31 h 52"/>
              <a:gd name="T14" fmla="*/ 31 w 62"/>
              <a:gd name="T15" fmla="*/ 52 h 52"/>
              <a:gd name="T16" fmla="*/ 52 w 62"/>
              <a:gd name="T17" fmla="*/ 31 h 52"/>
              <a:gd name="T18" fmla="*/ 56 w 62"/>
              <a:gd name="T19" fmla="*/ 27 h 52"/>
              <a:gd name="T20" fmla="*/ 56 w 62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52">
                <a:moveTo>
                  <a:pt x="56" y="6"/>
                </a:moveTo>
                <a:cubicBezTo>
                  <a:pt x="50" y="0"/>
                  <a:pt x="41" y="0"/>
                  <a:pt x="35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8" y="6"/>
                  <a:pt x="28" y="6"/>
                  <a:pt x="28" y="6"/>
                </a:cubicBezTo>
                <a:cubicBezTo>
                  <a:pt x="22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62" y="21"/>
                  <a:pt x="62" y="12"/>
                  <a:pt x="56" y="6"/>
                </a:cubicBezTo>
                <a:close/>
              </a:path>
            </a:pathLst>
          </a:custGeom>
          <a:solidFill>
            <a:srgbClr val="FA5C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4" name="Freeform 169"/>
          <p:cNvSpPr/>
          <p:nvPr/>
        </p:nvSpPr>
        <p:spPr bwMode="auto">
          <a:xfrm>
            <a:off x="7463306" y="2402451"/>
            <a:ext cx="480224" cy="410192"/>
          </a:xfrm>
          <a:custGeom>
            <a:avLst/>
            <a:gdLst>
              <a:gd name="T0" fmla="*/ 55 w 61"/>
              <a:gd name="T1" fmla="*/ 6 h 52"/>
              <a:gd name="T2" fmla="*/ 34 w 61"/>
              <a:gd name="T3" fmla="*/ 6 h 52"/>
              <a:gd name="T4" fmla="*/ 31 w 61"/>
              <a:gd name="T5" fmla="*/ 10 h 52"/>
              <a:gd name="T6" fmla="*/ 27 w 61"/>
              <a:gd name="T7" fmla="*/ 6 h 52"/>
              <a:gd name="T8" fmla="*/ 6 w 61"/>
              <a:gd name="T9" fmla="*/ 6 h 52"/>
              <a:gd name="T10" fmla="*/ 6 w 61"/>
              <a:gd name="T11" fmla="*/ 27 h 52"/>
              <a:gd name="T12" fmla="*/ 9 w 61"/>
              <a:gd name="T13" fmla="*/ 31 h 52"/>
              <a:gd name="T14" fmla="*/ 31 w 61"/>
              <a:gd name="T15" fmla="*/ 52 h 52"/>
              <a:gd name="T16" fmla="*/ 52 w 61"/>
              <a:gd name="T17" fmla="*/ 31 h 52"/>
              <a:gd name="T18" fmla="*/ 55 w 61"/>
              <a:gd name="T19" fmla="*/ 27 h 52"/>
              <a:gd name="T20" fmla="*/ 55 w 61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52">
                <a:moveTo>
                  <a:pt x="55" y="6"/>
                </a:moveTo>
                <a:cubicBezTo>
                  <a:pt x="50" y="0"/>
                  <a:pt x="40" y="0"/>
                  <a:pt x="34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7" y="6"/>
                  <a:pt x="27" y="6"/>
                  <a:pt x="27" y="6"/>
                </a:cubicBezTo>
                <a:cubicBezTo>
                  <a:pt x="21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9" y="31"/>
                  <a:pt x="9" y="31"/>
                  <a:pt x="9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5" y="27"/>
                  <a:pt x="55" y="27"/>
                  <a:pt x="55" y="27"/>
                </a:cubicBezTo>
                <a:cubicBezTo>
                  <a:pt x="61" y="21"/>
                  <a:pt x="61" y="12"/>
                  <a:pt x="55" y="6"/>
                </a:cubicBezTo>
                <a:close/>
              </a:path>
            </a:pathLst>
          </a:custGeom>
          <a:solidFill>
            <a:srgbClr val="FA5C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151043" y="1529147"/>
            <a:ext cx="2072188" cy="2067218"/>
            <a:chOff x="5824537" y="-1309600"/>
            <a:chExt cx="661988" cy="660400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rgbClr val="FA5C8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rgbClr val="FA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40" name="MH_Number_1"/>
          <p:cNvSpPr/>
          <p:nvPr>
            <p:custDataLst>
              <p:tags r:id="rId2"/>
            </p:custDataLst>
          </p:nvPr>
        </p:nvSpPr>
        <p:spPr>
          <a:xfrm>
            <a:off x="5372972" y="2007184"/>
            <a:ext cx="1654380" cy="1158908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rPr>
              <a:t>01</a:t>
            </a:r>
            <a:endParaRPr lang="zh-CN" altLang="en-US" sz="9600" b="1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5" y="2559331"/>
            <a:ext cx="1868041" cy="3920776"/>
          </a:xfrm>
          <a:prstGeom prst="rect">
            <a:avLst/>
          </a:prstGeom>
        </p:spPr>
      </p:pic>
      <p:sp>
        <p:nvSpPr>
          <p:cNvPr id="11" name="TextBox 25"/>
          <p:cNvSpPr txBox="1"/>
          <p:nvPr/>
        </p:nvSpPr>
        <p:spPr>
          <a:xfrm>
            <a:off x="4946677" y="1767913"/>
            <a:ext cx="2587796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232B3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婚礼具体流程：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4946677" y="2412475"/>
            <a:ext cx="6175209" cy="321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232B36"/>
                </a:solidFill>
                <a:latin typeface="Segoe UI Light" panose="020B0502040204020203" pitchFamily="34" charset="0"/>
              </a:defRPr>
            </a:lvl1pPr>
          </a:lstStyle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11：00-11:20     暖场、宾客签到  背景音乐《今天你要嫁给我》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11：20-11:23     主持人开场，烘托气氛，请出新郎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11：23-11:25     新郎在花门处接新娘共同走上舞台（手捧花束接新娘）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11：25-11:30     请新郎新娘领导上台致祝贺词并颁发结婚证（可一起请上）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11：30-11:40     新人打开花盒交换戒指、按手印、倒香槟塔、喝交杯酒、入大红门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11：40-11:55     新人换衣服，播放新人成长VCR短片，小提琴演奏烘托气氛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11：55-12:00     新人出场，宣布开宴</a:t>
            </a:r>
          </a:p>
          <a:p>
            <a:pPr marL="285750" indent="-28575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12：00-13:30     新人向领导、亲友、同事等敬酒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14" name="组合 13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5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婚礼流程规划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80" y="2562756"/>
            <a:ext cx="1868041" cy="3920776"/>
          </a:xfrm>
          <a:prstGeom prst="rect">
            <a:avLst/>
          </a:prstGeom>
        </p:spPr>
      </p:pic>
      <p:sp>
        <p:nvSpPr>
          <p:cNvPr id="22" name="MH_Entry_1"/>
          <p:cNvSpPr/>
          <p:nvPr>
            <p:custDataLst>
              <p:tags r:id="rId1"/>
            </p:custDataLst>
          </p:nvPr>
        </p:nvSpPr>
        <p:spPr>
          <a:xfrm flipH="1">
            <a:off x="4438013" y="3820971"/>
            <a:ext cx="3567430" cy="755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rgbClr val="FA5C85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婚礼流程细节</a:t>
            </a:r>
          </a:p>
        </p:txBody>
      </p:sp>
      <p:sp>
        <p:nvSpPr>
          <p:cNvPr id="23" name="Freeform 168"/>
          <p:cNvSpPr/>
          <p:nvPr/>
        </p:nvSpPr>
        <p:spPr bwMode="auto">
          <a:xfrm>
            <a:off x="4428488" y="2402451"/>
            <a:ext cx="490230" cy="410192"/>
          </a:xfrm>
          <a:custGeom>
            <a:avLst/>
            <a:gdLst>
              <a:gd name="T0" fmla="*/ 56 w 62"/>
              <a:gd name="T1" fmla="*/ 6 h 52"/>
              <a:gd name="T2" fmla="*/ 35 w 62"/>
              <a:gd name="T3" fmla="*/ 6 h 52"/>
              <a:gd name="T4" fmla="*/ 31 w 62"/>
              <a:gd name="T5" fmla="*/ 10 h 52"/>
              <a:gd name="T6" fmla="*/ 28 w 62"/>
              <a:gd name="T7" fmla="*/ 6 h 52"/>
              <a:gd name="T8" fmla="*/ 6 w 62"/>
              <a:gd name="T9" fmla="*/ 6 h 52"/>
              <a:gd name="T10" fmla="*/ 6 w 62"/>
              <a:gd name="T11" fmla="*/ 27 h 52"/>
              <a:gd name="T12" fmla="*/ 10 w 62"/>
              <a:gd name="T13" fmla="*/ 31 h 52"/>
              <a:gd name="T14" fmla="*/ 31 w 62"/>
              <a:gd name="T15" fmla="*/ 52 h 52"/>
              <a:gd name="T16" fmla="*/ 52 w 62"/>
              <a:gd name="T17" fmla="*/ 31 h 52"/>
              <a:gd name="T18" fmla="*/ 56 w 62"/>
              <a:gd name="T19" fmla="*/ 27 h 52"/>
              <a:gd name="T20" fmla="*/ 56 w 62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52">
                <a:moveTo>
                  <a:pt x="56" y="6"/>
                </a:moveTo>
                <a:cubicBezTo>
                  <a:pt x="50" y="0"/>
                  <a:pt x="41" y="0"/>
                  <a:pt x="35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8" y="6"/>
                  <a:pt x="28" y="6"/>
                  <a:pt x="28" y="6"/>
                </a:cubicBezTo>
                <a:cubicBezTo>
                  <a:pt x="22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62" y="21"/>
                  <a:pt x="62" y="12"/>
                  <a:pt x="56" y="6"/>
                </a:cubicBezTo>
                <a:close/>
              </a:path>
            </a:pathLst>
          </a:custGeom>
          <a:solidFill>
            <a:srgbClr val="FA5C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4" name="Freeform 169"/>
          <p:cNvSpPr/>
          <p:nvPr/>
        </p:nvSpPr>
        <p:spPr bwMode="auto">
          <a:xfrm>
            <a:off x="7463306" y="2402451"/>
            <a:ext cx="480224" cy="410192"/>
          </a:xfrm>
          <a:custGeom>
            <a:avLst/>
            <a:gdLst>
              <a:gd name="T0" fmla="*/ 55 w 61"/>
              <a:gd name="T1" fmla="*/ 6 h 52"/>
              <a:gd name="T2" fmla="*/ 34 w 61"/>
              <a:gd name="T3" fmla="*/ 6 h 52"/>
              <a:gd name="T4" fmla="*/ 31 w 61"/>
              <a:gd name="T5" fmla="*/ 10 h 52"/>
              <a:gd name="T6" fmla="*/ 27 w 61"/>
              <a:gd name="T7" fmla="*/ 6 h 52"/>
              <a:gd name="T8" fmla="*/ 6 w 61"/>
              <a:gd name="T9" fmla="*/ 6 h 52"/>
              <a:gd name="T10" fmla="*/ 6 w 61"/>
              <a:gd name="T11" fmla="*/ 27 h 52"/>
              <a:gd name="T12" fmla="*/ 9 w 61"/>
              <a:gd name="T13" fmla="*/ 31 h 52"/>
              <a:gd name="T14" fmla="*/ 31 w 61"/>
              <a:gd name="T15" fmla="*/ 52 h 52"/>
              <a:gd name="T16" fmla="*/ 52 w 61"/>
              <a:gd name="T17" fmla="*/ 31 h 52"/>
              <a:gd name="T18" fmla="*/ 55 w 61"/>
              <a:gd name="T19" fmla="*/ 27 h 52"/>
              <a:gd name="T20" fmla="*/ 55 w 61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52">
                <a:moveTo>
                  <a:pt x="55" y="6"/>
                </a:moveTo>
                <a:cubicBezTo>
                  <a:pt x="50" y="0"/>
                  <a:pt x="40" y="0"/>
                  <a:pt x="34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7" y="6"/>
                  <a:pt x="27" y="6"/>
                  <a:pt x="27" y="6"/>
                </a:cubicBezTo>
                <a:cubicBezTo>
                  <a:pt x="21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9" y="31"/>
                  <a:pt x="9" y="31"/>
                  <a:pt x="9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5" y="27"/>
                  <a:pt x="55" y="27"/>
                  <a:pt x="55" y="27"/>
                </a:cubicBezTo>
                <a:cubicBezTo>
                  <a:pt x="61" y="21"/>
                  <a:pt x="61" y="12"/>
                  <a:pt x="55" y="6"/>
                </a:cubicBezTo>
                <a:close/>
              </a:path>
            </a:pathLst>
          </a:custGeom>
          <a:solidFill>
            <a:srgbClr val="FA5C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151043" y="1529147"/>
            <a:ext cx="2072188" cy="2067218"/>
            <a:chOff x="5824537" y="-1309600"/>
            <a:chExt cx="661988" cy="660400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rgbClr val="FA5C8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rgbClr val="FA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40" name="MH_Number_1"/>
          <p:cNvSpPr/>
          <p:nvPr>
            <p:custDataLst>
              <p:tags r:id="rId2"/>
            </p:custDataLst>
          </p:nvPr>
        </p:nvSpPr>
        <p:spPr>
          <a:xfrm>
            <a:off x="5372972" y="2007184"/>
            <a:ext cx="1654380" cy="1158908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5" y="2559331"/>
            <a:ext cx="1868041" cy="392077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14" name="组合 13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5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婚礼流程细节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78613" y="1301626"/>
            <a:ext cx="4426585" cy="3625215"/>
            <a:chOff x="450850" y="871824"/>
            <a:chExt cx="6439998" cy="5459413"/>
          </a:xfrm>
          <a:effectLst>
            <a:reflection blurRad="6350" stA="52000" endA="300" endPos="25000" dir="5400000" sy="-100000" algn="bl" rotWithShape="0"/>
          </a:effectLst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850" y="871824"/>
              <a:ext cx="6439998" cy="5459413"/>
            </a:xfrm>
            <a:prstGeom prst="rect">
              <a:avLst/>
            </a:prstGeom>
            <a:effectLst>
              <a:outerShdw blurRad="50800" dist="1016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矩形 21"/>
            <p:cNvSpPr/>
            <p:nvPr/>
          </p:nvSpPr>
          <p:spPr>
            <a:xfrm>
              <a:off x="682389" y="1064104"/>
              <a:ext cx="5973999" cy="377481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3928230" y="1064525"/>
              <a:ext cx="2728158" cy="3343703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1198" y="686"/>
                </a:cxn>
                <a:cxn ang="0">
                  <a:pos x="1198" y="0"/>
                </a:cxn>
              </a:cxnLst>
              <a:rect l="0" t="0" r="r" b="b"/>
              <a:pathLst>
                <a:path w="1198" h="686">
                  <a:moveTo>
                    <a:pt x="1198" y="0"/>
                  </a:moveTo>
                  <a:lnTo>
                    <a:pt x="0" y="0"/>
                  </a:lnTo>
                  <a:lnTo>
                    <a:pt x="1198" y="686"/>
                  </a:lnTo>
                  <a:lnTo>
                    <a:pt x="1198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64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</a:endParaRPr>
            </a:p>
          </p:txBody>
        </p:sp>
      </p:grpSp>
      <p:sp>
        <p:nvSpPr>
          <p:cNvPr id="24" name="文本框 26"/>
          <p:cNvSpPr>
            <a:spLocks noChangeArrowheads="1"/>
          </p:cNvSpPr>
          <p:nvPr/>
        </p:nvSpPr>
        <p:spPr bwMode="auto">
          <a:xfrm>
            <a:off x="6749289" y="5208539"/>
            <a:ext cx="234230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Calibri" panose="020F0502020204030204" charset="0"/>
                <a:sym typeface="Calibri" panose="020F0502020204030204" charset="0"/>
              </a:rPr>
              <a:t>现场布置3D效果图</a:t>
            </a:r>
          </a:p>
        </p:txBody>
      </p:sp>
      <p:sp>
        <p:nvSpPr>
          <p:cNvPr id="25" name="矩形 24"/>
          <p:cNvSpPr/>
          <p:nvPr/>
        </p:nvSpPr>
        <p:spPr>
          <a:xfrm>
            <a:off x="5737763" y="5608649"/>
            <a:ext cx="433069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暖场、宾客签到，进场。由宴会厅入口处进入大堂，落座。</a:t>
            </a:r>
          </a:p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背景音乐《今天你要嫁给我》。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14" name="组合 13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5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婚礼流程细节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979548" y="2957513"/>
            <a:ext cx="1317625" cy="1317625"/>
          </a:xfrm>
          <a:prstGeom prst="ellipse">
            <a:avLst/>
          </a:prstGeom>
          <a:blipFill rotWithShape="1">
            <a:blip r:embed="rId4"/>
            <a:stretch>
              <a:fillRect l="-2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75261" y="1635125"/>
            <a:ext cx="3475037" cy="3473450"/>
          </a:xfrm>
          <a:prstGeom prst="ellipse">
            <a:avLst/>
          </a:prstGeom>
          <a:blipFill rotWithShape="1">
            <a:blip r:embed="rId5"/>
            <a:stretch>
              <a:fillRect l="-2000" b="-4000"/>
            </a:stretch>
          </a:blipFill>
          <a:ln w="38100">
            <a:solidFill>
              <a:srgbClr val="EA9B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000" b="1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8" name="组合 1"/>
          <p:cNvGrpSpPr/>
          <p:nvPr/>
        </p:nvGrpSpPr>
        <p:grpSpPr bwMode="auto">
          <a:xfrm>
            <a:off x="2682936" y="3622675"/>
            <a:ext cx="1979612" cy="1968500"/>
            <a:chOff x="2369764" y="3428232"/>
            <a:chExt cx="1980485" cy="1968996"/>
          </a:xfrm>
          <a:solidFill>
            <a:srgbClr val="EA9B83"/>
          </a:solidFill>
        </p:grpSpPr>
        <p:sp>
          <p:nvSpPr>
            <p:cNvPr id="29" name="椭圆 28"/>
            <p:cNvSpPr/>
            <p:nvPr/>
          </p:nvSpPr>
          <p:spPr>
            <a:xfrm>
              <a:off x="2369764" y="3459990"/>
              <a:ext cx="1937604" cy="19372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412645" y="3428232"/>
              <a:ext cx="1937604" cy="19372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现场布置平面效果图</a:t>
              </a:r>
            </a:p>
          </p:txBody>
        </p:sp>
      </p:grpSp>
      <p:sp>
        <p:nvSpPr>
          <p:cNvPr id="31" name="椭圆 30"/>
          <p:cNvSpPr/>
          <p:nvPr/>
        </p:nvSpPr>
        <p:spPr>
          <a:xfrm>
            <a:off x="2884548" y="2751138"/>
            <a:ext cx="496888" cy="496887"/>
          </a:xfrm>
          <a:prstGeom prst="ellipse">
            <a:avLst/>
          </a:prstGeom>
          <a:solidFill>
            <a:srgbClr val="EA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640198" y="2411413"/>
            <a:ext cx="790575" cy="790575"/>
          </a:xfrm>
          <a:prstGeom prst="ellipse">
            <a:avLst/>
          </a:prstGeom>
          <a:blipFill rotWithShape="1">
            <a:blip r:embed="rId6"/>
            <a:stretch>
              <a:fillRect l="-2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970580" y="1311700"/>
            <a:ext cx="790575" cy="790575"/>
          </a:xfrm>
          <a:prstGeom prst="ellipse">
            <a:avLst/>
          </a:prstGeom>
          <a:solidFill>
            <a:srgbClr val="F94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493186" y="3679825"/>
            <a:ext cx="268287" cy="268288"/>
          </a:xfrm>
          <a:prstGeom prst="ellipse">
            <a:avLst/>
          </a:prstGeom>
          <a:solidFill>
            <a:srgbClr val="F94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787316" y="1795463"/>
            <a:ext cx="1162050" cy="1162050"/>
          </a:xfrm>
          <a:prstGeom prst="ellipse">
            <a:avLst/>
          </a:prstGeom>
          <a:blipFill rotWithShape="1">
            <a:blip r:embed="rId7"/>
            <a:stretch>
              <a:fillRect l="-2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b="1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086411" y="5043488"/>
            <a:ext cx="268287" cy="269875"/>
          </a:xfrm>
          <a:prstGeom prst="ellipse">
            <a:avLst/>
          </a:prstGeom>
          <a:solidFill>
            <a:srgbClr val="F94A28"/>
          </a:solidFill>
          <a:ln>
            <a:solidFill>
              <a:srgbClr val="B9C4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738748" y="1643063"/>
            <a:ext cx="3527425" cy="3527425"/>
          </a:xfrm>
          <a:prstGeom prst="ellipse">
            <a:avLst/>
          </a:prstGeom>
          <a:noFill/>
          <a:ln w="3175">
            <a:solidFill>
              <a:srgbClr val="A64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621273" y="1600200"/>
            <a:ext cx="3724275" cy="3724275"/>
          </a:xfrm>
          <a:prstGeom prst="ellipse">
            <a:avLst/>
          </a:prstGeom>
          <a:noFill/>
          <a:ln w="3175">
            <a:solidFill>
              <a:srgbClr val="A64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656198" y="1600200"/>
            <a:ext cx="3657600" cy="3657600"/>
          </a:xfrm>
          <a:prstGeom prst="ellipse">
            <a:avLst/>
          </a:prstGeom>
          <a:noFill/>
          <a:ln w="3175">
            <a:solidFill>
              <a:srgbClr val="A64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587936" y="3181350"/>
            <a:ext cx="134937" cy="134938"/>
          </a:xfrm>
          <a:prstGeom prst="ellipse">
            <a:avLst/>
          </a:prstGeom>
          <a:solidFill>
            <a:srgbClr val="F58688"/>
          </a:solidFill>
          <a:ln>
            <a:solidFill>
              <a:srgbClr val="EA9B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9125011" y="3178175"/>
            <a:ext cx="133350" cy="133350"/>
          </a:xfrm>
          <a:prstGeom prst="ellipse">
            <a:avLst/>
          </a:prstGeom>
          <a:solidFill>
            <a:srgbClr val="F58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3" name="组合 2"/>
          <p:cNvGrpSpPr/>
          <p:nvPr/>
        </p:nvGrpSpPr>
        <p:grpSpPr bwMode="auto">
          <a:xfrm>
            <a:off x="9338054" y="3247458"/>
            <a:ext cx="596900" cy="598488"/>
            <a:chOff x="8292835" y="2031326"/>
            <a:chExt cx="597362" cy="599659"/>
          </a:xfrm>
          <a:solidFill>
            <a:srgbClr val="EA9B83"/>
          </a:solidFill>
        </p:grpSpPr>
        <p:sp>
          <p:nvSpPr>
            <p:cNvPr id="44" name="椭圆 43"/>
            <p:cNvSpPr/>
            <p:nvPr/>
          </p:nvSpPr>
          <p:spPr>
            <a:xfrm>
              <a:off x="8315077" y="2053594"/>
              <a:ext cx="563999" cy="563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8292835" y="2031326"/>
              <a:ext cx="597362" cy="599659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9031348" y="4122738"/>
            <a:ext cx="1209675" cy="1211262"/>
          </a:xfrm>
          <a:prstGeom prst="ellipse">
            <a:avLst/>
          </a:prstGeom>
          <a:blipFill rotWithShape="1">
            <a:blip r:embed="rId8"/>
            <a:stretch>
              <a:fillRect l="-2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b="1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7286368" y="5413375"/>
            <a:ext cx="498475" cy="496888"/>
          </a:xfrm>
          <a:prstGeom prst="ellipse">
            <a:avLst/>
          </a:prstGeom>
          <a:solidFill>
            <a:srgbClr val="F94A2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739123" y="4756150"/>
            <a:ext cx="136525" cy="133350"/>
          </a:xfrm>
          <a:prstGeom prst="ellipse">
            <a:avLst/>
          </a:prstGeom>
          <a:solidFill>
            <a:srgbClr val="F58688"/>
          </a:solidFill>
          <a:ln>
            <a:solidFill>
              <a:srgbClr val="B9C4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80" y="2562756"/>
            <a:ext cx="1868041" cy="3920776"/>
          </a:xfrm>
          <a:prstGeom prst="rect">
            <a:avLst/>
          </a:prstGeom>
        </p:spPr>
      </p:pic>
      <p:sp>
        <p:nvSpPr>
          <p:cNvPr id="22" name="MH_Entry_1"/>
          <p:cNvSpPr/>
          <p:nvPr>
            <p:custDataLst>
              <p:tags r:id="rId1"/>
            </p:custDataLst>
          </p:nvPr>
        </p:nvSpPr>
        <p:spPr>
          <a:xfrm flipH="1">
            <a:off x="4438013" y="3820971"/>
            <a:ext cx="3567430" cy="755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 dirty="0">
                <a:solidFill>
                  <a:srgbClr val="FA5C85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婚礼流程效果</a:t>
            </a:r>
          </a:p>
        </p:txBody>
      </p:sp>
      <p:sp>
        <p:nvSpPr>
          <p:cNvPr id="23" name="Freeform 168"/>
          <p:cNvSpPr/>
          <p:nvPr/>
        </p:nvSpPr>
        <p:spPr bwMode="auto">
          <a:xfrm>
            <a:off x="4428488" y="2402451"/>
            <a:ext cx="490230" cy="410192"/>
          </a:xfrm>
          <a:custGeom>
            <a:avLst/>
            <a:gdLst>
              <a:gd name="T0" fmla="*/ 56 w 62"/>
              <a:gd name="T1" fmla="*/ 6 h 52"/>
              <a:gd name="T2" fmla="*/ 35 w 62"/>
              <a:gd name="T3" fmla="*/ 6 h 52"/>
              <a:gd name="T4" fmla="*/ 31 w 62"/>
              <a:gd name="T5" fmla="*/ 10 h 52"/>
              <a:gd name="T6" fmla="*/ 28 w 62"/>
              <a:gd name="T7" fmla="*/ 6 h 52"/>
              <a:gd name="T8" fmla="*/ 6 w 62"/>
              <a:gd name="T9" fmla="*/ 6 h 52"/>
              <a:gd name="T10" fmla="*/ 6 w 62"/>
              <a:gd name="T11" fmla="*/ 27 h 52"/>
              <a:gd name="T12" fmla="*/ 10 w 62"/>
              <a:gd name="T13" fmla="*/ 31 h 52"/>
              <a:gd name="T14" fmla="*/ 31 w 62"/>
              <a:gd name="T15" fmla="*/ 52 h 52"/>
              <a:gd name="T16" fmla="*/ 52 w 62"/>
              <a:gd name="T17" fmla="*/ 31 h 52"/>
              <a:gd name="T18" fmla="*/ 56 w 62"/>
              <a:gd name="T19" fmla="*/ 27 h 52"/>
              <a:gd name="T20" fmla="*/ 56 w 62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52">
                <a:moveTo>
                  <a:pt x="56" y="6"/>
                </a:moveTo>
                <a:cubicBezTo>
                  <a:pt x="50" y="0"/>
                  <a:pt x="41" y="0"/>
                  <a:pt x="35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8" y="6"/>
                  <a:pt x="28" y="6"/>
                  <a:pt x="28" y="6"/>
                </a:cubicBezTo>
                <a:cubicBezTo>
                  <a:pt x="22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62" y="21"/>
                  <a:pt x="62" y="12"/>
                  <a:pt x="56" y="6"/>
                </a:cubicBezTo>
                <a:close/>
              </a:path>
            </a:pathLst>
          </a:custGeom>
          <a:solidFill>
            <a:srgbClr val="FA5C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4" name="Freeform 169"/>
          <p:cNvSpPr/>
          <p:nvPr/>
        </p:nvSpPr>
        <p:spPr bwMode="auto">
          <a:xfrm>
            <a:off x="7463306" y="2402451"/>
            <a:ext cx="480224" cy="410192"/>
          </a:xfrm>
          <a:custGeom>
            <a:avLst/>
            <a:gdLst>
              <a:gd name="T0" fmla="*/ 55 w 61"/>
              <a:gd name="T1" fmla="*/ 6 h 52"/>
              <a:gd name="T2" fmla="*/ 34 w 61"/>
              <a:gd name="T3" fmla="*/ 6 h 52"/>
              <a:gd name="T4" fmla="*/ 31 w 61"/>
              <a:gd name="T5" fmla="*/ 10 h 52"/>
              <a:gd name="T6" fmla="*/ 27 w 61"/>
              <a:gd name="T7" fmla="*/ 6 h 52"/>
              <a:gd name="T8" fmla="*/ 6 w 61"/>
              <a:gd name="T9" fmla="*/ 6 h 52"/>
              <a:gd name="T10" fmla="*/ 6 w 61"/>
              <a:gd name="T11" fmla="*/ 27 h 52"/>
              <a:gd name="T12" fmla="*/ 9 w 61"/>
              <a:gd name="T13" fmla="*/ 31 h 52"/>
              <a:gd name="T14" fmla="*/ 31 w 61"/>
              <a:gd name="T15" fmla="*/ 52 h 52"/>
              <a:gd name="T16" fmla="*/ 52 w 61"/>
              <a:gd name="T17" fmla="*/ 31 h 52"/>
              <a:gd name="T18" fmla="*/ 55 w 61"/>
              <a:gd name="T19" fmla="*/ 27 h 52"/>
              <a:gd name="T20" fmla="*/ 55 w 61"/>
              <a:gd name="T21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52">
                <a:moveTo>
                  <a:pt x="55" y="6"/>
                </a:moveTo>
                <a:cubicBezTo>
                  <a:pt x="50" y="0"/>
                  <a:pt x="40" y="0"/>
                  <a:pt x="34" y="6"/>
                </a:cubicBezTo>
                <a:cubicBezTo>
                  <a:pt x="31" y="10"/>
                  <a:pt x="31" y="10"/>
                  <a:pt x="31" y="10"/>
                </a:cubicBezTo>
                <a:cubicBezTo>
                  <a:pt x="27" y="6"/>
                  <a:pt x="27" y="6"/>
                  <a:pt x="27" y="6"/>
                </a:cubicBezTo>
                <a:cubicBezTo>
                  <a:pt x="21" y="0"/>
                  <a:pt x="12" y="0"/>
                  <a:pt x="6" y="6"/>
                </a:cubicBezTo>
                <a:cubicBezTo>
                  <a:pt x="0" y="12"/>
                  <a:pt x="0" y="21"/>
                  <a:pt x="6" y="27"/>
                </a:cubicBezTo>
                <a:cubicBezTo>
                  <a:pt x="9" y="31"/>
                  <a:pt x="9" y="31"/>
                  <a:pt x="9" y="31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1"/>
                  <a:pt x="52" y="31"/>
                  <a:pt x="52" y="31"/>
                </a:cubicBezTo>
                <a:cubicBezTo>
                  <a:pt x="55" y="27"/>
                  <a:pt x="55" y="27"/>
                  <a:pt x="55" y="27"/>
                </a:cubicBezTo>
                <a:cubicBezTo>
                  <a:pt x="61" y="21"/>
                  <a:pt x="61" y="12"/>
                  <a:pt x="55" y="6"/>
                </a:cubicBezTo>
                <a:close/>
              </a:path>
            </a:pathLst>
          </a:custGeom>
          <a:solidFill>
            <a:srgbClr val="FA5C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151043" y="1529147"/>
            <a:ext cx="2072188" cy="2067218"/>
            <a:chOff x="5824537" y="-1309600"/>
            <a:chExt cx="661988" cy="660400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5824537" y="-1309600"/>
              <a:ext cx="661988" cy="660400"/>
            </a:xfrm>
            <a:prstGeom prst="ellipse">
              <a:avLst/>
            </a:prstGeom>
            <a:solidFill>
              <a:srgbClr val="FA5C8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5870575" y="-1265150"/>
              <a:ext cx="571500" cy="571500"/>
            </a:xfrm>
            <a:prstGeom prst="ellipse">
              <a:avLst/>
            </a:prstGeom>
            <a:solidFill>
              <a:srgbClr val="FA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5862637" y="-1271500"/>
              <a:ext cx="587375" cy="585788"/>
            </a:xfrm>
            <a:custGeom>
              <a:avLst/>
              <a:gdLst>
                <a:gd name="T0" fmla="*/ 154 w 156"/>
                <a:gd name="T1" fmla="*/ 78 h 156"/>
                <a:gd name="T2" fmla="*/ 152 w 156"/>
                <a:gd name="T3" fmla="*/ 78 h 156"/>
                <a:gd name="T4" fmla="*/ 131 w 156"/>
                <a:gd name="T5" fmla="*/ 130 h 156"/>
                <a:gd name="T6" fmla="*/ 78 w 156"/>
                <a:gd name="T7" fmla="*/ 152 h 156"/>
                <a:gd name="T8" fmla="*/ 26 w 156"/>
                <a:gd name="T9" fmla="*/ 130 h 156"/>
                <a:gd name="T10" fmla="*/ 4 w 156"/>
                <a:gd name="T11" fmla="*/ 78 h 156"/>
                <a:gd name="T12" fmla="*/ 26 w 156"/>
                <a:gd name="T13" fmla="*/ 25 h 156"/>
                <a:gd name="T14" fmla="*/ 78 w 156"/>
                <a:gd name="T15" fmla="*/ 4 h 156"/>
                <a:gd name="T16" fmla="*/ 131 w 156"/>
                <a:gd name="T17" fmla="*/ 25 h 156"/>
                <a:gd name="T18" fmla="*/ 152 w 156"/>
                <a:gd name="T19" fmla="*/ 78 h 156"/>
                <a:gd name="T20" fmla="*/ 154 w 156"/>
                <a:gd name="T21" fmla="*/ 78 h 156"/>
                <a:gd name="T22" fmla="*/ 156 w 156"/>
                <a:gd name="T23" fmla="*/ 78 h 156"/>
                <a:gd name="T24" fmla="*/ 78 w 156"/>
                <a:gd name="T25" fmla="*/ 0 h 156"/>
                <a:gd name="T26" fmla="*/ 0 w 156"/>
                <a:gd name="T27" fmla="*/ 78 h 156"/>
                <a:gd name="T28" fmla="*/ 78 w 156"/>
                <a:gd name="T29" fmla="*/ 156 h 156"/>
                <a:gd name="T30" fmla="*/ 156 w 156"/>
                <a:gd name="T31" fmla="*/ 78 h 156"/>
                <a:gd name="T32" fmla="*/ 154 w 156"/>
                <a:gd name="T33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6">
                  <a:moveTo>
                    <a:pt x="154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98"/>
                    <a:pt x="144" y="117"/>
                    <a:pt x="131" y="130"/>
                  </a:cubicBezTo>
                  <a:cubicBezTo>
                    <a:pt x="117" y="144"/>
                    <a:pt x="99" y="152"/>
                    <a:pt x="78" y="152"/>
                  </a:cubicBezTo>
                  <a:cubicBezTo>
                    <a:pt x="58" y="152"/>
                    <a:pt x="39" y="144"/>
                    <a:pt x="26" y="130"/>
                  </a:cubicBezTo>
                  <a:cubicBezTo>
                    <a:pt x="13" y="117"/>
                    <a:pt x="4" y="98"/>
                    <a:pt x="4" y="78"/>
                  </a:cubicBezTo>
                  <a:cubicBezTo>
                    <a:pt x="4" y="57"/>
                    <a:pt x="13" y="39"/>
                    <a:pt x="26" y="25"/>
                  </a:cubicBezTo>
                  <a:cubicBezTo>
                    <a:pt x="39" y="12"/>
                    <a:pt x="58" y="4"/>
                    <a:pt x="78" y="4"/>
                  </a:cubicBezTo>
                  <a:cubicBezTo>
                    <a:pt x="99" y="4"/>
                    <a:pt x="117" y="12"/>
                    <a:pt x="131" y="25"/>
                  </a:cubicBezTo>
                  <a:cubicBezTo>
                    <a:pt x="144" y="39"/>
                    <a:pt x="152" y="57"/>
                    <a:pt x="152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121"/>
                    <a:pt x="35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lnTo>
                    <a:pt x="154" y="7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40" name="MH_Number_1"/>
          <p:cNvSpPr/>
          <p:nvPr>
            <p:custDataLst>
              <p:tags r:id="rId2"/>
            </p:custDataLst>
          </p:nvPr>
        </p:nvSpPr>
        <p:spPr>
          <a:xfrm>
            <a:off x="5372972" y="2007184"/>
            <a:ext cx="1654380" cy="1158908"/>
          </a:xfrm>
          <a:prstGeom prst="roundRect">
            <a:avLst>
              <a:gd name="adj" fmla="val 76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26224" y="542555"/>
            <a:ext cx="3309038" cy="668418"/>
            <a:chOff x="2011949" y="542555"/>
            <a:chExt cx="3309038" cy="668418"/>
          </a:xfrm>
        </p:grpSpPr>
        <p:grpSp>
          <p:nvGrpSpPr>
            <p:cNvPr id="14" name="组合 13"/>
            <p:cNvGrpSpPr/>
            <p:nvPr/>
          </p:nvGrpSpPr>
          <p:grpSpPr>
            <a:xfrm>
              <a:off x="2011949" y="542555"/>
              <a:ext cx="670025" cy="668418"/>
              <a:chOff x="5824537" y="-1309600"/>
              <a:chExt cx="661988" cy="660400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824537" y="-1309600"/>
                <a:ext cx="661988" cy="660400"/>
              </a:xfrm>
              <a:prstGeom prst="ellipse">
                <a:avLst/>
              </a:prstGeom>
              <a:solidFill>
                <a:srgbClr val="FA5C85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870575" y="-1265150"/>
                <a:ext cx="571500" cy="571500"/>
              </a:xfrm>
              <a:prstGeom prst="ellipse">
                <a:avLst/>
              </a:prstGeom>
              <a:solidFill>
                <a:srgbClr val="FA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862637" y="-1271500"/>
                <a:ext cx="587375" cy="585788"/>
              </a:xfrm>
              <a:custGeom>
                <a:avLst/>
                <a:gdLst>
                  <a:gd name="T0" fmla="*/ 154 w 156"/>
                  <a:gd name="T1" fmla="*/ 78 h 156"/>
                  <a:gd name="T2" fmla="*/ 152 w 156"/>
                  <a:gd name="T3" fmla="*/ 78 h 156"/>
                  <a:gd name="T4" fmla="*/ 131 w 156"/>
                  <a:gd name="T5" fmla="*/ 130 h 156"/>
                  <a:gd name="T6" fmla="*/ 78 w 156"/>
                  <a:gd name="T7" fmla="*/ 152 h 156"/>
                  <a:gd name="T8" fmla="*/ 26 w 156"/>
                  <a:gd name="T9" fmla="*/ 130 h 156"/>
                  <a:gd name="T10" fmla="*/ 4 w 156"/>
                  <a:gd name="T11" fmla="*/ 78 h 156"/>
                  <a:gd name="T12" fmla="*/ 26 w 156"/>
                  <a:gd name="T13" fmla="*/ 25 h 156"/>
                  <a:gd name="T14" fmla="*/ 78 w 156"/>
                  <a:gd name="T15" fmla="*/ 4 h 156"/>
                  <a:gd name="T16" fmla="*/ 131 w 156"/>
                  <a:gd name="T17" fmla="*/ 25 h 156"/>
                  <a:gd name="T18" fmla="*/ 152 w 156"/>
                  <a:gd name="T19" fmla="*/ 78 h 156"/>
                  <a:gd name="T20" fmla="*/ 154 w 156"/>
                  <a:gd name="T21" fmla="*/ 78 h 156"/>
                  <a:gd name="T22" fmla="*/ 156 w 156"/>
                  <a:gd name="T23" fmla="*/ 78 h 156"/>
                  <a:gd name="T24" fmla="*/ 78 w 156"/>
                  <a:gd name="T25" fmla="*/ 0 h 156"/>
                  <a:gd name="T26" fmla="*/ 0 w 156"/>
                  <a:gd name="T27" fmla="*/ 78 h 156"/>
                  <a:gd name="T28" fmla="*/ 78 w 156"/>
                  <a:gd name="T29" fmla="*/ 156 h 156"/>
                  <a:gd name="T30" fmla="*/ 156 w 156"/>
                  <a:gd name="T31" fmla="*/ 78 h 156"/>
                  <a:gd name="T32" fmla="*/ 154 w 156"/>
                  <a:gd name="T33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56">
                    <a:moveTo>
                      <a:pt x="154" y="78"/>
                    </a:moveTo>
                    <a:cubicBezTo>
                      <a:pt x="152" y="78"/>
                      <a:pt x="152" y="78"/>
                      <a:pt x="152" y="78"/>
                    </a:cubicBezTo>
                    <a:cubicBezTo>
                      <a:pt x="152" y="98"/>
                      <a:pt x="144" y="117"/>
                      <a:pt x="131" y="130"/>
                    </a:cubicBezTo>
                    <a:cubicBezTo>
                      <a:pt x="117" y="144"/>
                      <a:pt x="99" y="152"/>
                      <a:pt x="78" y="152"/>
                    </a:cubicBezTo>
                    <a:cubicBezTo>
                      <a:pt x="58" y="152"/>
                      <a:pt x="39" y="144"/>
                      <a:pt x="26" y="130"/>
                    </a:cubicBezTo>
                    <a:cubicBezTo>
                      <a:pt x="13" y="117"/>
                      <a:pt x="4" y="98"/>
                      <a:pt x="4" y="78"/>
                    </a:cubicBezTo>
                    <a:cubicBezTo>
                      <a:pt x="4" y="57"/>
                      <a:pt x="13" y="39"/>
                      <a:pt x="26" y="25"/>
                    </a:cubicBezTo>
                    <a:cubicBezTo>
                      <a:pt x="39" y="12"/>
                      <a:pt x="58" y="4"/>
                      <a:pt x="78" y="4"/>
                    </a:cubicBezTo>
                    <a:cubicBezTo>
                      <a:pt x="99" y="4"/>
                      <a:pt x="117" y="12"/>
                      <a:pt x="131" y="25"/>
                    </a:cubicBezTo>
                    <a:cubicBezTo>
                      <a:pt x="144" y="39"/>
                      <a:pt x="152" y="57"/>
                      <a:pt x="152" y="78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6"/>
                      <a:pt x="78" y="156"/>
                    </a:cubicBezTo>
                    <a:cubicBezTo>
                      <a:pt x="121" y="156"/>
                      <a:pt x="156" y="121"/>
                      <a:pt x="156" y="78"/>
                    </a:cubicBez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15" name="MH_Number_1"/>
            <p:cNvSpPr/>
            <p:nvPr>
              <p:custDataLst>
                <p:tags r:id="rId1"/>
              </p:custDataLst>
            </p:nvPr>
          </p:nvSpPr>
          <p:spPr>
            <a:xfrm>
              <a:off x="2097486" y="627457"/>
              <a:ext cx="498951" cy="498614"/>
            </a:xfrm>
            <a:prstGeom prst="roundRect">
              <a:avLst>
                <a:gd name="adj" fmla="val 761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Times New Roman" panose="02020603050405020304" pitchFamily="18" charset="0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MH_Entry_1"/>
            <p:cNvSpPr/>
            <p:nvPr>
              <p:custDataLst>
                <p:tags r:id="rId2"/>
              </p:custDataLst>
            </p:nvPr>
          </p:nvSpPr>
          <p:spPr>
            <a:xfrm>
              <a:off x="2896235" y="585373"/>
              <a:ext cx="2424752" cy="588645"/>
            </a:xfrm>
            <a:prstGeom prst="roundRect">
              <a:avLst>
                <a:gd name="adj" fmla="val 9124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2600" b="1" spc="200" dirty="0">
                  <a:solidFill>
                    <a:srgbClr val="FA5C8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婚礼流程效果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1946493" y="2677546"/>
            <a:ext cx="2071370" cy="2074545"/>
          </a:xfrm>
          <a:prstGeom prst="ellipse">
            <a:avLst/>
          </a:prstGeom>
          <a:blipFill rotWithShape="1">
            <a:blip r:embed="rId4"/>
            <a:stretch>
              <a:fillRect l="-43000" t="3000" r="-1000" b="-8000"/>
            </a:stretch>
          </a:blipFill>
          <a:ln w="28575">
            <a:solidFill>
              <a:srgbClr val="F94A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537655" y="1692024"/>
            <a:ext cx="2880000" cy="2880000"/>
          </a:xfrm>
          <a:prstGeom prst="ellipse">
            <a:avLst/>
          </a:prstGeom>
          <a:blipFill dpi="0" rotWithShape="1">
            <a:blip r:embed="rId5"/>
            <a:srcRect/>
            <a:stretch>
              <a:fillRect l="-43000" t="3000" r="-1000" b="-8000"/>
            </a:stretch>
          </a:blipFill>
          <a:ln w="152400">
            <a:solidFill>
              <a:srgbClr val="F94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429655" y="4215191"/>
            <a:ext cx="1548000" cy="1548000"/>
          </a:xfrm>
          <a:prstGeom prst="ellipse">
            <a:avLst/>
          </a:prstGeom>
          <a:solidFill>
            <a:srgbClr val="EA9B8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83340" y="4752515"/>
            <a:ext cx="946099" cy="790093"/>
            <a:chOff x="5278205" y="4581140"/>
            <a:chExt cx="1657101" cy="1485789"/>
          </a:xfrm>
          <a:solidFill>
            <a:srgbClr val="EA9B83"/>
          </a:solidFill>
        </p:grpSpPr>
        <p:sp>
          <p:nvSpPr>
            <p:cNvPr id="30" name="任意多边形 15"/>
            <p:cNvSpPr/>
            <p:nvPr/>
          </p:nvSpPr>
          <p:spPr>
            <a:xfrm>
              <a:off x="5278205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4" y="984833"/>
                    <a:pt x="540804" y="1292238"/>
                    <a:pt x="187858" y="1485789"/>
                  </a:cubicBezTo>
                  <a:lnTo>
                    <a:pt x="17078" y="1315008"/>
                  </a:lnTo>
                  <a:cubicBezTo>
                    <a:pt x="244785" y="1155613"/>
                    <a:pt x="358638" y="956370"/>
                    <a:pt x="358638" y="717277"/>
                  </a:cubicBezTo>
                  <a:cubicBezTo>
                    <a:pt x="210629" y="717277"/>
                    <a:pt x="91082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1" name="任意多边形 14"/>
            <p:cNvSpPr/>
            <p:nvPr/>
          </p:nvSpPr>
          <p:spPr>
            <a:xfrm>
              <a:off x="6234574" y="4581140"/>
              <a:ext cx="700732" cy="1485789"/>
            </a:xfrm>
            <a:custGeom>
              <a:avLst/>
              <a:gdLst/>
              <a:ahLst/>
              <a:cxnLst/>
              <a:rect l="l" t="t" r="r" b="b"/>
              <a:pathLst>
                <a:path w="700732" h="1485789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5" y="984833"/>
                    <a:pt x="540804" y="1292238"/>
                    <a:pt x="187859" y="1485789"/>
                  </a:cubicBezTo>
                  <a:lnTo>
                    <a:pt x="0" y="1315008"/>
                  </a:lnTo>
                  <a:cubicBezTo>
                    <a:pt x="216322" y="1166999"/>
                    <a:pt x="335868" y="967755"/>
                    <a:pt x="358639" y="717277"/>
                  </a:cubicBezTo>
                  <a:cubicBezTo>
                    <a:pt x="210629" y="717277"/>
                    <a:pt x="91083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417655" y="2638811"/>
            <a:ext cx="427174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婚礼亮点</a:t>
            </a:r>
          </a:p>
        </p:txBody>
      </p:sp>
      <p:sp>
        <p:nvSpPr>
          <p:cNvPr id="33" name="TextBox 29"/>
          <p:cNvSpPr txBox="1"/>
          <p:nvPr/>
        </p:nvSpPr>
        <p:spPr>
          <a:xfrm>
            <a:off x="6609529" y="3544420"/>
            <a:ext cx="408622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亮点一：宾客到场在签到处用拍立得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拍摄每位宾客照片，贴在签到的背景墙面上。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42" y="4248667"/>
            <a:ext cx="717242" cy="150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宽屏</PresentationFormat>
  <Paragraphs>82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阿里巴巴普惠体 R</vt:lpstr>
      <vt:lpstr>Arial</vt:lpstr>
      <vt:lpstr>Calibri</vt:lpstr>
      <vt:lpstr>Segoe UI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2021-06-28T00:21:16Z</dcterms:created>
  <dcterms:modified xsi:type="dcterms:W3CDTF">2023-01-10T06:22:54Z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8F9553CE9E58492484290CE5E8F05BC9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