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embedTrueTypeFonts="1" saveSubsetFonts="1">
  <p:sldMasterIdLst>
    <p:sldMasterId id="2147483648" r:id="rId1"/>
  </p:sldMasterIdLst>
  <p:notesMasterIdLst>
    <p:notesMasterId r:id="rId23"/>
  </p:notesMasterIdLst>
  <p:handoutMasterIdLst>
    <p:handoutMasterId r:id="rId24"/>
  </p:handoutMasterIdLst>
  <p:sldIdLst>
    <p:sldId id="537" r:id="rId2"/>
    <p:sldId id="510" r:id="rId3"/>
    <p:sldId id="472" r:id="rId4"/>
    <p:sldId id="511" r:id="rId5"/>
    <p:sldId id="512" r:id="rId6"/>
    <p:sldId id="527" r:id="rId7"/>
    <p:sldId id="526" r:id="rId8"/>
    <p:sldId id="528" r:id="rId9"/>
    <p:sldId id="529" r:id="rId10"/>
    <p:sldId id="530" r:id="rId11"/>
    <p:sldId id="531" r:id="rId12"/>
    <p:sldId id="518" r:id="rId13"/>
    <p:sldId id="532" r:id="rId14"/>
    <p:sldId id="533" r:id="rId15"/>
    <p:sldId id="534" r:id="rId16"/>
    <p:sldId id="535" r:id="rId17"/>
    <p:sldId id="536" r:id="rId18"/>
    <p:sldId id="515" r:id="rId19"/>
    <p:sldId id="517" r:id="rId20"/>
    <p:sldId id="507" r:id="rId21"/>
    <p:sldId id="501" r:id="rId22"/>
  </p:sldIdLst>
  <p:sldSz cx="9144000" cy="5143500" type="screen16x9"/>
  <p:notesSz cx="6858000" cy="9144000"/>
  <p:embeddedFontLst>
    <p:embeddedFont>
      <p:font typeface="Calibri" panose="020F0502020204030204" pitchFamily="34" charset="0"/>
      <p:regular r:id="rId25"/>
      <p:bold r:id="rId26"/>
      <p:italic r:id="rId27"/>
      <p:boldItalic r:id="rId28"/>
    </p:embeddedFont>
    <p:embeddedFont>
      <p:font typeface="黑体" panose="02010609060101010101" pitchFamily="49" charset="-122"/>
      <p:regular r:id="rId29"/>
    </p:embeddedFont>
    <p:embeddedFont>
      <p:font typeface="楷体" panose="02010609060101010101" pitchFamily="49" charset="-122"/>
      <p:regular r:id="rId30"/>
    </p:embeddedFont>
    <p:embeddedFont>
      <p:font typeface="微软雅黑" panose="020B0503020204020204" pitchFamily="34" charset="-122"/>
      <p:regular r:id="rId31"/>
      <p:bold r:id="rId32"/>
    </p:embeddedFont>
    <p:embeddedFont>
      <p:font typeface="幼圆" panose="02010509060101010101" pitchFamily="49" charset="-122"/>
      <p:regular r:id="rId33"/>
    </p:embeddedFont>
  </p:embeddedFontLst>
  <p:defaultTextStyle>
    <a:defPPr>
      <a:defRPr lang="zh-CN"/>
    </a:defPPr>
    <a:lvl1pPr marL="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57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  <a:srgbClr val="009900"/>
    <a:srgbClr val="0000FF"/>
    <a:srgbClr val="FF9933"/>
    <a:srgbClr val="AFF22A"/>
    <a:srgbClr val="FFFFFF"/>
    <a:srgbClr val="CC9900"/>
    <a:srgbClr val="FF6600"/>
    <a:srgbClr val="0070C0"/>
    <a:srgbClr val="FF9F9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D7AC3CCA-C797-4891-BE02-D94E43425B78}" styleName="中度样式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69CF1AB2-1976-4502-BF36-3FF5EA218861}" styleName="中度样式 4 - 强调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245" autoAdjust="0"/>
    <p:restoredTop sz="99556" autoAdjust="0"/>
  </p:normalViewPr>
  <p:slideViewPr>
    <p:cSldViewPr>
      <p:cViewPr varScale="1">
        <p:scale>
          <a:sx n="154" d="100"/>
          <a:sy n="154" d="100"/>
        </p:scale>
        <p:origin x="-384" y="-84"/>
      </p:cViewPr>
      <p:guideLst>
        <p:guide orient="horz" pos="1620"/>
        <p:guide pos="2857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50" d="100"/>
        <a:sy n="150" d="100"/>
      </p:scale>
      <p:origin x="0" y="288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2.fntdata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1.fntdata"/><Relationship Id="rId33" Type="http://schemas.openxmlformats.org/officeDocument/2006/relationships/font" Target="fonts/font9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5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handoutMaster" Target="handoutMasters/handoutMaster1.xml"/><Relationship Id="rId32" Type="http://schemas.openxmlformats.org/officeDocument/2006/relationships/font" Target="fonts/font8.fntdata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font" Target="fonts/font4.fntdata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7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3.fntdata"/><Relationship Id="rId30" Type="http://schemas.openxmlformats.org/officeDocument/2006/relationships/font" Target="fonts/font6.fntdata"/><Relationship Id="rId35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FD2E35E-6DB1-4671-AA13-E9173BD066DF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E1CD010-A9A3-4117-BFBF-9C1583B3E14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1CD010-A9A3-4117-BFBF-9C1583B3E142}" type="slidenum">
              <a:rPr lang="zh-CN" altLang="en-US" smtClean="0">
                <a:solidFill>
                  <a:prstClr val="black"/>
                </a:solidFill>
              </a:rPr>
              <a:t>3</a:t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530820CF-B880-4189-942D-D702A7CBA730}" type="datetimeFigureOut">
              <a:rPr lang="zh-CN" altLang="en-US" smtClean="0">
                <a:solidFill>
                  <a:prstClr val="black"/>
                </a:solidFill>
              </a:rPr>
              <a:t>2023-01-17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0C913308-F349-4B6D-A68A-DD1791B4A57B}" type="slidenum">
              <a:rPr lang="zh-CN" altLang="en-US" smtClean="0">
                <a:solidFill>
                  <a:prstClr val="black"/>
                </a:solidFill>
              </a:rPr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内页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内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82F288E0-7875-42C4-84C8-98DBBD3BF4D2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 userDrawn="1"/>
        </p:nvPicPr>
        <p:blipFill>
          <a:blip r:embed="rId7" cstate="email"/>
          <a:stretch>
            <a:fillRect/>
          </a:stretch>
        </p:blipFill>
        <p:spPr>
          <a:xfrm>
            <a:off x="0" y="4514192"/>
            <a:ext cx="9144000" cy="629306"/>
          </a:xfrm>
          <a:prstGeom prst="rect">
            <a:avLst/>
          </a:prstGeom>
        </p:spPr>
      </p:pic>
      <p:sp>
        <p:nvSpPr>
          <p:cNvPr id="8" name="矩形 7"/>
          <p:cNvSpPr/>
          <p:nvPr userDrawn="1"/>
        </p:nvSpPr>
        <p:spPr>
          <a:xfrm flipH="1">
            <a:off x="0" y="123478"/>
            <a:ext cx="3347864" cy="216000"/>
          </a:xfrm>
          <a:prstGeom prst="rect">
            <a:avLst/>
          </a:prstGeom>
          <a:gradFill flip="none" rotWithShape="1">
            <a:gsLst>
              <a:gs pos="40000">
                <a:srgbClr val="63D6FF"/>
              </a:gs>
              <a:gs pos="97000">
                <a:schemeClr val="bg1">
                  <a:alpha val="0"/>
                </a:schemeClr>
              </a:gs>
              <a:gs pos="70000">
                <a:srgbClr val="96E4FF">
                  <a:alpha val="75686"/>
                </a:srgb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solidFill>
                <a:prstClr val="white"/>
              </a:solidFill>
            </a:endParaRPr>
          </a:p>
        </p:txBody>
      </p:sp>
      <p:sp>
        <p:nvSpPr>
          <p:cNvPr id="10" name="TextBox 9"/>
          <p:cNvSpPr txBox="1"/>
          <p:nvPr userDrawn="1"/>
        </p:nvSpPr>
        <p:spPr>
          <a:xfrm>
            <a:off x="126750" y="93861"/>
            <a:ext cx="286107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200" dirty="0" smtClean="0">
                <a:solidFill>
                  <a:prstClr val="black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两位数乘两位数 口算两位数乘整十数</a:t>
            </a:r>
            <a:endParaRPr lang="zh-CN" altLang="en-US" sz="1200" dirty="0">
              <a:solidFill>
                <a:prstClr val="black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slide" Target="slide20.xml"/><Relationship Id="rId3" Type="http://schemas.openxmlformats.org/officeDocument/2006/relationships/slide" Target="slide13.xml"/><Relationship Id="rId7" Type="http://schemas.openxmlformats.org/officeDocument/2006/relationships/image" Target="../media/image3.emf"/><Relationship Id="rId2" Type="http://schemas.openxmlformats.org/officeDocument/2006/relationships/slide" Target="slide15.xml"/><Relationship Id="rId1" Type="http://schemas.openxmlformats.org/officeDocument/2006/relationships/slideLayout" Target="../slideLayouts/slideLayout1.xml"/><Relationship Id="rId6" Type="http://schemas.openxmlformats.org/officeDocument/2006/relationships/slide" Target="slide2.xml"/><Relationship Id="rId11" Type="http://schemas.openxmlformats.org/officeDocument/2006/relationships/image" Target="../media/image4.png"/><Relationship Id="rId5" Type="http://schemas.openxmlformats.org/officeDocument/2006/relationships/slide" Target="slide3.xml"/><Relationship Id="rId10" Type="http://schemas.openxmlformats.org/officeDocument/2006/relationships/slide" Target="slide12.xml"/><Relationship Id="rId4" Type="http://schemas.openxmlformats.org/officeDocument/2006/relationships/slide" Target="slide14.xml"/><Relationship Id="rId9" Type="http://schemas.openxmlformats.org/officeDocument/2006/relationships/slide" Target="slide2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6" Type="http://schemas.openxmlformats.org/officeDocument/2006/relationships/slide" Target="slide1.xml"/><Relationship Id="rId5" Type="http://schemas.openxmlformats.org/officeDocument/2006/relationships/image" Target="../media/image9.png"/><Relationship Id="rId4" Type="http://schemas.openxmlformats.org/officeDocument/2006/relationships/slide" Target="slide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Relationship Id="rId4" Type="http://schemas.openxmlformats.org/officeDocument/2006/relationships/slide" Target="slide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4.xml"/><Relationship Id="rId5" Type="http://schemas.openxmlformats.org/officeDocument/2006/relationships/slide" Target="slide1.xml"/><Relationship Id="rId4" Type="http://schemas.openxmlformats.org/officeDocument/2006/relationships/image" Target="../media/image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" Target="slide2.xml"/><Relationship Id="rId1" Type="http://schemas.openxmlformats.org/officeDocument/2006/relationships/slideLayout" Target="../slideLayouts/slideLayout4.xml"/><Relationship Id="rId4" Type="http://schemas.openxmlformats.org/officeDocument/2006/relationships/slide" Target="slide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7" Type="http://schemas.openxmlformats.org/officeDocument/2006/relationships/slide" Target="slide1.xml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9.png"/><Relationship Id="rId5" Type="http://schemas.openxmlformats.org/officeDocument/2006/relationships/slide" Target="slide2.xml"/><Relationship Id="rId4" Type="http://schemas.openxmlformats.org/officeDocument/2006/relationships/image" Target="../media/image2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4.xml"/><Relationship Id="rId6" Type="http://schemas.openxmlformats.org/officeDocument/2006/relationships/slide" Target="slide1.xml"/><Relationship Id="rId5" Type="http://schemas.openxmlformats.org/officeDocument/2006/relationships/image" Target="../media/image9.png"/><Relationship Id="rId4" Type="http://schemas.openxmlformats.org/officeDocument/2006/relationships/slide" Target="slide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4.xml"/><Relationship Id="rId6" Type="http://schemas.openxmlformats.org/officeDocument/2006/relationships/slide" Target="slide1.xml"/><Relationship Id="rId5" Type="http://schemas.openxmlformats.org/officeDocument/2006/relationships/image" Target="../media/image9.png"/><Relationship Id="rId4" Type="http://schemas.openxmlformats.org/officeDocument/2006/relationships/slide" Target="slide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4.xml"/><Relationship Id="rId6" Type="http://schemas.openxmlformats.org/officeDocument/2006/relationships/slide" Target="slide1.xml"/><Relationship Id="rId5" Type="http://schemas.openxmlformats.org/officeDocument/2006/relationships/image" Target="../media/image9.png"/><Relationship Id="rId4" Type="http://schemas.openxmlformats.org/officeDocument/2006/relationships/slide" Target="slide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7" Type="http://schemas.openxmlformats.org/officeDocument/2006/relationships/slide" Target="slide1.xml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9.png"/><Relationship Id="rId5" Type="http://schemas.openxmlformats.org/officeDocument/2006/relationships/slide" Target="slide2.xml"/><Relationship Id="rId4" Type="http://schemas.openxmlformats.org/officeDocument/2006/relationships/image" Target="../media/image31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4.xml"/><Relationship Id="rId6" Type="http://schemas.openxmlformats.org/officeDocument/2006/relationships/slide" Target="slide1.xml"/><Relationship Id="rId5" Type="http://schemas.openxmlformats.org/officeDocument/2006/relationships/image" Target="../media/image9.png"/><Relationship Id="rId4" Type="http://schemas.openxmlformats.org/officeDocument/2006/relationships/slide" Target="slide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" Target="slide1.xml"/><Relationship Id="rId3" Type="http://schemas.openxmlformats.org/officeDocument/2006/relationships/image" Target="../media/image6.png"/><Relationship Id="rId7" Type="http://schemas.openxmlformats.org/officeDocument/2006/relationships/image" Target="../media/image9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slide" Target="slide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emf"/><Relationship Id="rId1" Type="http://schemas.openxmlformats.org/officeDocument/2006/relationships/slideLayout" Target="../slideLayouts/slideLayout4.xml"/><Relationship Id="rId6" Type="http://schemas.openxmlformats.org/officeDocument/2006/relationships/slide" Target="slide1.xml"/><Relationship Id="rId5" Type="http://schemas.openxmlformats.org/officeDocument/2006/relationships/image" Target="../media/image9.png"/><Relationship Id="rId4" Type="http://schemas.openxmlformats.org/officeDocument/2006/relationships/slide" Target="slide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4.xml"/><Relationship Id="rId6" Type="http://schemas.openxmlformats.org/officeDocument/2006/relationships/slide" Target="slide1.xml"/><Relationship Id="rId5" Type="http://schemas.openxmlformats.org/officeDocument/2006/relationships/image" Target="../media/image9.png"/><Relationship Id="rId4" Type="http://schemas.openxmlformats.org/officeDocument/2006/relationships/slide" Target="slide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slide" Target="slide1.xml"/><Relationship Id="rId3" Type="http://schemas.openxmlformats.org/officeDocument/2006/relationships/image" Target="../media/image10.jpe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slide" Target="slide2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microsoft.com/office/2007/relationships/hdphoto" Target="../media/hdphoto1.wdp"/><Relationship Id="rId7" Type="http://schemas.openxmlformats.org/officeDocument/2006/relationships/slide" Target="slide2.xml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jpeg"/><Relationship Id="rId9" Type="http://schemas.openxmlformats.org/officeDocument/2006/relationships/slide" Target="slide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2.xml"/><Relationship Id="rId5" Type="http://schemas.openxmlformats.org/officeDocument/2006/relationships/slide" Target="slide1.xml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Relationship Id="rId4" Type="http://schemas.openxmlformats.org/officeDocument/2006/relationships/slide" Target="slide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6" Type="http://schemas.openxmlformats.org/officeDocument/2006/relationships/slide" Target="slide1.xml"/><Relationship Id="rId5" Type="http://schemas.openxmlformats.org/officeDocument/2006/relationships/image" Target="../media/image9.png"/><Relationship Id="rId4" Type="http://schemas.openxmlformats.org/officeDocument/2006/relationships/slide" Target="slide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slide" Target="slide1.xml"/><Relationship Id="rId3" Type="http://schemas.microsoft.com/office/2007/relationships/hdphoto" Target="../media/hdphoto1.wdp"/><Relationship Id="rId7" Type="http://schemas.openxmlformats.org/officeDocument/2006/relationships/image" Target="../media/image9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slide" Target="slide2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6" Type="http://schemas.openxmlformats.org/officeDocument/2006/relationships/slide" Target="slide1.xml"/><Relationship Id="rId5" Type="http://schemas.openxmlformats.org/officeDocument/2006/relationships/image" Target="../media/image9.png"/><Relationship Id="rId4" Type="http://schemas.openxmlformats.org/officeDocument/2006/relationships/slide" Target="slide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0" y="0"/>
            <a:ext cx="4067944" cy="424168"/>
            <a:chOff x="0" y="0"/>
            <a:chExt cx="3491880" cy="424168"/>
          </a:xfrm>
        </p:grpSpPr>
        <p:sp>
          <p:nvSpPr>
            <p:cNvPr id="4" name="矩形 3"/>
            <p:cNvSpPr/>
            <p:nvPr/>
          </p:nvSpPr>
          <p:spPr>
            <a:xfrm>
              <a:off x="0" y="0"/>
              <a:ext cx="3491880" cy="42416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5" name="矩形 4"/>
            <p:cNvSpPr/>
            <p:nvPr/>
          </p:nvSpPr>
          <p:spPr>
            <a:xfrm flipH="1">
              <a:off x="0" y="66537"/>
              <a:ext cx="2771800" cy="252000"/>
            </a:xfrm>
            <a:prstGeom prst="rect">
              <a:avLst/>
            </a:prstGeom>
            <a:gradFill flip="none" rotWithShape="1">
              <a:gsLst>
                <a:gs pos="40000">
                  <a:schemeClr val="bg1"/>
                </a:gs>
                <a:gs pos="99000">
                  <a:schemeClr val="bg1">
                    <a:alpha val="0"/>
                  </a:schemeClr>
                </a:gs>
                <a:gs pos="77000">
                  <a:schemeClr val="bg1">
                    <a:alpha val="59000"/>
                  </a:schemeClr>
                </a:gs>
              </a:gsLst>
              <a:lin ang="108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>
                <a:solidFill>
                  <a:prstClr val="white"/>
                </a:solidFill>
              </a:endParaRPr>
            </a:p>
          </p:txBody>
        </p:sp>
        <p:grpSp>
          <p:nvGrpSpPr>
            <p:cNvPr id="6" name="组合 5"/>
            <p:cNvGrpSpPr/>
            <p:nvPr/>
          </p:nvGrpSpPr>
          <p:grpSpPr>
            <a:xfrm>
              <a:off x="0" y="51470"/>
              <a:ext cx="3275856" cy="276999"/>
              <a:chOff x="0" y="51470"/>
              <a:chExt cx="3275856" cy="276999"/>
            </a:xfrm>
          </p:grpSpPr>
          <p:sp>
            <p:nvSpPr>
              <p:cNvPr id="7" name="文本框 22"/>
              <p:cNvSpPr txBox="1"/>
              <p:nvPr/>
            </p:nvSpPr>
            <p:spPr>
              <a:xfrm>
                <a:off x="179512" y="51470"/>
                <a:ext cx="2185214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kumimoji="1" lang="zh-CN" altLang="en-US" sz="1200" dirty="0">
                    <a:solidFill>
                      <a:prstClr val="black"/>
                    </a:solidFill>
                    <a:latin typeface="黑体" panose="02010609060101010101" pitchFamily="49" charset="-122"/>
                    <a:ea typeface="黑体" panose="02010609060101010101" pitchFamily="49" charset="-122"/>
                  </a:rPr>
                  <a:t>苏教</a:t>
                </a:r>
                <a:r>
                  <a:rPr kumimoji="1" lang="zh-CN" altLang="en-US" sz="1200" dirty="0" smtClean="0">
                    <a:solidFill>
                      <a:prstClr val="black"/>
                    </a:solidFill>
                    <a:latin typeface="黑体" panose="02010609060101010101" pitchFamily="49" charset="-122"/>
                    <a:ea typeface="黑体" panose="02010609060101010101" pitchFamily="49" charset="-122"/>
                  </a:rPr>
                  <a:t>版  </a:t>
                </a:r>
                <a:r>
                  <a:rPr kumimoji="1" lang="zh-CN" altLang="en-US" sz="1200" dirty="0">
                    <a:solidFill>
                      <a:prstClr val="black"/>
                    </a:solidFill>
                    <a:latin typeface="黑体" panose="02010609060101010101" pitchFamily="49" charset="-122"/>
                    <a:ea typeface="黑体" panose="02010609060101010101" pitchFamily="49" charset="-122"/>
                  </a:rPr>
                  <a:t>数学  </a:t>
                </a:r>
                <a:r>
                  <a:rPr kumimoji="1" lang="zh-CN" altLang="en-US" sz="1200" dirty="0" smtClean="0">
                    <a:solidFill>
                      <a:prstClr val="black"/>
                    </a:solidFill>
                    <a:latin typeface="黑体" panose="02010609060101010101" pitchFamily="49" charset="-122"/>
                    <a:ea typeface="黑体" panose="02010609060101010101" pitchFamily="49" charset="-122"/>
                  </a:rPr>
                  <a:t>三年级  </a:t>
                </a:r>
                <a:r>
                  <a:rPr kumimoji="1" lang="zh-CN" altLang="en-US" sz="1200" dirty="0">
                    <a:solidFill>
                      <a:prstClr val="black"/>
                    </a:solidFill>
                    <a:latin typeface="黑体" panose="02010609060101010101" pitchFamily="49" charset="-122"/>
                    <a:ea typeface="黑体" panose="02010609060101010101" pitchFamily="49" charset="-122"/>
                  </a:rPr>
                  <a:t>下册</a:t>
                </a:r>
              </a:p>
            </p:txBody>
          </p:sp>
          <p:cxnSp>
            <p:nvCxnSpPr>
              <p:cNvPr id="8" name="直线连接符 4"/>
              <p:cNvCxnSpPr/>
              <p:nvPr/>
            </p:nvCxnSpPr>
            <p:spPr>
              <a:xfrm>
                <a:off x="0" y="318537"/>
                <a:ext cx="3275856" cy="0"/>
              </a:xfrm>
              <a:prstGeom prst="line">
                <a:avLst/>
              </a:prstGeom>
              <a:ln w="15875" cmpd="sng">
                <a:gradFill flip="none" rotWithShape="1">
                  <a:gsLst>
                    <a:gs pos="10000">
                      <a:schemeClr val="accent1">
                        <a:lumMod val="0"/>
                        <a:lumOff val="100000"/>
                      </a:schemeClr>
                    </a:gs>
                    <a:gs pos="65000">
                      <a:schemeClr val="accent1">
                        <a:lumMod val="100000"/>
                      </a:schemeClr>
                    </a:gs>
                  </a:gsLst>
                  <a:lin ang="10800000" scaled="0"/>
                  <a:tileRect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9" name="单圆角矩形 8">
            <a:hlinkClick r:id="rId2" action="ppaction://hlinksldjump"/>
          </p:cNvPr>
          <p:cNvSpPr/>
          <p:nvPr/>
        </p:nvSpPr>
        <p:spPr>
          <a:xfrm>
            <a:off x="5004488" y="3719576"/>
            <a:ext cx="1799760" cy="432048"/>
          </a:xfrm>
          <a:prstGeom prst="round1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" name="单圆角矩形 9">
            <a:hlinkClick r:id="rId3" action="ppaction://hlinksldjump"/>
          </p:cNvPr>
          <p:cNvSpPr/>
          <p:nvPr/>
        </p:nvSpPr>
        <p:spPr>
          <a:xfrm>
            <a:off x="2195736" y="3719576"/>
            <a:ext cx="1799760" cy="432048"/>
          </a:xfrm>
          <a:prstGeom prst="round1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" name="单圆角矩形 10">
            <a:hlinkClick r:id="rId4" action="ppaction://hlinksldjump"/>
          </p:cNvPr>
          <p:cNvSpPr/>
          <p:nvPr/>
        </p:nvSpPr>
        <p:spPr>
          <a:xfrm>
            <a:off x="5940152" y="3025309"/>
            <a:ext cx="1799760" cy="432048"/>
          </a:xfrm>
          <a:prstGeom prst="round1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2" name="单圆角矩形 11">
            <a:hlinkClick r:id="rId5" action="ppaction://hlinksldjump"/>
          </p:cNvPr>
          <p:cNvSpPr/>
          <p:nvPr/>
        </p:nvSpPr>
        <p:spPr>
          <a:xfrm>
            <a:off x="3564328" y="3025309"/>
            <a:ext cx="1799760" cy="432048"/>
          </a:xfrm>
          <a:prstGeom prst="round1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3" name="单圆角矩形 12">
            <a:hlinkClick r:id="rId6" action="ppaction://hlinksldjump"/>
          </p:cNvPr>
          <p:cNvSpPr/>
          <p:nvPr/>
        </p:nvSpPr>
        <p:spPr>
          <a:xfrm>
            <a:off x="1187624" y="3025309"/>
            <a:ext cx="1799760" cy="432048"/>
          </a:xfrm>
          <a:prstGeom prst="round1Rect">
            <a:avLst/>
          </a:prstGeom>
          <a:solidFill>
            <a:srgbClr val="ACBDF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-6995" y="1635646"/>
            <a:ext cx="9144000" cy="684803"/>
          </a:xfrm>
          <a:prstGeom prst="rect">
            <a:avLst/>
          </a:prstGeom>
          <a:noFill/>
          <a:effectLst>
            <a:softEdge rad="0"/>
          </a:effectLst>
        </p:spPr>
        <p:txBody>
          <a:bodyPr wrap="square" lIns="68580" tIns="34290" rIns="68580" bIns="34290" rtlCol="0">
            <a:spAutoFit/>
          </a:bodyPr>
          <a:lstStyle/>
          <a:p>
            <a:pPr algn="ctr"/>
            <a:r>
              <a:rPr lang="zh-CN" altLang="en-US" sz="4000" b="1" dirty="0" smtClean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两位数乘两位数的口</a:t>
            </a:r>
            <a:r>
              <a:rPr lang="zh-CN" altLang="en-US" sz="4000" b="1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算</a:t>
            </a:r>
          </a:p>
        </p:txBody>
      </p:sp>
      <p:pic>
        <p:nvPicPr>
          <p:cNvPr id="15" name="图片 5"/>
          <p:cNvPicPr>
            <a:picLocks noChangeAspect="1"/>
          </p:cNvPicPr>
          <p:nvPr/>
        </p:nvPicPr>
        <p:blipFill rotWithShape="1">
          <a:blip r:embed="rId7" cstate="email"/>
          <a:srcRect l="35500" r="32250" b="80044"/>
          <a:stretch>
            <a:fillRect/>
          </a:stretch>
        </p:blipFill>
        <p:spPr bwMode="auto">
          <a:xfrm flipH="1">
            <a:off x="1633534" y="4413686"/>
            <a:ext cx="321771" cy="2877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圆角矩形 15">
            <a:hlinkClick r:id="rId6" action="ppaction://hlinksldjump"/>
          </p:cNvPr>
          <p:cNvSpPr/>
          <p:nvPr/>
        </p:nvSpPr>
        <p:spPr>
          <a:xfrm>
            <a:off x="1209945" y="2952109"/>
            <a:ext cx="1669378" cy="578448"/>
          </a:xfrm>
          <a:prstGeom prst="roundRect">
            <a:avLst/>
          </a:prstGeom>
          <a:noFill/>
          <a:ln>
            <a:noFill/>
          </a:ln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  <p:txBody>
          <a:bodyPr wrap="none">
            <a:spAutoFit/>
          </a:bodyPr>
          <a:lstStyle/>
          <a:p>
            <a:r>
              <a:rPr lang="zh-CN" altLang="en-US" sz="28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情境导入</a:t>
            </a:r>
          </a:p>
        </p:txBody>
      </p:sp>
      <p:sp>
        <p:nvSpPr>
          <p:cNvPr id="17" name="圆角矩形 16">
            <a:hlinkClick r:id="rId5" action="ppaction://hlinksldjump"/>
          </p:cNvPr>
          <p:cNvSpPr/>
          <p:nvPr/>
        </p:nvSpPr>
        <p:spPr>
          <a:xfrm>
            <a:off x="3624893" y="2932252"/>
            <a:ext cx="1674584" cy="578882"/>
          </a:xfrm>
          <a:prstGeom prst="roundRect">
            <a:avLst/>
          </a:prstGeom>
          <a:noFill/>
          <a:ln>
            <a:noFill/>
          </a:ln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  <p:txBody>
          <a:bodyPr wrap="none">
            <a:spAutoFit/>
          </a:bodyPr>
          <a:lstStyle/>
          <a:p>
            <a:r>
              <a:rPr lang="zh-CN" altLang="en-US" sz="28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探究新知</a:t>
            </a:r>
          </a:p>
        </p:txBody>
      </p:sp>
      <p:sp>
        <p:nvSpPr>
          <p:cNvPr id="18" name="圆角矩形 17">
            <a:hlinkClick r:id="rId8" action="ppaction://hlinksldjump"/>
          </p:cNvPr>
          <p:cNvSpPr/>
          <p:nvPr/>
        </p:nvSpPr>
        <p:spPr>
          <a:xfrm>
            <a:off x="2247861" y="3649052"/>
            <a:ext cx="1674584" cy="578882"/>
          </a:xfrm>
          <a:prstGeom prst="roundRect">
            <a:avLst/>
          </a:prstGeom>
          <a:noFill/>
          <a:ln>
            <a:noFill/>
          </a:ln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  <p:txBody>
          <a:bodyPr wrap="none">
            <a:spAutoFit/>
          </a:bodyPr>
          <a:lstStyle/>
          <a:p>
            <a:r>
              <a:rPr lang="zh-CN" altLang="en-US" sz="28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课堂小结</a:t>
            </a:r>
          </a:p>
        </p:txBody>
      </p:sp>
      <p:sp>
        <p:nvSpPr>
          <p:cNvPr id="19" name="圆角矩形 18">
            <a:hlinkClick r:id="rId9" action="ppaction://hlinksldjump"/>
          </p:cNvPr>
          <p:cNvSpPr/>
          <p:nvPr/>
        </p:nvSpPr>
        <p:spPr>
          <a:xfrm>
            <a:off x="5073757" y="3649052"/>
            <a:ext cx="1674584" cy="578882"/>
          </a:xfrm>
          <a:prstGeom prst="roundRect">
            <a:avLst/>
          </a:prstGeom>
          <a:noFill/>
          <a:ln>
            <a:noFill/>
          </a:ln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  <p:txBody>
          <a:bodyPr wrap="none">
            <a:spAutoFit/>
          </a:bodyPr>
          <a:lstStyle/>
          <a:p>
            <a:r>
              <a:rPr lang="zh-CN" altLang="en-US" sz="28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课后作业</a:t>
            </a:r>
          </a:p>
        </p:txBody>
      </p:sp>
      <p:sp>
        <p:nvSpPr>
          <p:cNvPr id="20" name="矩形 19"/>
          <p:cNvSpPr/>
          <p:nvPr/>
        </p:nvSpPr>
        <p:spPr>
          <a:xfrm>
            <a:off x="999190" y="629457"/>
            <a:ext cx="2663230" cy="500137"/>
          </a:xfrm>
          <a:prstGeom prst="rect">
            <a:avLst/>
          </a:prstGeom>
        </p:spPr>
        <p:txBody>
          <a:bodyPr wrap="none" lIns="68580" tIns="34290" rIns="68580" bIns="34290">
            <a:spAutoFit/>
          </a:bodyPr>
          <a:lstStyle/>
          <a:p>
            <a:r>
              <a:rPr lang="zh-CN" altLang="en-US" sz="2800" dirty="0" smtClean="0">
                <a:solidFill>
                  <a:srgbClr val="0050AA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两位数乘两位数</a:t>
            </a:r>
            <a:endParaRPr lang="zh-CN" altLang="en-US" sz="2800" dirty="0">
              <a:solidFill>
                <a:srgbClr val="0050AA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21" name="圆角矩形 20">
            <a:hlinkClick r:id="rId10" action="ppaction://hlinksldjump"/>
          </p:cNvPr>
          <p:cNvSpPr/>
          <p:nvPr/>
        </p:nvSpPr>
        <p:spPr>
          <a:xfrm>
            <a:off x="6048388" y="2932252"/>
            <a:ext cx="1674584" cy="578882"/>
          </a:xfrm>
          <a:prstGeom prst="roundRect">
            <a:avLst/>
          </a:prstGeom>
          <a:noFill/>
          <a:ln>
            <a:noFill/>
          </a:ln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  <p:txBody>
          <a:bodyPr wrap="none">
            <a:spAutoFit/>
          </a:bodyPr>
          <a:lstStyle/>
          <a:p>
            <a:r>
              <a:rPr lang="zh-CN" altLang="en-US" sz="28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课堂练习</a:t>
            </a:r>
          </a:p>
        </p:txBody>
      </p:sp>
      <p:pic>
        <p:nvPicPr>
          <p:cNvPr id="22" name="图片 5"/>
          <p:cNvPicPr>
            <a:picLocks noChangeAspect="1"/>
          </p:cNvPicPr>
          <p:nvPr/>
        </p:nvPicPr>
        <p:blipFill rotWithShape="1">
          <a:blip r:embed="rId7" cstate="email"/>
          <a:srcRect l="35500" r="32250" b="80044"/>
          <a:stretch>
            <a:fillRect/>
          </a:stretch>
        </p:blipFill>
        <p:spPr bwMode="auto">
          <a:xfrm>
            <a:off x="6780547" y="4413687"/>
            <a:ext cx="321771" cy="2877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23" name="组合 22"/>
          <p:cNvGrpSpPr/>
          <p:nvPr/>
        </p:nvGrpSpPr>
        <p:grpSpPr>
          <a:xfrm>
            <a:off x="231783" y="519703"/>
            <a:ext cx="654821" cy="683823"/>
            <a:chOff x="1306635" y="1404594"/>
            <a:chExt cx="654821" cy="683823"/>
          </a:xfrm>
        </p:grpSpPr>
        <p:pic>
          <p:nvPicPr>
            <p:cNvPr id="24" name="图片 23"/>
            <p:cNvPicPr>
              <a:picLocks noChangeAspect="1"/>
            </p:cNvPicPr>
            <p:nvPr/>
          </p:nvPicPr>
          <p:blipFill>
            <a:blip r:embed="rId11" cstate="email"/>
            <a:stretch>
              <a:fillRect/>
            </a:stretch>
          </p:blipFill>
          <p:spPr>
            <a:xfrm>
              <a:off x="1306635" y="1440417"/>
              <a:ext cx="654821" cy="648000"/>
            </a:xfrm>
            <a:prstGeom prst="rect">
              <a:avLst/>
            </a:prstGeom>
          </p:spPr>
        </p:pic>
        <p:sp>
          <p:nvSpPr>
            <p:cNvPr id="25" name="文本框 10"/>
            <p:cNvSpPr txBox="1"/>
            <p:nvPr/>
          </p:nvSpPr>
          <p:spPr>
            <a:xfrm>
              <a:off x="1428700" y="1404594"/>
              <a:ext cx="410690" cy="63094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zh-CN" sz="3500" b="1" dirty="0">
                  <a:solidFill>
                    <a:srgbClr val="0050AA"/>
                  </a:solidFill>
                  <a:latin typeface="宋体" panose="02010600030101010101" pitchFamily="2" charset="-122"/>
                </a:rPr>
                <a:t>1</a:t>
              </a:r>
              <a:endParaRPr kumimoji="1" lang="zh-CN" altLang="en-US" sz="3500" b="1" dirty="0">
                <a:solidFill>
                  <a:srgbClr val="0050AA"/>
                </a:solidFill>
                <a:latin typeface="宋体" panose="02010600030101010101" pitchFamily="2" charset="-122"/>
              </a:endParaRPr>
            </a:p>
          </p:txBody>
        </p:sp>
      </p:grpSp>
      <p:sp>
        <p:nvSpPr>
          <p:cNvPr id="26" name="矩形 25"/>
          <p:cNvSpPr/>
          <p:nvPr/>
        </p:nvSpPr>
        <p:spPr>
          <a:xfrm>
            <a:off x="3074244" y="4294125"/>
            <a:ext cx="2779928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lvl="0" indent="-342900" algn="ctr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000" b="1" kern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WWW.PPT818.COM</a:t>
            </a:r>
            <a:endParaRPr lang="en-US" altLang="zh-CN" sz="2000" kern="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AutoShape 27"/>
          <p:cNvSpPr>
            <a:spLocks noChangeArrowheads="1"/>
          </p:cNvSpPr>
          <p:nvPr/>
        </p:nvSpPr>
        <p:spPr bwMode="auto">
          <a:xfrm>
            <a:off x="2659414" y="1851670"/>
            <a:ext cx="3280738" cy="1487756"/>
          </a:xfrm>
          <a:prstGeom prst="cloudCallout">
            <a:avLst>
              <a:gd name="adj1" fmla="val 61360"/>
              <a:gd name="adj2" fmla="val -5637"/>
            </a:avLst>
          </a:prstGeom>
          <a:noFill/>
          <a:ln w="19050">
            <a:solidFill>
              <a:srgbClr val="3399FF"/>
            </a:solidFill>
            <a:miter lim="800000"/>
          </a:ln>
        </p:spPr>
        <p:txBody>
          <a:bodyPr lIns="68580" tIns="34290" rIns="68580" bIns="34290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10000"/>
              </a:lnSpc>
              <a:defRPr/>
            </a:pPr>
            <a:endParaRPr lang="zh-CN" altLang="en-US" sz="2000" dirty="0">
              <a:solidFill>
                <a:schemeClr val="tx1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38" name="TextBox 51"/>
          <p:cNvSpPr txBox="1">
            <a:spLocks noChangeArrowheads="1"/>
          </p:cNvSpPr>
          <p:nvPr/>
        </p:nvSpPr>
        <p:spPr bwMode="auto">
          <a:xfrm>
            <a:off x="3050198" y="3291830"/>
            <a:ext cx="2995930" cy="5219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CN" sz="2800" b="1" dirty="0"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30×60=1800</a:t>
            </a:r>
            <a:r>
              <a:rPr lang="zh-CN" altLang="en-US" sz="2800" b="1" dirty="0"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（个）</a:t>
            </a:r>
            <a:r>
              <a:rPr lang="en-US" altLang="zh-CN" sz="2800" b="1" dirty="0" smtClean="0"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 </a:t>
            </a:r>
            <a:endParaRPr lang="zh-CN" altLang="en-US" sz="2800" b="1" dirty="0">
              <a:latin typeface="楷体" panose="02010609060101010101" pitchFamily="49" charset="-122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24" name="TextBox 51"/>
          <p:cNvSpPr txBox="1">
            <a:spLocks noChangeArrowheads="1"/>
          </p:cNvSpPr>
          <p:nvPr/>
        </p:nvSpPr>
        <p:spPr bwMode="auto">
          <a:xfrm>
            <a:off x="1763688" y="3921115"/>
            <a:ext cx="5375910" cy="5219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zh-CN" altLang="en-US" sz="2800" b="1" dirty="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答：</a:t>
            </a:r>
            <a:r>
              <a:rPr sz="2800" b="1" dirty="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大约一共收获蒜头</a:t>
            </a:r>
            <a:r>
              <a:rPr lang="en-US" sz="2800" b="1" dirty="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1800</a:t>
            </a:r>
            <a:r>
              <a:rPr sz="2800" b="1" dirty="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千克</a:t>
            </a:r>
            <a:r>
              <a:rPr lang="zh-CN" altLang="en-US" sz="2800" b="1" dirty="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。</a:t>
            </a:r>
            <a:r>
              <a:rPr lang="en-US" altLang="zh-CN" sz="2800" b="1" dirty="0" smtClean="0"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 </a:t>
            </a:r>
            <a:endParaRPr lang="zh-CN" altLang="en-US" sz="2800" b="1" dirty="0">
              <a:latin typeface="楷体" panose="02010609060101010101" pitchFamily="49" charset="-122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16" name="AutoShape 27"/>
          <p:cNvSpPr>
            <a:spLocks noChangeArrowheads="1"/>
          </p:cNvSpPr>
          <p:nvPr/>
        </p:nvSpPr>
        <p:spPr bwMode="auto">
          <a:xfrm>
            <a:off x="2207976" y="586408"/>
            <a:ext cx="4906437" cy="1152128"/>
          </a:xfrm>
          <a:prstGeom prst="cloudCallout">
            <a:avLst>
              <a:gd name="adj1" fmla="val -54029"/>
              <a:gd name="adj2" fmla="val -18065"/>
            </a:avLst>
          </a:prstGeom>
          <a:noFill/>
          <a:ln w="19050">
            <a:solidFill>
              <a:srgbClr val="3399FF"/>
            </a:solidFill>
            <a:miter lim="800000"/>
          </a:ln>
        </p:spPr>
        <p:txBody>
          <a:bodyPr lIns="68580" tIns="34290" rIns="68580" bIns="34290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10000"/>
              </a:lnSpc>
              <a:defRPr/>
            </a:pPr>
            <a:endParaRPr lang="zh-CN" altLang="en-US" sz="2000" b="1" dirty="0" smtClean="0">
              <a:solidFill>
                <a:srgbClr val="0000FF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587406" y="730424"/>
            <a:ext cx="4248472" cy="8552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lnSpc>
                <a:spcPct val="110000"/>
              </a:lnSpc>
              <a:defRPr/>
            </a:pPr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你会估算王大伯去年大约一共收获蒜头多少千克吗</a:t>
            </a:r>
            <a:r>
              <a:rPr lang="zh-CN" altLang="en-US" sz="24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？</a:t>
            </a:r>
            <a:endParaRPr lang="zh-CN" altLang="en-US" sz="24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pic>
        <p:nvPicPr>
          <p:cNvPr id="18" name="图片 17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1475656" y="555526"/>
            <a:ext cx="1004947" cy="144016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3059832" y="2018917"/>
            <a:ext cx="2497809" cy="15573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lnSpc>
                <a:spcPct val="110000"/>
              </a:lnSpc>
              <a:defRPr/>
            </a:pPr>
            <a:r>
              <a:rPr lang="zh-CN" altLang="en-US" sz="2400" b="1" dirty="0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按每袋</a:t>
            </a:r>
            <a:r>
              <a:rPr lang="en-US" altLang="zh-CN" sz="2400" b="1" dirty="0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30</a:t>
            </a:r>
            <a:r>
              <a:rPr lang="zh-CN" altLang="en-US" sz="2400" b="1" dirty="0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千克估算，看</a:t>
            </a:r>
            <a:r>
              <a:rPr lang="en-US" altLang="zh-CN" sz="2400" b="1" dirty="0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60</a:t>
            </a:r>
            <a:r>
              <a:rPr lang="zh-CN" altLang="en-US" sz="2400" b="1" dirty="0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袋一共有多少千克。</a:t>
            </a:r>
          </a:p>
          <a:p>
            <a:endParaRPr lang="zh-CN" altLang="en-US" sz="16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pic>
        <p:nvPicPr>
          <p:cNvPr id="19" name="Picture 3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6324677" y="1882176"/>
            <a:ext cx="818073" cy="12526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21" name="组合 20"/>
          <p:cNvGrpSpPr/>
          <p:nvPr/>
        </p:nvGrpSpPr>
        <p:grpSpPr>
          <a:xfrm>
            <a:off x="7812970" y="4471584"/>
            <a:ext cx="1105042" cy="370719"/>
            <a:chOff x="7643422" y="4681236"/>
            <a:chExt cx="1105042" cy="370719"/>
          </a:xfrm>
        </p:grpSpPr>
        <p:pic>
          <p:nvPicPr>
            <p:cNvPr id="22" name="图片 21">
              <a:hlinkClick r:id="rId4" action="ppaction://hlinksldjump"/>
            </p:cNvPr>
            <p:cNvPicPr>
              <a:picLocks noChangeAspect="1"/>
            </p:cNvPicPr>
            <p:nvPr/>
          </p:nvPicPr>
          <p:blipFill>
            <a:blip r:embed="rId5" cstate="email"/>
            <a:stretch>
              <a:fillRect/>
            </a:stretch>
          </p:blipFill>
          <p:spPr>
            <a:xfrm>
              <a:off x="7643422" y="4713389"/>
              <a:ext cx="1105042" cy="338566"/>
            </a:xfrm>
            <a:prstGeom prst="rect">
              <a:avLst/>
            </a:prstGeom>
          </p:spPr>
        </p:pic>
        <p:sp>
          <p:nvSpPr>
            <p:cNvPr id="25" name="文本框 26">
              <a:hlinkClick r:id="rId6" action="ppaction://hlinksldjump"/>
            </p:cNvPr>
            <p:cNvSpPr txBox="1"/>
            <p:nvPr/>
          </p:nvSpPr>
          <p:spPr>
            <a:xfrm>
              <a:off x="7763282" y="4681236"/>
              <a:ext cx="64633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zh-CN" altLang="en-US" sz="1800" dirty="0">
                  <a:latin typeface="黑体" panose="02010609060101010101" pitchFamily="49" charset="-122"/>
                  <a:ea typeface="黑体" panose="02010609060101010101" pitchFamily="49" charset="-122"/>
                </a:rPr>
                <a:t>返回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bldLvl="0" animBg="1"/>
      <p:bldP spid="138" grpId="0"/>
      <p:bldP spid="24" grpId="0"/>
      <p:bldP spid="16" grpId="0" bldLvl="0" animBg="1"/>
      <p:bldP spid="17" grpId="0"/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圆角矩形 13"/>
          <p:cNvSpPr/>
          <p:nvPr/>
        </p:nvSpPr>
        <p:spPr>
          <a:xfrm>
            <a:off x="956882" y="2067694"/>
            <a:ext cx="7143510" cy="1429763"/>
          </a:xfrm>
          <a:prstGeom prst="roundRect">
            <a:avLst/>
          </a:prstGeom>
          <a:noFill/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b="1">
              <a:solidFill>
                <a:srgbClr val="0099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125399" y="2088782"/>
            <a:ext cx="680647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1.</a:t>
            </a:r>
            <a:r>
              <a:rPr lang="zh-CN" altLang="en-US" sz="28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计算</a:t>
            </a:r>
            <a:r>
              <a:rPr lang="en-US" altLang="zh-CN" sz="28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30×60</a:t>
            </a:r>
            <a:r>
              <a:rPr lang="zh-CN" altLang="en-US" sz="28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，可以根据</a:t>
            </a:r>
            <a:r>
              <a:rPr lang="en-US" altLang="zh-CN" sz="28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3×6=18</a:t>
            </a:r>
            <a:r>
              <a:rPr lang="zh-CN" altLang="en-US" sz="28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，得到</a:t>
            </a:r>
            <a:endParaRPr lang="en-US" altLang="zh-CN" sz="2800" b="1" dirty="0" smtClean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r>
              <a:rPr lang="en-US" altLang="zh-CN" sz="2800" b="1" dirty="0">
                <a:latin typeface="楷体" panose="02010609060101010101" pitchFamily="49" charset="-122"/>
                <a:ea typeface="楷体" panose="02010609060101010101" pitchFamily="49" charset="-122"/>
              </a:rPr>
              <a:t> </a:t>
            </a:r>
            <a:r>
              <a:rPr lang="en-US" altLang="zh-CN" sz="28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 30</a:t>
            </a:r>
            <a:r>
              <a:rPr lang="en-US" altLang="zh-CN" sz="2800" b="1" dirty="0" smtClean="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×60=1800</a:t>
            </a:r>
            <a:r>
              <a:rPr lang="zh-CN" altLang="en-US" sz="28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。</a:t>
            </a:r>
            <a:endParaRPr lang="zh-CN" altLang="en-US" sz="28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031057" y="2859782"/>
            <a:ext cx="6995160" cy="6376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8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2.</a:t>
            </a:r>
            <a:r>
              <a:rPr lang="zh-CN" altLang="en-US" sz="28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数量关系：</a:t>
            </a:r>
            <a:r>
              <a:rPr lang="zh-CN" altLang="en-US" sz="2800" b="1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每袋质量</a:t>
            </a:r>
            <a:r>
              <a:rPr lang="en-US" altLang="zh-CN" sz="2800" b="1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×</a:t>
            </a:r>
            <a:r>
              <a:rPr lang="zh-CN" altLang="en-US" sz="2800" b="1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袋数＝总</a:t>
            </a:r>
            <a:r>
              <a:rPr lang="zh-CN" altLang="en-US" sz="28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质量</a:t>
            </a:r>
          </a:p>
        </p:txBody>
      </p:sp>
      <p:sp>
        <p:nvSpPr>
          <p:cNvPr id="9" name="TextBox 51"/>
          <p:cNvSpPr txBox="1">
            <a:spLocks noChangeArrowheads="1"/>
          </p:cNvSpPr>
          <p:nvPr/>
        </p:nvSpPr>
        <p:spPr bwMode="auto">
          <a:xfrm>
            <a:off x="1763688" y="627534"/>
            <a:ext cx="5472608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  <a:buNone/>
            </a:pPr>
            <a:r>
              <a:rPr lang="en-US" altLang="zh-CN" sz="2800" b="1" dirty="0" smtClean="0"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30   ×   60 </a:t>
            </a:r>
            <a:r>
              <a:rPr lang="zh-CN" altLang="en-US" sz="2800" b="1" dirty="0" smtClean="0"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＝  </a:t>
            </a:r>
            <a:r>
              <a:rPr lang="en-US" altLang="zh-CN" sz="2800" b="1" dirty="0" smtClean="0"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1800</a:t>
            </a:r>
            <a:r>
              <a:rPr lang="zh-CN" altLang="en-US" sz="2800" b="1" dirty="0"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（千克</a:t>
            </a:r>
            <a:r>
              <a:rPr lang="zh-CN" altLang="en-US" sz="2800" b="1" dirty="0" smtClean="0"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）</a:t>
            </a:r>
            <a:endParaRPr lang="zh-CN" altLang="en-US" sz="2800" b="1" dirty="0">
              <a:latin typeface="楷体" panose="02010609060101010101" pitchFamily="49" charset="-122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16" name="圆角矩形 15"/>
          <p:cNvSpPr/>
          <p:nvPr/>
        </p:nvSpPr>
        <p:spPr>
          <a:xfrm>
            <a:off x="3318515" y="1149504"/>
            <a:ext cx="994098" cy="531431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800" b="1" dirty="0" smtClean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袋数</a:t>
            </a:r>
          </a:p>
        </p:txBody>
      </p:sp>
      <p:sp>
        <p:nvSpPr>
          <p:cNvPr id="18" name="圆角矩形 17"/>
          <p:cNvSpPr/>
          <p:nvPr/>
        </p:nvSpPr>
        <p:spPr>
          <a:xfrm>
            <a:off x="1200071" y="1149504"/>
            <a:ext cx="1692354" cy="539363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800" b="1" dirty="0" smtClean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每袋质量</a:t>
            </a:r>
          </a:p>
        </p:txBody>
      </p:sp>
      <p:sp>
        <p:nvSpPr>
          <p:cNvPr id="20" name="圆角矩形 19"/>
          <p:cNvSpPr/>
          <p:nvPr/>
        </p:nvSpPr>
        <p:spPr>
          <a:xfrm>
            <a:off x="4716016" y="1141011"/>
            <a:ext cx="1368152" cy="494635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800" b="1" dirty="0" smtClean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总质量</a:t>
            </a:r>
          </a:p>
        </p:txBody>
      </p:sp>
      <p:sp>
        <p:nvSpPr>
          <p:cNvPr id="17" name="TextBox 51"/>
          <p:cNvSpPr txBox="1">
            <a:spLocks noChangeArrowheads="1"/>
          </p:cNvSpPr>
          <p:nvPr/>
        </p:nvSpPr>
        <p:spPr bwMode="auto">
          <a:xfrm>
            <a:off x="1763688" y="627534"/>
            <a:ext cx="753694" cy="5219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  <a:buNone/>
            </a:pPr>
            <a:r>
              <a:rPr lang="en-US" altLang="zh-CN" sz="2800" b="1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30</a:t>
            </a:r>
          </a:p>
        </p:txBody>
      </p:sp>
      <p:sp>
        <p:nvSpPr>
          <p:cNvPr id="19" name="TextBox 51"/>
          <p:cNvSpPr txBox="1">
            <a:spLocks noChangeArrowheads="1"/>
          </p:cNvSpPr>
          <p:nvPr/>
        </p:nvSpPr>
        <p:spPr bwMode="auto">
          <a:xfrm>
            <a:off x="3545210" y="627534"/>
            <a:ext cx="666750" cy="5219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  <a:buNone/>
            </a:pPr>
            <a:r>
              <a:rPr lang="en-US" altLang="zh-CN" sz="2800" b="1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60</a:t>
            </a:r>
          </a:p>
        </p:txBody>
      </p:sp>
      <p:sp>
        <p:nvSpPr>
          <p:cNvPr id="21" name="TextBox 51"/>
          <p:cNvSpPr txBox="1">
            <a:spLocks noChangeArrowheads="1"/>
          </p:cNvSpPr>
          <p:nvPr/>
        </p:nvSpPr>
        <p:spPr bwMode="auto">
          <a:xfrm>
            <a:off x="4788024" y="627534"/>
            <a:ext cx="927735" cy="5219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  <a:buNone/>
            </a:pPr>
            <a:r>
              <a:rPr lang="en-US" altLang="zh-CN" sz="2800" b="1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1800</a:t>
            </a:r>
          </a:p>
        </p:txBody>
      </p:sp>
      <p:grpSp>
        <p:nvGrpSpPr>
          <p:cNvPr id="23" name="组合 22"/>
          <p:cNvGrpSpPr/>
          <p:nvPr/>
        </p:nvGrpSpPr>
        <p:grpSpPr>
          <a:xfrm>
            <a:off x="7812970" y="4471584"/>
            <a:ext cx="1105042" cy="370719"/>
            <a:chOff x="7643422" y="4681236"/>
            <a:chExt cx="1105042" cy="370719"/>
          </a:xfrm>
        </p:grpSpPr>
        <p:pic>
          <p:nvPicPr>
            <p:cNvPr id="24" name="图片 23">
              <a:hlinkClick r:id="rId2" action="ppaction://hlinksldjump"/>
            </p:cNvPr>
            <p:cNvPicPr>
              <a:picLocks noChangeAspect="1"/>
            </p:cNvPicPr>
            <p:nvPr/>
          </p:nvPicPr>
          <p:blipFill>
            <a:blip r:embed="rId3" cstate="email"/>
            <a:stretch>
              <a:fillRect/>
            </a:stretch>
          </p:blipFill>
          <p:spPr>
            <a:xfrm>
              <a:off x="7643422" y="4713389"/>
              <a:ext cx="1105042" cy="338566"/>
            </a:xfrm>
            <a:prstGeom prst="rect">
              <a:avLst/>
            </a:prstGeom>
          </p:spPr>
        </p:pic>
        <p:sp>
          <p:nvSpPr>
            <p:cNvPr id="25" name="文本框 26">
              <a:hlinkClick r:id="rId4" action="ppaction://hlinksldjump"/>
            </p:cNvPr>
            <p:cNvSpPr txBox="1"/>
            <p:nvPr/>
          </p:nvSpPr>
          <p:spPr>
            <a:xfrm>
              <a:off x="7763282" y="4681236"/>
              <a:ext cx="64633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zh-CN" altLang="en-US" sz="1800" dirty="0">
                  <a:latin typeface="黑体" panose="02010609060101010101" pitchFamily="49" charset="-122"/>
                  <a:ea typeface="黑体" panose="02010609060101010101" pitchFamily="49" charset="-122"/>
                </a:rPr>
                <a:t>返回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750" tmFilter="0, 0; .2, .5; .8, .5; 1, 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6" dur="375" autoRev="1" fill="hold"/>
                                        <p:tgtEl>
                                          <p:spTgt spid="1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2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750" tmFilter="0, 0; .2, .5; .8, .5; 1, 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8" dur="375" autoRev="1" fill="hold"/>
                                        <p:tgtEl>
                                          <p:spTgt spid="1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2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750" tmFilter="0, 0; .2, .5; .8, .5; 1, 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0" dur="375" autoRev="1" fill="hold"/>
                                        <p:tgtEl>
                                          <p:spTgt spid="2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bldLvl="0" animBg="1"/>
      <p:bldP spid="6" grpId="0"/>
      <p:bldP spid="8" grpId="0"/>
      <p:bldP spid="9" grpId="0"/>
      <p:bldP spid="16" grpId="0" bldLvl="0" animBg="1"/>
      <p:bldP spid="18" grpId="0" bldLvl="0" animBg="1"/>
      <p:bldP spid="20" grpId="0" bldLvl="0" animBg="1"/>
      <p:bldP spid="17" grpId="0"/>
      <p:bldP spid="17" grpId="1"/>
      <p:bldP spid="19" grpId="0"/>
      <p:bldP spid="19" grpId="1"/>
      <p:bldP spid="21" grpId="0"/>
      <p:bldP spid="21" grpId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4"/>
          <p:cNvSpPr>
            <a:spLocks noChangeArrowheads="1"/>
          </p:cNvSpPr>
          <p:nvPr/>
        </p:nvSpPr>
        <p:spPr bwMode="auto">
          <a:xfrm>
            <a:off x="683568" y="973202"/>
            <a:ext cx="1513156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CN" altLang="en-US" sz="3200" b="1" dirty="0" smtClean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比一比。</a:t>
            </a:r>
            <a:endParaRPr lang="zh-CN" altLang="en-US" sz="3200" b="1" dirty="0">
              <a:solidFill>
                <a:srgbClr val="00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38" name="TextBox 51"/>
          <p:cNvSpPr txBox="1">
            <a:spLocks noChangeArrowheads="1"/>
          </p:cNvSpPr>
          <p:nvPr/>
        </p:nvSpPr>
        <p:spPr bwMode="auto">
          <a:xfrm>
            <a:off x="827584" y="1940431"/>
            <a:ext cx="1785937" cy="5219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CN" sz="2800" b="1" dirty="0"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16×1=</a:t>
            </a:r>
            <a:r>
              <a:rPr lang="en-US" altLang="zh-CN" sz="2800" b="1" dirty="0" smtClean="0"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 </a:t>
            </a:r>
            <a:endParaRPr lang="zh-CN" altLang="en-US" sz="2800" b="1" dirty="0">
              <a:latin typeface="楷体" panose="02010609060101010101" pitchFamily="49" charset="-122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6" name="TextBox 51"/>
          <p:cNvSpPr txBox="1">
            <a:spLocks noChangeArrowheads="1"/>
          </p:cNvSpPr>
          <p:nvPr/>
        </p:nvSpPr>
        <p:spPr bwMode="auto">
          <a:xfrm>
            <a:off x="3543479" y="1940431"/>
            <a:ext cx="1785937" cy="5219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CN" sz="2800" b="1" dirty="0"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70×6=</a:t>
            </a:r>
            <a:r>
              <a:rPr lang="en-US" altLang="zh-CN" sz="2800" b="1" dirty="0" smtClean="0"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 </a:t>
            </a:r>
            <a:endParaRPr lang="zh-CN" altLang="en-US" sz="2800" b="1" dirty="0">
              <a:latin typeface="楷体" panose="02010609060101010101" pitchFamily="49" charset="-122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14" name="TextBox 51"/>
          <p:cNvSpPr txBox="1">
            <a:spLocks noChangeArrowheads="1"/>
          </p:cNvSpPr>
          <p:nvPr/>
        </p:nvSpPr>
        <p:spPr bwMode="auto">
          <a:xfrm>
            <a:off x="6080939" y="1940431"/>
            <a:ext cx="1785937" cy="5219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CN" sz="2800" b="1" dirty="0"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5×40=</a:t>
            </a:r>
            <a:r>
              <a:rPr lang="en-US" altLang="zh-CN" sz="2800" b="1" dirty="0" smtClean="0"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 </a:t>
            </a:r>
            <a:endParaRPr lang="zh-CN" altLang="en-US" sz="2800" b="1" dirty="0">
              <a:latin typeface="楷体" panose="02010609060101010101" pitchFamily="49" charset="-122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15" name="TextBox 51"/>
          <p:cNvSpPr txBox="1">
            <a:spLocks noChangeArrowheads="1"/>
          </p:cNvSpPr>
          <p:nvPr/>
        </p:nvSpPr>
        <p:spPr bwMode="auto">
          <a:xfrm>
            <a:off x="1894552" y="1940188"/>
            <a:ext cx="655955" cy="5219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CN" sz="28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16</a:t>
            </a:r>
            <a:r>
              <a:rPr lang="en-US" altLang="zh-CN" sz="2800" b="1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22" name="TextBox 51"/>
          <p:cNvSpPr txBox="1">
            <a:spLocks noChangeArrowheads="1"/>
          </p:cNvSpPr>
          <p:nvPr/>
        </p:nvSpPr>
        <p:spPr bwMode="auto">
          <a:xfrm>
            <a:off x="4669502" y="1923678"/>
            <a:ext cx="843280" cy="5219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CN" sz="28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420</a:t>
            </a:r>
            <a:r>
              <a:rPr lang="en-US" altLang="zh-CN" sz="2800" b="1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23" name="TextBox 51"/>
          <p:cNvSpPr txBox="1">
            <a:spLocks noChangeArrowheads="1"/>
          </p:cNvSpPr>
          <p:nvPr/>
        </p:nvSpPr>
        <p:spPr bwMode="auto">
          <a:xfrm>
            <a:off x="7209502" y="1940188"/>
            <a:ext cx="857885" cy="5219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CN" sz="28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200</a:t>
            </a:r>
            <a:r>
              <a:rPr lang="en-US" altLang="zh-CN" sz="2800" b="1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24" name="TextBox 51"/>
          <p:cNvSpPr txBox="1">
            <a:spLocks noChangeArrowheads="1"/>
          </p:cNvSpPr>
          <p:nvPr/>
        </p:nvSpPr>
        <p:spPr bwMode="auto">
          <a:xfrm>
            <a:off x="827584" y="2507486"/>
            <a:ext cx="1785937" cy="5219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CN" sz="2800" b="1" dirty="0"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16×10=</a:t>
            </a:r>
            <a:r>
              <a:rPr lang="en-US" altLang="zh-CN" sz="2800" b="1" dirty="0" smtClean="0"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 </a:t>
            </a:r>
            <a:endParaRPr lang="zh-CN" altLang="en-US" sz="2800" b="1" dirty="0">
              <a:latin typeface="楷体" panose="02010609060101010101" pitchFamily="49" charset="-122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25" name="TextBox 51"/>
          <p:cNvSpPr txBox="1">
            <a:spLocks noChangeArrowheads="1"/>
          </p:cNvSpPr>
          <p:nvPr/>
        </p:nvSpPr>
        <p:spPr bwMode="auto">
          <a:xfrm>
            <a:off x="3550464" y="2507486"/>
            <a:ext cx="1785937" cy="5219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CN" sz="2800" b="1" dirty="0"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70×60=</a:t>
            </a:r>
            <a:r>
              <a:rPr lang="en-US" altLang="zh-CN" sz="2800" b="1" dirty="0" smtClean="0"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 </a:t>
            </a:r>
            <a:endParaRPr lang="zh-CN" altLang="en-US" sz="2800" b="1" dirty="0">
              <a:latin typeface="楷体" panose="02010609060101010101" pitchFamily="49" charset="-122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26" name="TextBox 51"/>
          <p:cNvSpPr txBox="1">
            <a:spLocks noChangeArrowheads="1"/>
          </p:cNvSpPr>
          <p:nvPr/>
        </p:nvSpPr>
        <p:spPr bwMode="auto">
          <a:xfrm>
            <a:off x="6080939" y="2507486"/>
            <a:ext cx="1785937" cy="5219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CN" sz="2800" b="1" dirty="0"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50×40=</a:t>
            </a:r>
            <a:r>
              <a:rPr lang="en-US" altLang="zh-CN" sz="2800" b="1" dirty="0" smtClean="0"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 </a:t>
            </a:r>
            <a:endParaRPr lang="zh-CN" altLang="en-US" sz="2800" b="1" dirty="0">
              <a:latin typeface="楷体" panose="02010609060101010101" pitchFamily="49" charset="-122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27" name="TextBox 51"/>
          <p:cNvSpPr txBox="1">
            <a:spLocks noChangeArrowheads="1"/>
          </p:cNvSpPr>
          <p:nvPr/>
        </p:nvSpPr>
        <p:spPr bwMode="auto">
          <a:xfrm>
            <a:off x="2109817" y="2507243"/>
            <a:ext cx="857885" cy="5219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CN" sz="28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160</a:t>
            </a:r>
            <a:r>
              <a:rPr lang="en-US" altLang="zh-CN" sz="2800" b="1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28" name="TextBox 51"/>
          <p:cNvSpPr txBox="1">
            <a:spLocks noChangeArrowheads="1"/>
          </p:cNvSpPr>
          <p:nvPr/>
        </p:nvSpPr>
        <p:spPr bwMode="auto">
          <a:xfrm>
            <a:off x="4813012" y="2507243"/>
            <a:ext cx="929640" cy="5219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CN" sz="28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4200</a:t>
            </a:r>
            <a:r>
              <a:rPr lang="en-US" altLang="zh-CN" sz="2800" b="1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29" name="TextBox 51"/>
          <p:cNvSpPr txBox="1">
            <a:spLocks noChangeArrowheads="1"/>
          </p:cNvSpPr>
          <p:nvPr/>
        </p:nvSpPr>
        <p:spPr bwMode="auto">
          <a:xfrm>
            <a:off x="7413972" y="2507243"/>
            <a:ext cx="927100" cy="5219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CN" sz="28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2000</a:t>
            </a:r>
            <a:r>
              <a:rPr lang="en-US" altLang="zh-CN" sz="2800" b="1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 </a:t>
            </a:r>
          </a:p>
        </p:txBody>
      </p:sp>
      <p:pic>
        <p:nvPicPr>
          <p:cNvPr id="30" name="图片 29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192082" y="492072"/>
            <a:ext cx="366860" cy="456338"/>
          </a:xfrm>
          <a:prstGeom prst="rect">
            <a:avLst/>
          </a:prstGeom>
        </p:spPr>
      </p:pic>
      <p:sp>
        <p:nvSpPr>
          <p:cNvPr id="31" name="文本框 14"/>
          <p:cNvSpPr txBox="1"/>
          <p:nvPr/>
        </p:nvSpPr>
        <p:spPr>
          <a:xfrm>
            <a:off x="611560" y="411510"/>
            <a:ext cx="1847212" cy="561692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zh-CN" altLang="en-US" sz="3200" b="1" dirty="0">
                <a:solidFill>
                  <a:srgbClr val="875000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课堂</a:t>
            </a:r>
            <a:r>
              <a:rPr lang="zh-CN" altLang="en-US" sz="3200" b="1" dirty="0" smtClean="0">
                <a:solidFill>
                  <a:srgbClr val="875000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练习</a:t>
            </a:r>
            <a:endParaRPr lang="zh-CN" altLang="en-US" sz="3200" b="1" dirty="0">
              <a:solidFill>
                <a:srgbClr val="875000"/>
              </a:solidFill>
              <a:latin typeface="幼圆" panose="02010509060101010101" pitchFamily="49" charset="-122"/>
              <a:ea typeface="幼圆" panose="02010509060101010101" pitchFamily="49" charset="-122"/>
            </a:endParaRPr>
          </a:p>
        </p:txBody>
      </p:sp>
      <p:grpSp>
        <p:nvGrpSpPr>
          <p:cNvPr id="38" name="组合 37"/>
          <p:cNvGrpSpPr/>
          <p:nvPr/>
        </p:nvGrpSpPr>
        <p:grpSpPr>
          <a:xfrm>
            <a:off x="7812970" y="4471584"/>
            <a:ext cx="1105042" cy="370719"/>
            <a:chOff x="7643422" y="4681236"/>
            <a:chExt cx="1105042" cy="370719"/>
          </a:xfrm>
        </p:grpSpPr>
        <p:pic>
          <p:nvPicPr>
            <p:cNvPr id="39" name="图片 38">
              <a:hlinkClick r:id="rId3" action="ppaction://hlinksldjump"/>
            </p:cNvPr>
            <p:cNvPicPr>
              <a:picLocks noChangeAspect="1"/>
            </p:cNvPicPr>
            <p:nvPr/>
          </p:nvPicPr>
          <p:blipFill>
            <a:blip r:embed="rId4" cstate="email"/>
            <a:stretch>
              <a:fillRect/>
            </a:stretch>
          </p:blipFill>
          <p:spPr>
            <a:xfrm>
              <a:off x="7643422" y="4713389"/>
              <a:ext cx="1105042" cy="338566"/>
            </a:xfrm>
            <a:prstGeom prst="rect">
              <a:avLst/>
            </a:prstGeom>
          </p:spPr>
        </p:pic>
        <p:sp>
          <p:nvSpPr>
            <p:cNvPr id="40" name="文本框 26">
              <a:hlinkClick r:id="rId5" action="ppaction://hlinksldjump"/>
            </p:cNvPr>
            <p:cNvSpPr txBox="1"/>
            <p:nvPr/>
          </p:nvSpPr>
          <p:spPr>
            <a:xfrm>
              <a:off x="7763282" y="4681236"/>
              <a:ext cx="64633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zh-CN" altLang="en-US" sz="1800" dirty="0">
                  <a:latin typeface="黑体" panose="02010609060101010101" pitchFamily="49" charset="-122"/>
                  <a:ea typeface="黑体" panose="02010609060101010101" pitchFamily="49" charset="-122"/>
                </a:rPr>
                <a:t>返回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38" grpId="0"/>
      <p:bldP spid="6" grpId="0"/>
      <p:bldP spid="14" grpId="0"/>
      <p:bldP spid="15" grpId="0"/>
      <p:bldP spid="22" grpId="0"/>
      <p:bldP spid="23" grpId="0"/>
      <p:bldP spid="24" grpId="0"/>
      <p:bldP spid="25" grpId="0"/>
      <p:bldP spid="26" grpId="0"/>
      <p:bldP spid="27" grpId="0"/>
      <p:bldP spid="28" grpId="0"/>
      <p:bldP spid="2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4"/>
          <p:cNvSpPr>
            <a:spLocks noChangeArrowheads="1"/>
          </p:cNvSpPr>
          <p:nvPr/>
        </p:nvSpPr>
        <p:spPr bwMode="auto">
          <a:xfrm>
            <a:off x="683568" y="570651"/>
            <a:ext cx="1513156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CN" altLang="en-US" sz="3200" b="1" dirty="0" smtClean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算一算。</a:t>
            </a:r>
            <a:endParaRPr lang="zh-CN" altLang="en-US" sz="3200" b="1" dirty="0">
              <a:solidFill>
                <a:srgbClr val="00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38" name="TextBox 51"/>
          <p:cNvSpPr txBox="1">
            <a:spLocks noChangeArrowheads="1"/>
          </p:cNvSpPr>
          <p:nvPr/>
        </p:nvSpPr>
        <p:spPr bwMode="auto">
          <a:xfrm>
            <a:off x="1496031" y="1203841"/>
            <a:ext cx="1785937" cy="5219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CN" sz="2800" b="1" dirty="0"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32×10=</a:t>
            </a:r>
            <a:r>
              <a:rPr lang="en-US" altLang="zh-CN" sz="2800" b="1" dirty="0" smtClean="0"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 </a:t>
            </a:r>
            <a:endParaRPr lang="zh-CN" altLang="en-US" sz="2800" b="1" dirty="0">
              <a:latin typeface="楷体" panose="02010609060101010101" pitchFamily="49" charset="-122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6" name="TextBox 51"/>
          <p:cNvSpPr txBox="1">
            <a:spLocks noChangeArrowheads="1"/>
          </p:cNvSpPr>
          <p:nvPr/>
        </p:nvSpPr>
        <p:spPr bwMode="auto">
          <a:xfrm>
            <a:off x="4650413" y="1194693"/>
            <a:ext cx="1785937" cy="5219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CN" sz="2800" b="1" dirty="0"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80×50=</a:t>
            </a:r>
            <a:r>
              <a:rPr lang="en-US" altLang="zh-CN" sz="2800" b="1" dirty="0" smtClean="0"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 </a:t>
            </a:r>
            <a:endParaRPr lang="zh-CN" altLang="en-US" sz="2800" b="1" dirty="0">
              <a:latin typeface="楷体" panose="02010609060101010101" pitchFamily="49" charset="-122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14" name="TextBox 51"/>
          <p:cNvSpPr txBox="1">
            <a:spLocks noChangeArrowheads="1"/>
          </p:cNvSpPr>
          <p:nvPr/>
        </p:nvSpPr>
        <p:spPr bwMode="auto">
          <a:xfrm>
            <a:off x="1512159" y="2634853"/>
            <a:ext cx="1785937" cy="5219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CN" sz="2800" b="1" dirty="0"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30×70=</a:t>
            </a:r>
            <a:r>
              <a:rPr lang="en-US" altLang="zh-CN" sz="2800" b="1" dirty="0" smtClean="0"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 </a:t>
            </a:r>
            <a:endParaRPr lang="zh-CN" altLang="en-US" sz="2800" b="1" dirty="0">
              <a:latin typeface="楷体" panose="02010609060101010101" pitchFamily="49" charset="-122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15" name="TextBox 51"/>
          <p:cNvSpPr txBox="1">
            <a:spLocks noChangeArrowheads="1"/>
          </p:cNvSpPr>
          <p:nvPr/>
        </p:nvSpPr>
        <p:spPr bwMode="auto">
          <a:xfrm>
            <a:off x="2778264" y="1203598"/>
            <a:ext cx="761365" cy="5219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CN" sz="28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320</a:t>
            </a:r>
            <a:r>
              <a:rPr lang="en-US" altLang="zh-CN" sz="2800" b="1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22" name="TextBox 51"/>
          <p:cNvSpPr txBox="1">
            <a:spLocks noChangeArrowheads="1"/>
          </p:cNvSpPr>
          <p:nvPr/>
        </p:nvSpPr>
        <p:spPr bwMode="auto">
          <a:xfrm>
            <a:off x="5919946" y="1177940"/>
            <a:ext cx="956310" cy="5219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CN" sz="28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4000</a:t>
            </a:r>
            <a:r>
              <a:rPr lang="en-US" altLang="zh-CN" sz="2800" b="1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23" name="TextBox 51"/>
          <p:cNvSpPr txBox="1">
            <a:spLocks noChangeArrowheads="1"/>
          </p:cNvSpPr>
          <p:nvPr/>
        </p:nvSpPr>
        <p:spPr bwMode="auto">
          <a:xfrm>
            <a:off x="2784232" y="2634610"/>
            <a:ext cx="995680" cy="5219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CN" sz="28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2100</a:t>
            </a:r>
            <a:r>
              <a:rPr lang="en-US" altLang="zh-CN" sz="2800" b="1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24" name="TextBox 51"/>
          <p:cNvSpPr txBox="1">
            <a:spLocks noChangeArrowheads="1"/>
          </p:cNvSpPr>
          <p:nvPr/>
        </p:nvSpPr>
        <p:spPr bwMode="auto">
          <a:xfrm>
            <a:off x="1496031" y="1770896"/>
            <a:ext cx="1785937" cy="5219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CN" sz="2800" b="1" dirty="0"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70×20=</a:t>
            </a:r>
            <a:r>
              <a:rPr lang="en-US" altLang="zh-CN" sz="2800" b="1" dirty="0" smtClean="0"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 </a:t>
            </a:r>
            <a:endParaRPr lang="zh-CN" altLang="en-US" sz="2800" b="1" dirty="0">
              <a:latin typeface="楷体" panose="02010609060101010101" pitchFamily="49" charset="-122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25" name="TextBox 51"/>
          <p:cNvSpPr txBox="1">
            <a:spLocks noChangeArrowheads="1"/>
          </p:cNvSpPr>
          <p:nvPr/>
        </p:nvSpPr>
        <p:spPr bwMode="auto">
          <a:xfrm>
            <a:off x="4657398" y="1761748"/>
            <a:ext cx="1785937" cy="5219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CN" sz="2800" b="1" dirty="0"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10×55=</a:t>
            </a:r>
            <a:r>
              <a:rPr lang="en-US" altLang="zh-CN" sz="2800" b="1" dirty="0" smtClean="0"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 </a:t>
            </a:r>
            <a:endParaRPr lang="zh-CN" altLang="en-US" sz="2800" b="1" dirty="0">
              <a:latin typeface="楷体" panose="02010609060101010101" pitchFamily="49" charset="-122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26" name="TextBox 51"/>
          <p:cNvSpPr txBox="1">
            <a:spLocks noChangeArrowheads="1"/>
          </p:cNvSpPr>
          <p:nvPr/>
        </p:nvSpPr>
        <p:spPr bwMode="auto">
          <a:xfrm>
            <a:off x="1512159" y="3201908"/>
            <a:ext cx="1785937" cy="5219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CN" sz="2800" b="1" dirty="0"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20×90=</a:t>
            </a:r>
            <a:r>
              <a:rPr lang="en-US" altLang="zh-CN" sz="2800" b="1" dirty="0" smtClean="0"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 </a:t>
            </a:r>
            <a:endParaRPr lang="zh-CN" altLang="en-US" sz="2800" b="1" dirty="0">
              <a:latin typeface="楷体" panose="02010609060101010101" pitchFamily="49" charset="-122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27" name="TextBox 51"/>
          <p:cNvSpPr txBox="1">
            <a:spLocks noChangeArrowheads="1"/>
          </p:cNvSpPr>
          <p:nvPr/>
        </p:nvSpPr>
        <p:spPr bwMode="auto">
          <a:xfrm>
            <a:off x="2742069" y="1770653"/>
            <a:ext cx="965835" cy="5219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CN" sz="28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1400</a:t>
            </a:r>
            <a:r>
              <a:rPr lang="en-US" altLang="zh-CN" sz="2800" b="1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28" name="TextBox 51"/>
          <p:cNvSpPr txBox="1">
            <a:spLocks noChangeArrowheads="1"/>
          </p:cNvSpPr>
          <p:nvPr/>
        </p:nvSpPr>
        <p:spPr bwMode="auto">
          <a:xfrm>
            <a:off x="5919946" y="1761505"/>
            <a:ext cx="929640" cy="5219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CN" sz="28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550</a:t>
            </a:r>
            <a:r>
              <a:rPr lang="en-US" altLang="zh-CN" sz="2800" b="1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29" name="TextBox 51"/>
          <p:cNvSpPr txBox="1">
            <a:spLocks noChangeArrowheads="1"/>
          </p:cNvSpPr>
          <p:nvPr/>
        </p:nvSpPr>
        <p:spPr bwMode="auto">
          <a:xfrm>
            <a:off x="2773437" y="3201665"/>
            <a:ext cx="927100" cy="5219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CN" sz="28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1800</a:t>
            </a:r>
            <a:r>
              <a:rPr lang="en-US" altLang="zh-CN" sz="2800" b="1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8" name="TextBox 51"/>
          <p:cNvSpPr txBox="1">
            <a:spLocks noChangeArrowheads="1"/>
          </p:cNvSpPr>
          <p:nvPr/>
        </p:nvSpPr>
        <p:spPr bwMode="auto">
          <a:xfrm>
            <a:off x="4644008" y="2634853"/>
            <a:ext cx="1785937" cy="5219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CN" sz="2800" b="1" dirty="0"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30×80=</a:t>
            </a:r>
            <a:r>
              <a:rPr lang="en-US" altLang="zh-CN" sz="2800" b="1" dirty="0" smtClean="0"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 </a:t>
            </a:r>
            <a:endParaRPr lang="zh-CN" altLang="en-US" sz="2800" b="1" dirty="0">
              <a:latin typeface="楷体" panose="02010609060101010101" pitchFamily="49" charset="-122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9" name="TextBox 51"/>
          <p:cNvSpPr txBox="1">
            <a:spLocks noChangeArrowheads="1"/>
          </p:cNvSpPr>
          <p:nvPr/>
        </p:nvSpPr>
        <p:spPr bwMode="auto">
          <a:xfrm>
            <a:off x="5916081" y="2634610"/>
            <a:ext cx="916305" cy="5219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CN" sz="28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2400</a:t>
            </a:r>
            <a:r>
              <a:rPr lang="en-US" altLang="zh-CN" sz="2800" b="1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10" name="TextBox 51"/>
          <p:cNvSpPr txBox="1">
            <a:spLocks noChangeArrowheads="1"/>
          </p:cNvSpPr>
          <p:nvPr/>
        </p:nvSpPr>
        <p:spPr bwMode="auto">
          <a:xfrm>
            <a:off x="4644008" y="3201908"/>
            <a:ext cx="1785937" cy="5219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CN" sz="2800" b="1" dirty="0"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60×90=</a:t>
            </a:r>
            <a:r>
              <a:rPr lang="en-US" altLang="zh-CN" sz="2800" b="1" dirty="0" smtClean="0"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 </a:t>
            </a:r>
            <a:endParaRPr lang="zh-CN" altLang="en-US" sz="2800" b="1" dirty="0">
              <a:latin typeface="楷体" panose="02010609060101010101" pitchFamily="49" charset="-122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11" name="TextBox 51"/>
          <p:cNvSpPr txBox="1">
            <a:spLocks noChangeArrowheads="1"/>
          </p:cNvSpPr>
          <p:nvPr/>
        </p:nvSpPr>
        <p:spPr bwMode="auto">
          <a:xfrm>
            <a:off x="5905286" y="3201665"/>
            <a:ext cx="927100" cy="5219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CN" sz="28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5400</a:t>
            </a:r>
            <a:r>
              <a:rPr lang="en-US" altLang="zh-CN" sz="2800" b="1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 </a:t>
            </a:r>
          </a:p>
        </p:txBody>
      </p:sp>
      <p:grpSp>
        <p:nvGrpSpPr>
          <p:cNvPr id="30" name="组合 29"/>
          <p:cNvGrpSpPr/>
          <p:nvPr/>
        </p:nvGrpSpPr>
        <p:grpSpPr>
          <a:xfrm>
            <a:off x="7812970" y="4471584"/>
            <a:ext cx="1105042" cy="370719"/>
            <a:chOff x="7643422" y="4681236"/>
            <a:chExt cx="1105042" cy="370719"/>
          </a:xfrm>
        </p:grpSpPr>
        <p:pic>
          <p:nvPicPr>
            <p:cNvPr id="31" name="图片 30">
              <a:hlinkClick r:id="rId2" action="ppaction://hlinksldjump"/>
            </p:cNvPr>
            <p:cNvPicPr>
              <a:picLocks noChangeAspect="1"/>
            </p:cNvPicPr>
            <p:nvPr/>
          </p:nvPicPr>
          <p:blipFill>
            <a:blip r:embed="rId3" cstate="email"/>
            <a:stretch>
              <a:fillRect/>
            </a:stretch>
          </p:blipFill>
          <p:spPr>
            <a:xfrm>
              <a:off x="7643422" y="4713389"/>
              <a:ext cx="1105042" cy="338566"/>
            </a:xfrm>
            <a:prstGeom prst="rect">
              <a:avLst/>
            </a:prstGeom>
          </p:spPr>
        </p:pic>
        <p:sp>
          <p:nvSpPr>
            <p:cNvPr id="32" name="文本框 26">
              <a:hlinkClick r:id="rId4" action="ppaction://hlinksldjump"/>
            </p:cNvPr>
            <p:cNvSpPr txBox="1"/>
            <p:nvPr/>
          </p:nvSpPr>
          <p:spPr>
            <a:xfrm>
              <a:off x="7763282" y="4681236"/>
              <a:ext cx="64633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zh-CN" altLang="en-US" sz="1800" dirty="0">
                  <a:latin typeface="黑体" panose="02010609060101010101" pitchFamily="49" charset="-122"/>
                  <a:ea typeface="黑体" panose="02010609060101010101" pitchFamily="49" charset="-122"/>
                </a:rPr>
                <a:t>返回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38" grpId="0"/>
      <p:bldP spid="6" grpId="0"/>
      <p:bldP spid="14" grpId="0"/>
      <p:bldP spid="15" grpId="0"/>
      <p:bldP spid="22" grpId="0"/>
      <p:bldP spid="23" grpId="0"/>
      <p:bldP spid="24" grpId="0"/>
      <p:bldP spid="25" grpId="0"/>
      <p:bldP spid="26" grpId="0"/>
      <p:bldP spid="27" grpId="0"/>
      <p:bldP spid="28" grpId="0"/>
      <p:bldP spid="29" grpId="0"/>
      <p:bldP spid="8" grpId="0"/>
      <p:bldP spid="9" grpId="0"/>
      <p:bldP spid="10" grpId="0"/>
      <p:bldP spid="11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4"/>
          <p:cNvSpPr>
            <a:spLocks noChangeArrowheads="1"/>
          </p:cNvSpPr>
          <p:nvPr/>
        </p:nvSpPr>
        <p:spPr bwMode="auto">
          <a:xfrm>
            <a:off x="669632" y="468955"/>
            <a:ext cx="1513156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CN" altLang="en-US" sz="3200" b="1" dirty="0" smtClean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填一填。</a:t>
            </a:r>
            <a:endParaRPr lang="zh-CN" altLang="en-US" sz="3200" b="1" dirty="0">
              <a:solidFill>
                <a:srgbClr val="00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graphicFrame>
        <p:nvGraphicFramePr>
          <p:cNvPr id="12" name="表格 11"/>
          <p:cNvGraphicFramePr/>
          <p:nvPr/>
        </p:nvGraphicFramePr>
        <p:xfrm>
          <a:off x="1259633" y="1059582"/>
          <a:ext cx="6912767" cy="3177138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224493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36357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30425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622658"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zh-CN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09905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 sz="2800" b="1" dirty="0">
                          <a:latin typeface="楷体" panose="02010609060101010101" pitchFamily="49" charset="-122"/>
                          <a:ea typeface="楷体" panose="02010609060101010101" pitchFamily="49" charset="-122"/>
                          <a:cs typeface="楷体" panose="02010609060101010101" pitchFamily="49" charset="-122"/>
                        </a:rPr>
                        <a:t>每盒</a:t>
                      </a:r>
                      <a:r>
                        <a:rPr lang="en-US" altLang="zh-CN" sz="2800" b="1" dirty="0">
                          <a:latin typeface="楷体" panose="02010609060101010101" pitchFamily="49" charset="-122"/>
                          <a:ea typeface="楷体" panose="02010609060101010101" pitchFamily="49" charset="-122"/>
                          <a:cs typeface="楷体" panose="02010609060101010101" pitchFamily="49" charset="-122"/>
                        </a:rPr>
                        <a:t>10</a:t>
                      </a:r>
                      <a:r>
                        <a:rPr lang="zh-CN" altLang="en-US" sz="2800" b="1" dirty="0">
                          <a:latin typeface="楷体" panose="02010609060101010101" pitchFamily="49" charset="-122"/>
                          <a:ea typeface="楷体" panose="02010609060101010101" pitchFamily="49" charset="-122"/>
                          <a:cs typeface="楷体" panose="02010609060101010101" pitchFamily="49" charset="-122"/>
                        </a:rPr>
                        <a:t>支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 sz="2800" b="1" dirty="0">
                          <a:latin typeface="楷体" panose="02010609060101010101" pitchFamily="49" charset="-122"/>
                          <a:ea typeface="楷体" panose="02010609060101010101" pitchFamily="49" charset="-122"/>
                          <a:cs typeface="楷体" panose="02010609060101010101" pitchFamily="49" charset="-122"/>
                          <a:sym typeface="+mn-ea"/>
                        </a:rPr>
                        <a:t>每盒</a:t>
                      </a:r>
                      <a:r>
                        <a:rPr lang="en-US" altLang="zh-CN" sz="2800" b="1" dirty="0">
                          <a:latin typeface="楷体" panose="02010609060101010101" pitchFamily="49" charset="-122"/>
                          <a:ea typeface="楷体" panose="02010609060101010101" pitchFamily="49" charset="-122"/>
                          <a:cs typeface="楷体" panose="02010609060101010101" pitchFamily="49" charset="-122"/>
                          <a:sym typeface="+mn-ea"/>
                        </a:rPr>
                        <a:t>30</a:t>
                      </a:r>
                      <a:r>
                        <a:rPr lang="zh-CN" altLang="en-US" sz="2800" b="1" dirty="0">
                          <a:latin typeface="楷体" panose="02010609060101010101" pitchFamily="49" charset="-122"/>
                          <a:ea typeface="楷体" panose="02010609060101010101" pitchFamily="49" charset="-122"/>
                          <a:cs typeface="楷体" panose="02010609060101010101" pitchFamily="49" charset="-122"/>
                          <a:sym typeface="+mn-ea"/>
                        </a:rPr>
                        <a:t>块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 sz="2800" b="1" dirty="0">
                          <a:latin typeface="楷体" panose="02010609060101010101" pitchFamily="49" charset="-122"/>
                          <a:ea typeface="楷体" panose="02010609060101010101" pitchFamily="49" charset="-122"/>
                          <a:cs typeface="楷体" panose="02010609060101010101" pitchFamily="49" charset="-122"/>
                          <a:sym typeface="+mn-ea"/>
                        </a:rPr>
                        <a:t>每盒</a:t>
                      </a:r>
                      <a:r>
                        <a:rPr lang="en-US" altLang="zh-CN" sz="2800" b="1" dirty="0">
                          <a:latin typeface="楷体" panose="02010609060101010101" pitchFamily="49" charset="-122"/>
                          <a:ea typeface="楷体" panose="02010609060101010101" pitchFamily="49" charset="-122"/>
                          <a:cs typeface="楷体" panose="02010609060101010101" pitchFamily="49" charset="-122"/>
                          <a:sym typeface="+mn-ea"/>
                        </a:rPr>
                        <a:t>18</a:t>
                      </a:r>
                      <a:r>
                        <a:rPr lang="zh-CN" altLang="en-US" sz="2800" b="1" dirty="0">
                          <a:latin typeface="楷体" panose="02010609060101010101" pitchFamily="49" charset="-122"/>
                          <a:ea typeface="楷体" panose="02010609060101010101" pitchFamily="49" charset="-122"/>
                          <a:cs typeface="楷体" panose="02010609060101010101" pitchFamily="49" charset="-122"/>
                          <a:sym typeface="+mn-ea"/>
                        </a:rPr>
                        <a:t>个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09905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 sz="2800" b="1" dirty="0">
                          <a:latin typeface="楷体" panose="02010609060101010101" pitchFamily="49" charset="-122"/>
                          <a:ea typeface="楷体" panose="02010609060101010101" pitchFamily="49" charset="-122"/>
                          <a:cs typeface="楷体" panose="02010609060101010101" pitchFamily="49" charset="-122"/>
                        </a:rPr>
                        <a:t>15</a:t>
                      </a:r>
                      <a:r>
                        <a:rPr lang="zh-CN" altLang="en-US" sz="2800" b="1" dirty="0">
                          <a:latin typeface="楷体" panose="02010609060101010101" pitchFamily="49" charset="-122"/>
                          <a:ea typeface="楷体" panose="02010609060101010101" pitchFamily="49" charset="-122"/>
                          <a:cs typeface="楷体" panose="02010609060101010101" pitchFamily="49" charset="-122"/>
                        </a:rPr>
                        <a:t>盒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 sz="2800" b="1" dirty="0">
                          <a:latin typeface="楷体" panose="02010609060101010101" pitchFamily="49" charset="-122"/>
                          <a:ea typeface="楷体" panose="02010609060101010101" pitchFamily="49" charset="-122"/>
                          <a:cs typeface="楷体" panose="02010609060101010101" pitchFamily="49" charset="-122"/>
                          <a:sym typeface="+mn-ea"/>
                        </a:rPr>
                        <a:t>10</a:t>
                      </a:r>
                      <a:r>
                        <a:rPr lang="zh-CN" altLang="en-US" sz="2800" b="1" dirty="0">
                          <a:latin typeface="楷体" panose="02010609060101010101" pitchFamily="49" charset="-122"/>
                          <a:ea typeface="楷体" panose="02010609060101010101" pitchFamily="49" charset="-122"/>
                          <a:cs typeface="楷体" panose="02010609060101010101" pitchFamily="49" charset="-122"/>
                          <a:sym typeface="+mn-ea"/>
                        </a:rPr>
                        <a:t>盒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 sz="2800" b="1" dirty="0">
                          <a:latin typeface="楷体" panose="02010609060101010101" pitchFamily="49" charset="-122"/>
                          <a:ea typeface="楷体" panose="02010609060101010101" pitchFamily="49" charset="-122"/>
                          <a:cs typeface="楷体" panose="02010609060101010101" pitchFamily="49" charset="-122"/>
                          <a:sym typeface="+mn-ea"/>
                        </a:rPr>
                        <a:t>10</a:t>
                      </a:r>
                      <a:r>
                        <a:rPr lang="zh-CN" altLang="en-US" sz="2800" b="1" dirty="0">
                          <a:latin typeface="楷体" panose="02010609060101010101" pitchFamily="49" charset="-122"/>
                          <a:ea typeface="楷体" panose="02010609060101010101" pitchFamily="49" charset="-122"/>
                          <a:cs typeface="楷体" panose="02010609060101010101" pitchFamily="49" charset="-122"/>
                          <a:sym typeface="+mn-ea"/>
                        </a:rPr>
                        <a:t>盒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09905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 sz="2800" b="1" dirty="0"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共（   ）支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 sz="2800" b="1" dirty="0">
                          <a:latin typeface="楷体" panose="02010609060101010101" pitchFamily="49" charset="-122"/>
                          <a:ea typeface="楷体" panose="02010609060101010101" pitchFamily="49" charset="-122"/>
                          <a:sym typeface="+mn-ea"/>
                        </a:rPr>
                        <a:t>共（   ）块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 sz="2800" b="1" dirty="0">
                          <a:latin typeface="楷体" panose="02010609060101010101" pitchFamily="49" charset="-122"/>
                          <a:ea typeface="楷体" panose="02010609060101010101" pitchFamily="49" charset="-122"/>
                          <a:sym typeface="+mn-ea"/>
                        </a:rPr>
                        <a:t>共（   ）个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pic>
        <p:nvPicPr>
          <p:cNvPr id="13" name="图片 12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>
          <a:xfrm>
            <a:off x="1331640" y="1052817"/>
            <a:ext cx="2174489" cy="1588368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/>
        </p:nvPicPr>
        <p:blipFill>
          <a:blip r:embed="rId3" cstate="email"/>
          <a:srcRect l="12693" t="13067" r="15520" b="28773"/>
          <a:stretch>
            <a:fillRect/>
          </a:stretch>
        </p:blipFill>
        <p:spPr>
          <a:xfrm>
            <a:off x="3458845" y="1059582"/>
            <a:ext cx="2409299" cy="1588368"/>
          </a:xfrm>
          <a:prstGeom prst="rect">
            <a:avLst/>
          </a:prstGeom>
        </p:spPr>
      </p:pic>
      <p:pic>
        <p:nvPicPr>
          <p:cNvPr id="17" name="图片 16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5868144" y="1059582"/>
            <a:ext cx="2304256" cy="1588368"/>
          </a:xfrm>
          <a:prstGeom prst="rect">
            <a:avLst/>
          </a:prstGeom>
        </p:spPr>
      </p:pic>
      <p:sp>
        <p:nvSpPr>
          <p:cNvPr id="18" name="TextBox 51"/>
          <p:cNvSpPr txBox="1">
            <a:spLocks noChangeArrowheads="1"/>
          </p:cNvSpPr>
          <p:nvPr/>
        </p:nvSpPr>
        <p:spPr bwMode="auto">
          <a:xfrm>
            <a:off x="2061845" y="3689985"/>
            <a:ext cx="761365" cy="5219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CN" sz="28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150</a:t>
            </a:r>
            <a:r>
              <a:rPr lang="en-US" altLang="zh-CN" sz="2800" b="1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19" name="TextBox 51"/>
          <p:cNvSpPr txBox="1">
            <a:spLocks noChangeArrowheads="1"/>
          </p:cNvSpPr>
          <p:nvPr/>
        </p:nvSpPr>
        <p:spPr bwMode="auto">
          <a:xfrm>
            <a:off x="4314691" y="3697282"/>
            <a:ext cx="761365" cy="5219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CN" sz="28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300</a:t>
            </a:r>
            <a:r>
              <a:rPr lang="en-US" altLang="zh-CN" sz="2800" b="1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30" name="TextBox 51"/>
          <p:cNvSpPr txBox="1">
            <a:spLocks noChangeArrowheads="1"/>
          </p:cNvSpPr>
          <p:nvPr/>
        </p:nvSpPr>
        <p:spPr bwMode="auto">
          <a:xfrm>
            <a:off x="6618947" y="3689985"/>
            <a:ext cx="761365" cy="5219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CN" sz="28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180</a:t>
            </a:r>
            <a:r>
              <a:rPr lang="en-US" altLang="zh-CN" sz="2800" b="1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 </a:t>
            </a:r>
          </a:p>
        </p:txBody>
      </p:sp>
      <p:grpSp>
        <p:nvGrpSpPr>
          <p:cNvPr id="22" name="组合 21"/>
          <p:cNvGrpSpPr/>
          <p:nvPr/>
        </p:nvGrpSpPr>
        <p:grpSpPr>
          <a:xfrm>
            <a:off x="7812970" y="4471584"/>
            <a:ext cx="1105042" cy="370719"/>
            <a:chOff x="7643422" y="4681236"/>
            <a:chExt cx="1105042" cy="370719"/>
          </a:xfrm>
        </p:grpSpPr>
        <p:pic>
          <p:nvPicPr>
            <p:cNvPr id="23" name="图片 22">
              <a:hlinkClick r:id="rId5" action="ppaction://hlinksldjump"/>
            </p:cNvPr>
            <p:cNvPicPr>
              <a:picLocks noChangeAspect="1"/>
            </p:cNvPicPr>
            <p:nvPr/>
          </p:nvPicPr>
          <p:blipFill>
            <a:blip r:embed="rId6" cstate="email"/>
            <a:stretch>
              <a:fillRect/>
            </a:stretch>
          </p:blipFill>
          <p:spPr>
            <a:xfrm>
              <a:off x="7643422" y="4713389"/>
              <a:ext cx="1105042" cy="338566"/>
            </a:xfrm>
            <a:prstGeom prst="rect">
              <a:avLst/>
            </a:prstGeom>
          </p:spPr>
        </p:pic>
        <p:sp>
          <p:nvSpPr>
            <p:cNvPr id="24" name="文本框 26">
              <a:hlinkClick r:id="rId7" action="ppaction://hlinksldjump"/>
            </p:cNvPr>
            <p:cNvSpPr txBox="1"/>
            <p:nvPr/>
          </p:nvSpPr>
          <p:spPr>
            <a:xfrm>
              <a:off x="7763282" y="4681236"/>
              <a:ext cx="64633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zh-CN" altLang="en-US" sz="1800" dirty="0">
                  <a:latin typeface="黑体" panose="02010609060101010101" pitchFamily="49" charset="-122"/>
                  <a:ea typeface="黑体" panose="02010609060101010101" pitchFamily="49" charset="-122"/>
                </a:rPr>
                <a:t>返回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8" grpId="0"/>
      <p:bldP spid="19" grpId="0"/>
      <p:bldP spid="30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文本框 19"/>
          <p:cNvSpPr txBox="1"/>
          <p:nvPr/>
        </p:nvSpPr>
        <p:spPr>
          <a:xfrm>
            <a:off x="433194" y="281539"/>
            <a:ext cx="1104643" cy="346249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zh-CN" altLang="en-US" sz="18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同步练习</a:t>
            </a:r>
          </a:p>
        </p:txBody>
      </p:sp>
      <p:sp>
        <p:nvSpPr>
          <p:cNvPr id="45" name="矩形 4"/>
          <p:cNvSpPr>
            <a:spLocks noChangeArrowheads="1"/>
          </p:cNvSpPr>
          <p:nvPr/>
        </p:nvSpPr>
        <p:spPr bwMode="auto">
          <a:xfrm>
            <a:off x="4962525" y="538807"/>
            <a:ext cx="3849081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CN" altLang="en-US" sz="3200" b="1" dirty="0" smtClean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（</a:t>
            </a:r>
            <a:r>
              <a:rPr lang="en-US" altLang="zh-CN" sz="3200" b="1" dirty="0" smtClean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1</a:t>
            </a:r>
            <a:r>
              <a:rPr lang="zh-CN" altLang="en-US" sz="3200" b="1" dirty="0" smtClean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）买</a:t>
            </a:r>
            <a:r>
              <a:rPr lang="en-US" altLang="zh-CN" sz="3200" b="1" dirty="0" smtClean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30</a:t>
            </a:r>
            <a:r>
              <a:rPr lang="zh-CN" altLang="en-US" sz="3200" b="1" dirty="0" smtClean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张儿童票，要付多少元？</a:t>
            </a:r>
          </a:p>
        </p:txBody>
      </p:sp>
      <p:cxnSp>
        <p:nvCxnSpPr>
          <p:cNvPr id="50" name="直接连接符 49"/>
          <p:cNvCxnSpPr/>
          <p:nvPr/>
        </p:nvCxnSpPr>
        <p:spPr bwMode="auto">
          <a:xfrm>
            <a:off x="5178381" y="1531881"/>
            <a:ext cx="2012881" cy="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33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7865573" y="2238544"/>
            <a:ext cx="1027725" cy="12436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图片 1" descr="0OYHA}XD3L[2U08UXCB{W_6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1735" y="427914"/>
            <a:ext cx="4784187" cy="3217415"/>
          </a:xfrm>
          <a:prstGeom prst="rect">
            <a:avLst/>
          </a:prstGeom>
        </p:spPr>
      </p:pic>
      <p:grpSp>
        <p:nvGrpSpPr>
          <p:cNvPr id="26" name="组合 4"/>
          <p:cNvGrpSpPr/>
          <p:nvPr/>
        </p:nvGrpSpPr>
        <p:grpSpPr bwMode="auto">
          <a:xfrm>
            <a:off x="5274298" y="1891925"/>
            <a:ext cx="2591276" cy="968436"/>
            <a:chOff x="2182486" y="1026791"/>
            <a:chExt cx="2965708" cy="667083"/>
          </a:xfrm>
          <a:solidFill>
            <a:schemeClr val="accent6">
              <a:lumMod val="20000"/>
              <a:lumOff val="80000"/>
            </a:schemeClr>
          </a:solidFill>
        </p:grpSpPr>
        <p:sp>
          <p:nvSpPr>
            <p:cNvPr id="27" name="云形标注 82"/>
            <p:cNvSpPr>
              <a:spLocks noChangeArrowheads="1"/>
            </p:cNvSpPr>
            <p:nvPr/>
          </p:nvSpPr>
          <p:spPr bwMode="auto">
            <a:xfrm>
              <a:off x="2182486" y="1026791"/>
              <a:ext cx="2965708" cy="667083"/>
            </a:xfrm>
            <a:prstGeom prst="cloudCallout">
              <a:avLst>
                <a:gd name="adj1" fmla="val 44794"/>
                <a:gd name="adj2" fmla="val 39950"/>
              </a:avLst>
            </a:prstGeom>
            <a:noFill/>
            <a:ln w="19050" algn="ctr">
              <a:solidFill>
                <a:srgbClr val="825830"/>
              </a:solidFill>
              <a:round/>
            </a:ln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等线" panose="02010600030101010101" charset="-122"/>
                  <a:ea typeface="等线" panose="02010600030101010101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等线" panose="02010600030101010101" charset="-122"/>
                  <a:ea typeface="等线" panose="02010600030101010101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等线" panose="02010600030101010101" charset="-122"/>
                  <a:ea typeface="等线" panose="02010600030101010101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anose="02010600030101010101" charset="-122"/>
                  <a:ea typeface="等线" panose="02010600030101010101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anose="02010600030101010101" charset="-122"/>
                  <a:ea typeface="等线" panose="02010600030101010101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anose="02010600030101010101" charset="-122"/>
                  <a:ea typeface="等线" panose="02010600030101010101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anose="02010600030101010101" charset="-122"/>
                  <a:ea typeface="等线" panose="02010600030101010101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anose="02010600030101010101" charset="-122"/>
                  <a:ea typeface="等线" panose="02010600030101010101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anose="02010600030101010101" charset="-122"/>
                  <a:ea typeface="等线" panose="02010600030101010101" charset="-122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en-US" sz="2400" b="1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  <p:sp>
          <p:nvSpPr>
            <p:cNvPr id="28" name="矩形 4"/>
            <p:cNvSpPr>
              <a:spLocks noChangeArrowheads="1"/>
            </p:cNvSpPr>
            <p:nvPr/>
          </p:nvSpPr>
          <p:spPr bwMode="auto">
            <a:xfrm>
              <a:off x="2599233" y="1071462"/>
              <a:ext cx="2324167" cy="572412"/>
            </a:xfrm>
            <a:prstGeom prst="rect">
              <a:avLst/>
            </a:prstGeom>
            <a:no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等线" panose="02010600030101010101" charset="-122"/>
                  <a:ea typeface="等线" panose="02010600030101010101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等线" panose="02010600030101010101" charset="-122"/>
                  <a:ea typeface="等线" panose="02010600030101010101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等线" panose="02010600030101010101" charset="-122"/>
                  <a:ea typeface="等线" panose="02010600030101010101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anose="02010600030101010101" charset="-122"/>
                  <a:ea typeface="等线" panose="02010600030101010101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anose="02010600030101010101" charset="-122"/>
                  <a:ea typeface="等线" panose="02010600030101010101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anose="02010600030101010101" charset="-122"/>
                  <a:ea typeface="等线" panose="02010600030101010101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anose="02010600030101010101" charset="-122"/>
                  <a:ea typeface="等线" panose="02010600030101010101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anose="02010600030101010101" charset="-122"/>
                  <a:ea typeface="等线" panose="02010600030101010101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anose="02010600030101010101" charset="-122"/>
                  <a:ea typeface="等线" panose="02010600030101010101" charset="-122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zh-CN" altLang="en-US" sz="2400" b="1" dirty="0">
                  <a:solidFill>
                    <a:srgbClr val="000000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儿童票单价</a:t>
              </a:r>
              <a:r>
                <a:rPr lang="en-US" altLang="zh-CN" sz="2400" b="1" dirty="0">
                  <a:solidFill>
                    <a:srgbClr val="000000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×</a:t>
              </a:r>
              <a:r>
                <a:rPr lang="zh-CN" altLang="en-US" sz="2400" b="1" dirty="0">
                  <a:solidFill>
                    <a:srgbClr val="000000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票数＝总价</a:t>
              </a:r>
            </a:p>
          </p:txBody>
        </p:sp>
      </p:grpSp>
      <p:sp>
        <p:nvSpPr>
          <p:cNvPr id="15" name="TextBox 52"/>
          <p:cNvSpPr txBox="1">
            <a:spLocks noChangeArrowheads="1"/>
          </p:cNvSpPr>
          <p:nvPr/>
        </p:nvSpPr>
        <p:spPr bwMode="auto">
          <a:xfrm>
            <a:off x="4446811" y="3483121"/>
            <a:ext cx="2357437" cy="5219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zh-CN" altLang="en-US" sz="2800" b="1" dirty="0" smtClean="0"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＝</a:t>
            </a:r>
            <a:r>
              <a:rPr lang="en-US" altLang="zh-CN" sz="2800" b="1" dirty="0" smtClean="0"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300</a:t>
            </a:r>
            <a:r>
              <a:rPr lang="zh-CN" altLang="en-US" sz="28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（元</a:t>
            </a:r>
            <a:r>
              <a:rPr lang="zh-CN" altLang="en-US" sz="2800" b="1" dirty="0">
                <a:latin typeface="楷体" panose="02010609060101010101" pitchFamily="49" charset="-122"/>
                <a:ea typeface="楷体" panose="02010609060101010101" pitchFamily="49" charset="-122"/>
              </a:rPr>
              <a:t>）</a:t>
            </a:r>
          </a:p>
        </p:txBody>
      </p:sp>
      <p:sp>
        <p:nvSpPr>
          <p:cNvPr id="16" name="TextBox 56"/>
          <p:cNvSpPr txBox="1">
            <a:spLocks noChangeArrowheads="1"/>
          </p:cNvSpPr>
          <p:nvPr/>
        </p:nvSpPr>
        <p:spPr bwMode="auto">
          <a:xfrm>
            <a:off x="3524235" y="4138012"/>
            <a:ext cx="2805430" cy="5219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  <a:buNone/>
            </a:pPr>
            <a:r>
              <a:rPr lang="zh-CN" altLang="en-US" sz="2800" b="1" dirty="0">
                <a:latin typeface="楷体" panose="02010609060101010101" pitchFamily="49" charset="-122"/>
                <a:ea typeface="楷体" panose="02010609060101010101" pitchFamily="49" charset="-122"/>
              </a:rPr>
              <a:t>答：要付</a:t>
            </a:r>
            <a:r>
              <a:rPr lang="en-US" altLang="zh-CN" sz="2800" b="1" dirty="0">
                <a:latin typeface="楷体" panose="02010609060101010101" pitchFamily="49" charset="-122"/>
                <a:ea typeface="楷体" panose="02010609060101010101" pitchFamily="49" charset="-122"/>
              </a:rPr>
              <a:t>300</a:t>
            </a:r>
            <a:r>
              <a:rPr lang="zh-CN" altLang="en-US" sz="28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元。</a:t>
            </a:r>
            <a:endParaRPr lang="zh-CN" altLang="en-US" sz="28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7" name="TextBox 51"/>
          <p:cNvSpPr txBox="1">
            <a:spLocks noChangeArrowheads="1"/>
          </p:cNvSpPr>
          <p:nvPr/>
        </p:nvSpPr>
        <p:spPr bwMode="auto">
          <a:xfrm>
            <a:off x="3314544" y="3497773"/>
            <a:ext cx="1734345" cy="5219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  <a:buNone/>
            </a:pPr>
            <a:r>
              <a:rPr lang="en-US" altLang="zh-CN" sz="2800" b="1" dirty="0" smtClean="0"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10×30</a:t>
            </a:r>
            <a:endParaRPr lang="zh-CN" altLang="en-US" sz="2800" b="1" dirty="0">
              <a:latin typeface="楷体" panose="02010609060101010101" pitchFamily="49" charset="-122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  <p:grpSp>
        <p:nvGrpSpPr>
          <p:cNvPr id="23" name="组合 22"/>
          <p:cNvGrpSpPr/>
          <p:nvPr/>
        </p:nvGrpSpPr>
        <p:grpSpPr>
          <a:xfrm>
            <a:off x="7812970" y="4471584"/>
            <a:ext cx="1105042" cy="370719"/>
            <a:chOff x="7643422" y="4681236"/>
            <a:chExt cx="1105042" cy="370719"/>
          </a:xfrm>
        </p:grpSpPr>
        <p:pic>
          <p:nvPicPr>
            <p:cNvPr id="24" name="图片 23">
              <a:hlinkClick r:id="rId4" action="ppaction://hlinksldjump"/>
            </p:cNvPr>
            <p:cNvPicPr>
              <a:picLocks noChangeAspect="1"/>
            </p:cNvPicPr>
            <p:nvPr/>
          </p:nvPicPr>
          <p:blipFill>
            <a:blip r:embed="rId5" cstate="email"/>
            <a:stretch>
              <a:fillRect/>
            </a:stretch>
          </p:blipFill>
          <p:spPr>
            <a:xfrm>
              <a:off x="7643422" y="4713389"/>
              <a:ext cx="1105042" cy="338566"/>
            </a:xfrm>
            <a:prstGeom prst="rect">
              <a:avLst/>
            </a:prstGeom>
          </p:spPr>
        </p:pic>
        <p:sp>
          <p:nvSpPr>
            <p:cNvPr id="25" name="文本框 26">
              <a:hlinkClick r:id="rId6" action="ppaction://hlinksldjump"/>
            </p:cNvPr>
            <p:cNvSpPr txBox="1"/>
            <p:nvPr/>
          </p:nvSpPr>
          <p:spPr>
            <a:xfrm>
              <a:off x="7763282" y="4681236"/>
              <a:ext cx="64633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zh-CN" altLang="en-US" sz="1800" dirty="0">
                  <a:latin typeface="黑体" panose="02010609060101010101" pitchFamily="49" charset="-122"/>
                  <a:ea typeface="黑体" panose="02010609060101010101" pitchFamily="49" charset="-122"/>
                </a:rPr>
                <a:t>返回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" grpId="0"/>
      <p:bldP spid="15" grpId="0"/>
      <p:bldP spid="16" grpId="0"/>
      <p:bldP spid="1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AutoShape 2" descr="http://img2.imgtn.bdimg.com/it/u=1049026395,1642732007&amp;fm=26&amp;gp=0.jpg"/>
          <p:cNvSpPr>
            <a:spLocks noChangeAspect="1" noChangeArrowheads="1"/>
          </p:cNvSpPr>
          <p:nvPr/>
        </p:nvSpPr>
        <p:spPr bwMode="auto">
          <a:xfrm>
            <a:off x="24562" y="427914"/>
            <a:ext cx="228630" cy="228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/>
          </a:p>
        </p:txBody>
      </p:sp>
      <p:sp>
        <p:nvSpPr>
          <p:cNvPr id="20" name="文本框 19"/>
          <p:cNvSpPr txBox="1"/>
          <p:nvPr/>
        </p:nvSpPr>
        <p:spPr>
          <a:xfrm>
            <a:off x="433194" y="281539"/>
            <a:ext cx="1104643" cy="346249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zh-CN" altLang="en-US" sz="18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同步练习</a:t>
            </a:r>
          </a:p>
        </p:txBody>
      </p:sp>
      <p:sp>
        <p:nvSpPr>
          <p:cNvPr id="15" name="TextBox 52"/>
          <p:cNvSpPr txBox="1">
            <a:spLocks noChangeArrowheads="1"/>
          </p:cNvSpPr>
          <p:nvPr/>
        </p:nvSpPr>
        <p:spPr bwMode="auto">
          <a:xfrm>
            <a:off x="4264107" y="3555129"/>
            <a:ext cx="2357437" cy="5219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zh-CN" altLang="en-US" sz="2800" b="1" dirty="0" smtClean="0"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＝</a:t>
            </a:r>
            <a:r>
              <a:rPr lang="en-US" altLang="zh-CN" sz="2800" b="1" dirty="0" smtClean="0"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600</a:t>
            </a:r>
            <a:r>
              <a:rPr lang="zh-CN" altLang="en-US" sz="28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（元</a:t>
            </a:r>
            <a:r>
              <a:rPr lang="zh-CN" altLang="en-US" sz="2800" b="1" dirty="0">
                <a:latin typeface="楷体" panose="02010609060101010101" pitchFamily="49" charset="-122"/>
                <a:ea typeface="楷体" panose="02010609060101010101" pitchFamily="49" charset="-122"/>
              </a:rPr>
              <a:t>）</a:t>
            </a:r>
          </a:p>
        </p:txBody>
      </p:sp>
      <p:sp>
        <p:nvSpPr>
          <p:cNvPr id="16" name="TextBox 56"/>
          <p:cNvSpPr txBox="1">
            <a:spLocks noChangeArrowheads="1"/>
          </p:cNvSpPr>
          <p:nvPr/>
        </p:nvSpPr>
        <p:spPr bwMode="auto">
          <a:xfrm>
            <a:off x="3341531" y="4210020"/>
            <a:ext cx="2805430" cy="5219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  <a:buNone/>
            </a:pPr>
            <a:r>
              <a:rPr lang="zh-CN" altLang="en-US" sz="2800" b="1" dirty="0">
                <a:latin typeface="楷体" panose="02010609060101010101" pitchFamily="49" charset="-122"/>
                <a:ea typeface="楷体" panose="02010609060101010101" pitchFamily="49" charset="-122"/>
              </a:rPr>
              <a:t>答：要付</a:t>
            </a:r>
            <a:r>
              <a:rPr lang="en-US" altLang="zh-CN" sz="2800" b="1" dirty="0">
                <a:latin typeface="楷体" panose="02010609060101010101" pitchFamily="49" charset="-122"/>
                <a:ea typeface="楷体" panose="02010609060101010101" pitchFamily="49" charset="-122"/>
              </a:rPr>
              <a:t>600</a:t>
            </a:r>
            <a:r>
              <a:rPr lang="zh-CN" altLang="en-US" sz="28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元。</a:t>
            </a:r>
            <a:endParaRPr lang="zh-CN" altLang="en-US" sz="28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7" name="TextBox 51"/>
          <p:cNvSpPr txBox="1">
            <a:spLocks noChangeArrowheads="1"/>
          </p:cNvSpPr>
          <p:nvPr/>
        </p:nvSpPr>
        <p:spPr bwMode="auto">
          <a:xfrm>
            <a:off x="3131840" y="3569781"/>
            <a:ext cx="1734345" cy="5219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  <a:buNone/>
            </a:pPr>
            <a:r>
              <a:rPr lang="en-US" altLang="zh-CN" sz="2800" b="1" dirty="0" smtClean="0"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20×30</a:t>
            </a:r>
            <a:endParaRPr lang="zh-CN" altLang="en-US" sz="2800" b="1" dirty="0">
              <a:latin typeface="楷体" panose="02010609060101010101" pitchFamily="49" charset="-122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7907688" y="2233933"/>
            <a:ext cx="741680" cy="12528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2" name="图片 21" descr="0OYHA}XD3L[2U08UXCB{W_6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1735" y="427914"/>
            <a:ext cx="4784187" cy="3217415"/>
          </a:xfrm>
          <a:prstGeom prst="rect">
            <a:avLst/>
          </a:prstGeom>
        </p:spPr>
      </p:pic>
      <p:sp>
        <p:nvSpPr>
          <p:cNvPr id="23" name="矩形 4"/>
          <p:cNvSpPr>
            <a:spLocks noChangeArrowheads="1"/>
          </p:cNvSpPr>
          <p:nvPr/>
        </p:nvSpPr>
        <p:spPr bwMode="auto">
          <a:xfrm>
            <a:off x="4962525" y="538807"/>
            <a:ext cx="3849081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CN" altLang="en-US" sz="3200" b="1" dirty="0" smtClean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（</a:t>
            </a:r>
            <a:r>
              <a:rPr lang="en-US" altLang="zh-CN" sz="3200" b="1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2</a:t>
            </a:r>
            <a:r>
              <a:rPr lang="zh-CN" altLang="en-US" sz="3200" b="1" dirty="0" smtClean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）买</a:t>
            </a:r>
            <a:r>
              <a:rPr lang="en-US" altLang="zh-CN" sz="3200" b="1" dirty="0" smtClean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30</a:t>
            </a:r>
            <a:r>
              <a:rPr lang="zh-CN" altLang="en-US" sz="3200" b="1" dirty="0" smtClean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张成人票，要付多少元？</a:t>
            </a:r>
          </a:p>
        </p:txBody>
      </p:sp>
      <p:cxnSp>
        <p:nvCxnSpPr>
          <p:cNvPr id="24" name="直接连接符 23"/>
          <p:cNvCxnSpPr/>
          <p:nvPr/>
        </p:nvCxnSpPr>
        <p:spPr bwMode="auto">
          <a:xfrm>
            <a:off x="5178381" y="1531881"/>
            <a:ext cx="2012881" cy="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29" name="组合 4"/>
          <p:cNvGrpSpPr/>
          <p:nvPr/>
        </p:nvGrpSpPr>
        <p:grpSpPr bwMode="auto">
          <a:xfrm>
            <a:off x="5274298" y="1891925"/>
            <a:ext cx="2591276" cy="968436"/>
            <a:chOff x="2182486" y="1026791"/>
            <a:chExt cx="2965708" cy="667083"/>
          </a:xfrm>
          <a:solidFill>
            <a:schemeClr val="accent6">
              <a:lumMod val="20000"/>
              <a:lumOff val="80000"/>
            </a:schemeClr>
          </a:solidFill>
        </p:grpSpPr>
        <p:sp>
          <p:nvSpPr>
            <p:cNvPr id="30" name="云形标注 82"/>
            <p:cNvSpPr>
              <a:spLocks noChangeArrowheads="1"/>
            </p:cNvSpPr>
            <p:nvPr/>
          </p:nvSpPr>
          <p:spPr bwMode="auto">
            <a:xfrm>
              <a:off x="2182486" y="1026791"/>
              <a:ext cx="2965708" cy="667083"/>
            </a:xfrm>
            <a:prstGeom prst="cloudCallout">
              <a:avLst>
                <a:gd name="adj1" fmla="val 53117"/>
                <a:gd name="adj2" fmla="val 36387"/>
              </a:avLst>
            </a:prstGeom>
            <a:noFill/>
            <a:ln w="19050" algn="ctr">
              <a:solidFill>
                <a:srgbClr val="825830"/>
              </a:solidFill>
              <a:round/>
            </a:ln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等线" panose="02010600030101010101" charset="-122"/>
                  <a:ea typeface="等线" panose="02010600030101010101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等线" panose="02010600030101010101" charset="-122"/>
                  <a:ea typeface="等线" panose="02010600030101010101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等线" panose="02010600030101010101" charset="-122"/>
                  <a:ea typeface="等线" panose="02010600030101010101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anose="02010600030101010101" charset="-122"/>
                  <a:ea typeface="等线" panose="02010600030101010101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anose="02010600030101010101" charset="-122"/>
                  <a:ea typeface="等线" panose="02010600030101010101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anose="02010600030101010101" charset="-122"/>
                  <a:ea typeface="等线" panose="02010600030101010101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anose="02010600030101010101" charset="-122"/>
                  <a:ea typeface="等线" panose="02010600030101010101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anose="02010600030101010101" charset="-122"/>
                  <a:ea typeface="等线" panose="02010600030101010101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anose="02010600030101010101" charset="-122"/>
                  <a:ea typeface="等线" panose="02010600030101010101" charset="-122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en-US" sz="2400" b="1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  <p:sp>
          <p:nvSpPr>
            <p:cNvPr id="31" name="矩形 4"/>
            <p:cNvSpPr>
              <a:spLocks noChangeArrowheads="1"/>
            </p:cNvSpPr>
            <p:nvPr/>
          </p:nvSpPr>
          <p:spPr bwMode="auto">
            <a:xfrm>
              <a:off x="2599233" y="1071462"/>
              <a:ext cx="2324167" cy="572412"/>
            </a:xfrm>
            <a:prstGeom prst="rect">
              <a:avLst/>
            </a:prstGeom>
            <a:no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等线" panose="02010600030101010101" charset="-122"/>
                  <a:ea typeface="等线" panose="02010600030101010101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等线" panose="02010600030101010101" charset="-122"/>
                  <a:ea typeface="等线" panose="02010600030101010101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等线" panose="02010600030101010101" charset="-122"/>
                  <a:ea typeface="等线" panose="02010600030101010101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anose="02010600030101010101" charset="-122"/>
                  <a:ea typeface="等线" panose="02010600030101010101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anose="02010600030101010101" charset="-122"/>
                  <a:ea typeface="等线" panose="02010600030101010101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anose="02010600030101010101" charset="-122"/>
                  <a:ea typeface="等线" panose="02010600030101010101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anose="02010600030101010101" charset="-122"/>
                  <a:ea typeface="等线" panose="02010600030101010101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anose="02010600030101010101" charset="-122"/>
                  <a:ea typeface="等线" panose="02010600030101010101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anose="02010600030101010101" charset="-122"/>
                  <a:ea typeface="等线" panose="02010600030101010101" charset="-122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zh-CN" altLang="en-US" sz="2400" b="1" dirty="0">
                  <a:solidFill>
                    <a:srgbClr val="000000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儿童票单价</a:t>
              </a:r>
              <a:r>
                <a:rPr lang="en-US" altLang="zh-CN" sz="2400" b="1" dirty="0">
                  <a:solidFill>
                    <a:srgbClr val="000000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×</a:t>
              </a:r>
              <a:r>
                <a:rPr lang="zh-CN" altLang="en-US" sz="2400" b="1" dirty="0">
                  <a:solidFill>
                    <a:srgbClr val="000000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票数＝总价</a:t>
              </a:r>
            </a:p>
          </p:txBody>
        </p:sp>
      </p:grpSp>
      <p:grpSp>
        <p:nvGrpSpPr>
          <p:cNvPr id="32" name="组合 31"/>
          <p:cNvGrpSpPr/>
          <p:nvPr/>
        </p:nvGrpSpPr>
        <p:grpSpPr>
          <a:xfrm>
            <a:off x="7812970" y="4471584"/>
            <a:ext cx="1105042" cy="370719"/>
            <a:chOff x="7643422" y="4681236"/>
            <a:chExt cx="1105042" cy="370719"/>
          </a:xfrm>
        </p:grpSpPr>
        <p:pic>
          <p:nvPicPr>
            <p:cNvPr id="33" name="图片 32">
              <a:hlinkClick r:id="rId4" action="ppaction://hlinksldjump"/>
            </p:cNvPr>
            <p:cNvPicPr>
              <a:picLocks noChangeAspect="1"/>
            </p:cNvPicPr>
            <p:nvPr/>
          </p:nvPicPr>
          <p:blipFill>
            <a:blip r:embed="rId5" cstate="email"/>
            <a:stretch>
              <a:fillRect/>
            </a:stretch>
          </p:blipFill>
          <p:spPr>
            <a:xfrm>
              <a:off x="7643422" y="4713389"/>
              <a:ext cx="1105042" cy="338566"/>
            </a:xfrm>
            <a:prstGeom prst="rect">
              <a:avLst/>
            </a:prstGeom>
          </p:spPr>
        </p:pic>
        <p:sp>
          <p:nvSpPr>
            <p:cNvPr id="34" name="文本框 26">
              <a:hlinkClick r:id="rId6" action="ppaction://hlinksldjump"/>
            </p:cNvPr>
            <p:cNvSpPr txBox="1"/>
            <p:nvPr/>
          </p:nvSpPr>
          <p:spPr>
            <a:xfrm>
              <a:off x="7763282" y="4681236"/>
              <a:ext cx="64633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zh-CN" altLang="en-US" sz="1800" dirty="0">
                  <a:latin typeface="黑体" panose="02010609060101010101" pitchFamily="49" charset="-122"/>
                  <a:ea typeface="黑体" panose="02010609060101010101" pitchFamily="49" charset="-122"/>
                </a:rPr>
                <a:t>返回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  <p:bldP spid="17" grpId="0"/>
      <p:bldP spid="2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AutoShape 2" descr="http://img2.imgtn.bdimg.com/it/u=1049026395,1642732007&amp;fm=26&amp;gp=0.jpg"/>
          <p:cNvSpPr>
            <a:spLocks noChangeAspect="1" noChangeArrowheads="1"/>
          </p:cNvSpPr>
          <p:nvPr/>
        </p:nvSpPr>
        <p:spPr bwMode="auto">
          <a:xfrm>
            <a:off x="24562" y="427914"/>
            <a:ext cx="228630" cy="228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/>
          </a:p>
        </p:txBody>
      </p:sp>
      <p:sp>
        <p:nvSpPr>
          <p:cNvPr id="20" name="文本框 19"/>
          <p:cNvSpPr txBox="1"/>
          <p:nvPr/>
        </p:nvSpPr>
        <p:spPr>
          <a:xfrm>
            <a:off x="433194" y="281539"/>
            <a:ext cx="1104643" cy="346249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zh-CN" altLang="en-US" sz="18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同步练习</a:t>
            </a:r>
          </a:p>
        </p:txBody>
      </p:sp>
      <p:pic>
        <p:nvPicPr>
          <p:cNvPr id="33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7930379" y="2315382"/>
            <a:ext cx="1027725" cy="12436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26" name="组合 4"/>
          <p:cNvGrpSpPr/>
          <p:nvPr/>
        </p:nvGrpSpPr>
        <p:grpSpPr bwMode="auto">
          <a:xfrm>
            <a:off x="4932040" y="1563640"/>
            <a:ext cx="2655822" cy="1656182"/>
            <a:chOff x="2366021" y="896407"/>
            <a:chExt cx="2160183" cy="886980"/>
          </a:xfrm>
          <a:noFill/>
        </p:grpSpPr>
        <p:sp>
          <p:nvSpPr>
            <p:cNvPr id="27" name="云形标注 82"/>
            <p:cNvSpPr>
              <a:spLocks noChangeArrowheads="1"/>
            </p:cNvSpPr>
            <p:nvPr/>
          </p:nvSpPr>
          <p:spPr bwMode="auto">
            <a:xfrm>
              <a:off x="2366021" y="896407"/>
              <a:ext cx="2160183" cy="862181"/>
            </a:xfrm>
            <a:prstGeom prst="cloudCallout">
              <a:avLst>
                <a:gd name="adj1" fmla="val 61951"/>
                <a:gd name="adj2" fmla="val 26090"/>
              </a:avLst>
            </a:prstGeom>
            <a:grpFill/>
            <a:ln w="19050" algn="ctr">
              <a:solidFill>
                <a:srgbClr val="825830"/>
              </a:solidFill>
              <a:round/>
            </a:ln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等线" panose="02010600030101010101" charset="-122"/>
                  <a:ea typeface="等线" panose="02010600030101010101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等线" panose="02010600030101010101" charset="-122"/>
                  <a:ea typeface="等线" panose="02010600030101010101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等线" panose="02010600030101010101" charset="-122"/>
                  <a:ea typeface="等线" panose="02010600030101010101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anose="02010600030101010101" charset="-122"/>
                  <a:ea typeface="等线" panose="02010600030101010101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anose="02010600030101010101" charset="-122"/>
                  <a:ea typeface="等线" panose="02010600030101010101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anose="02010600030101010101" charset="-122"/>
                  <a:ea typeface="等线" panose="02010600030101010101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anose="02010600030101010101" charset="-122"/>
                  <a:ea typeface="等线" panose="02010600030101010101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anose="02010600030101010101" charset="-122"/>
                  <a:ea typeface="等线" panose="02010600030101010101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anose="02010600030101010101" charset="-122"/>
                  <a:ea typeface="等线" panose="02010600030101010101" charset="-122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en-US" sz="140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  <p:sp>
          <p:nvSpPr>
            <p:cNvPr id="28" name="矩形 4"/>
            <p:cNvSpPr>
              <a:spLocks noChangeArrowheads="1"/>
            </p:cNvSpPr>
            <p:nvPr/>
          </p:nvSpPr>
          <p:spPr bwMode="auto">
            <a:xfrm>
              <a:off x="2476268" y="1012149"/>
              <a:ext cx="2041282" cy="77123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等线" panose="02010600030101010101" charset="-122"/>
                  <a:ea typeface="等线" panose="02010600030101010101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等线" panose="02010600030101010101" charset="-122"/>
                  <a:ea typeface="等线" panose="02010600030101010101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等线" panose="02010600030101010101" charset="-122"/>
                  <a:ea typeface="等线" panose="02010600030101010101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anose="02010600030101010101" charset="-122"/>
                  <a:ea typeface="等线" panose="02010600030101010101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anose="02010600030101010101" charset="-122"/>
                  <a:ea typeface="等线" panose="02010600030101010101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anose="02010600030101010101" charset="-122"/>
                  <a:ea typeface="等线" panose="02010600030101010101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anose="02010600030101010101" charset="-122"/>
                  <a:ea typeface="等线" panose="02010600030101010101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anose="02010600030101010101" charset="-122"/>
                  <a:ea typeface="等线" panose="02010600030101010101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anose="02010600030101010101" charset="-122"/>
                  <a:ea typeface="等线" panose="02010600030101010101" charset="-122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zh-CN" altLang="en-US" sz="2400" b="1" dirty="0" smtClean="0">
                  <a:solidFill>
                    <a:srgbClr val="000000"/>
                  </a:solidFill>
                  <a:latin typeface="楷体" panose="02010609060101010101" pitchFamily="49" charset="-122"/>
                  <a:ea typeface="楷体" panose="02010609060101010101" pitchFamily="49" charset="-122"/>
                  <a:sym typeface="+mn-ea"/>
                </a:rPr>
                <a:t>买</a:t>
              </a:r>
              <a:r>
                <a:rPr lang="en-US" altLang="zh-CN" sz="2400" b="1" dirty="0" smtClean="0">
                  <a:solidFill>
                    <a:srgbClr val="000000"/>
                  </a:solidFill>
                  <a:latin typeface="楷体" panose="02010609060101010101" pitchFamily="49" charset="-122"/>
                  <a:ea typeface="楷体" panose="02010609060101010101" pitchFamily="49" charset="-122"/>
                  <a:sym typeface="+mn-ea"/>
                </a:rPr>
                <a:t>30</a:t>
              </a:r>
              <a:r>
                <a:rPr lang="zh-CN" altLang="en-US" sz="2400" b="1" dirty="0" smtClean="0">
                  <a:solidFill>
                    <a:srgbClr val="000000"/>
                  </a:solidFill>
                  <a:latin typeface="楷体" panose="02010609060101010101" pitchFamily="49" charset="-122"/>
                  <a:ea typeface="楷体" panose="02010609060101010101" pitchFamily="49" charset="-122"/>
                  <a:sym typeface="+mn-ea"/>
                </a:rPr>
                <a:t>张成人票和</a:t>
              </a:r>
              <a:r>
                <a:rPr lang="en-US" altLang="zh-CN" sz="2400" b="1" dirty="0" smtClean="0">
                  <a:solidFill>
                    <a:srgbClr val="000000"/>
                  </a:solidFill>
                  <a:latin typeface="楷体" panose="02010609060101010101" pitchFamily="49" charset="-122"/>
                  <a:ea typeface="楷体" panose="02010609060101010101" pitchFamily="49" charset="-122"/>
                  <a:sym typeface="+mn-ea"/>
                </a:rPr>
                <a:t>30</a:t>
              </a:r>
              <a:r>
                <a:rPr lang="zh-CN" altLang="en-US" sz="2400" b="1" dirty="0" smtClean="0">
                  <a:solidFill>
                    <a:srgbClr val="000000"/>
                  </a:solidFill>
                  <a:latin typeface="楷体" panose="02010609060101010101" pitchFamily="49" charset="-122"/>
                  <a:ea typeface="楷体" panose="02010609060101010101" pitchFamily="49" charset="-122"/>
                  <a:sym typeface="+mn-ea"/>
                </a:rPr>
                <a:t>张儿童票，一共要付多少元？</a:t>
              </a:r>
              <a:endParaRPr lang="zh-CN" altLang="en-US" sz="2400" b="1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</p:grpSp>
      <p:sp>
        <p:nvSpPr>
          <p:cNvPr id="15" name="TextBox 52"/>
          <p:cNvSpPr txBox="1">
            <a:spLocks noChangeArrowheads="1"/>
          </p:cNvSpPr>
          <p:nvPr/>
        </p:nvSpPr>
        <p:spPr bwMode="auto">
          <a:xfrm>
            <a:off x="2502595" y="3592516"/>
            <a:ext cx="2357437" cy="5219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zh-CN" altLang="en-US" sz="2800" b="1" dirty="0" smtClean="0"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＝</a:t>
            </a:r>
            <a:r>
              <a:rPr lang="en-US" altLang="zh-CN" sz="2800" b="1" dirty="0" smtClean="0"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300</a:t>
            </a:r>
            <a:r>
              <a:rPr lang="zh-CN" altLang="en-US" sz="28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（元</a:t>
            </a:r>
            <a:r>
              <a:rPr lang="zh-CN" altLang="en-US" sz="2800" b="1" dirty="0">
                <a:latin typeface="楷体" panose="02010609060101010101" pitchFamily="49" charset="-122"/>
                <a:ea typeface="楷体" panose="02010609060101010101" pitchFamily="49" charset="-122"/>
              </a:rPr>
              <a:t>）</a:t>
            </a:r>
          </a:p>
        </p:txBody>
      </p:sp>
      <p:sp>
        <p:nvSpPr>
          <p:cNvPr id="16" name="TextBox 56"/>
          <p:cNvSpPr txBox="1">
            <a:spLocks noChangeArrowheads="1"/>
          </p:cNvSpPr>
          <p:nvPr/>
        </p:nvSpPr>
        <p:spPr bwMode="auto">
          <a:xfrm>
            <a:off x="4481443" y="4037856"/>
            <a:ext cx="3609975" cy="5219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  <a:buNone/>
            </a:pPr>
            <a:r>
              <a:rPr lang="zh-CN" altLang="en-US" sz="2800" b="1" dirty="0">
                <a:latin typeface="楷体" panose="02010609060101010101" pitchFamily="49" charset="-122"/>
                <a:ea typeface="楷体" panose="02010609060101010101" pitchFamily="49" charset="-122"/>
              </a:rPr>
              <a:t>答：一共要付</a:t>
            </a:r>
            <a:r>
              <a:rPr lang="en-US" altLang="zh-CN" sz="2800" b="1" dirty="0">
                <a:latin typeface="楷体" panose="02010609060101010101" pitchFamily="49" charset="-122"/>
                <a:ea typeface="楷体" panose="02010609060101010101" pitchFamily="49" charset="-122"/>
              </a:rPr>
              <a:t>900</a:t>
            </a:r>
            <a:r>
              <a:rPr lang="zh-CN" altLang="en-US" sz="28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元。</a:t>
            </a:r>
            <a:endParaRPr lang="zh-CN" altLang="en-US" sz="28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7" name="TextBox 51"/>
          <p:cNvSpPr txBox="1">
            <a:spLocks noChangeArrowheads="1"/>
          </p:cNvSpPr>
          <p:nvPr/>
        </p:nvSpPr>
        <p:spPr bwMode="auto">
          <a:xfrm>
            <a:off x="1475656" y="3579862"/>
            <a:ext cx="1734345" cy="5219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  <a:buNone/>
            </a:pPr>
            <a:r>
              <a:rPr lang="en-US" altLang="zh-CN" sz="2800" b="1" dirty="0" smtClean="0"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10×30</a:t>
            </a:r>
            <a:endParaRPr lang="zh-CN" altLang="en-US" sz="2800" b="1" dirty="0">
              <a:latin typeface="楷体" panose="02010609060101010101" pitchFamily="49" charset="-122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3" name="TextBox 52"/>
          <p:cNvSpPr txBox="1">
            <a:spLocks noChangeArrowheads="1"/>
          </p:cNvSpPr>
          <p:nvPr/>
        </p:nvSpPr>
        <p:spPr bwMode="auto">
          <a:xfrm>
            <a:off x="2555776" y="4019042"/>
            <a:ext cx="2357437" cy="5219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zh-CN" altLang="en-US" sz="2800" b="1" dirty="0" smtClean="0"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＝</a:t>
            </a:r>
            <a:r>
              <a:rPr lang="en-US" altLang="zh-CN" sz="2800" b="1" dirty="0" smtClean="0"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600</a:t>
            </a:r>
            <a:r>
              <a:rPr lang="zh-CN" altLang="en-US" sz="28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（元</a:t>
            </a:r>
            <a:r>
              <a:rPr lang="zh-CN" altLang="en-US" sz="2800" b="1" dirty="0">
                <a:latin typeface="楷体" panose="02010609060101010101" pitchFamily="49" charset="-122"/>
                <a:ea typeface="楷体" panose="02010609060101010101" pitchFamily="49" charset="-122"/>
              </a:rPr>
              <a:t>）</a:t>
            </a:r>
          </a:p>
        </p:txBody>
      </p:sp>
      <p:sp>
        <p:nvSpPr>
          <p:cNvPr id="4" name="TextBox 51"/>
          <p:cNvSpPr txBox="1">
            <a:spLocks noChangeArrowheads="1"/>
          </p:cNvSpPr>
          <p:nvPr/>
        </p:nvSpPr>
        <p:spPr bwMode="auto">
          <a:xfrm>
            <a:off x="1541511" y="4019042"/>
            <a:ext cx="1734345" cy="5219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  <a:buNone/>
            </a:pPr>
            <a:r>
              <a:rPr lang="en-US" altLang="zh-CN" sz="2800" b="1" dirty="0" smtClean="0"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20×30</a:t>
            </a:r>
            <a:endParaRPr lang="zh-CN" altLang="en-US" sz="2800" b="1" dirty="0">
              <a:latin typeface="楷体" panose="02010609060101010101" pitchFamily="49" charset="-122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5" name="TextBox 52"/>
          <p:cNvSpPr txBox="1">
            <a:spLocks noChangeArrowheads="1"/>
          </p:cNvSpPr>
          <p:nvPr/>
        </p:nvSpPr>
        <p:spPr bwMode="auto">
          <a:xfrm>
            <a:off x="5814963" y="3605808"/>
            <a:ext cx="2357437" cy="5219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zh-CN" altLang="en-US" sz="2800" b="1" dirty="0" smtClean="0"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＝</a:t>
            </a:r>
            <a:r>
              <a:rPr lang="en-US" altLang="zh-CN" sz="2800" b="1" dirty="0" smtClean="0"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900</a:t>
            </a:r>
            <a:r>
              <a:rPr lang="zh-CN" altLang="en-US" sz="28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（元</a:t>
            </a:r>
            <a:r>
              <a:rPr lang="zh-CN" altLang="en-US" sz="2800" b="1" dirty="0">
                <a:latin typeface="楷体" panose="02010609060101010101" pitchFamily="49" charset="-122"/>
                <a:ea typeface="楷体" panose="02010609060101010101" pitchFamily="49" charset="-122"/>
              </a:rPr>
              <a:t>）</a:t>
            </a:r>
          </a:p>
        </p:txBody>
      </p:sp>
      <p:sp>
        <p:nvSpPr>
          <p:cNvPr id="6" name="TextBox 51"/>
          <p:cNvSpPr txBox="1">
            <a:spLocks noChangeArrowheads="1"/>
          </p:cNvSpPr>
          <p:nvPr/>
        </p:nvSpPr>
        <p:spPr bwMode="auto">
          <a:xfrm>
            <a:off x="4597507" y="3579862"/>
            <a:ext cx="1734345" cy="5219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  <a:buNone/>
            </a:pPr>
            <a:r>
              <a:rPr lang="en-US" altLang="zh-CN" sz="2800" b="1" dirty="0" smtClean="0"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300+600</a:t>
            </a:r>
          </a:p>
        </p:txBody>
      </p:sp>
      <p:sp>
        <p:nvSpPr>
          <p:cNvPr id="24" name="矩形 4"/>
          <p:cNvSpPr>
            <a:spLocks noChangeArrowheads="1"/>
          </p:cNvSpPr>
          <p:nvPr/>
        </p:nvSpPr>
        <p:spPr bwMode="auto">
          <a:xfrm>
            <a:off x="4962525" y="483518"/>
            <a:ext cx="3849081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CN" altLang="en-US" sz="3200" b="1" dirty="0" smtClean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（</a:t>
            </a:r>
            <a:r>
              <a:rPr lang="en-US" altLang="zh-CN" sz="3200" b="1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3</a:t>
            </a:r>
            <a:r>
              <a:rPr lang="zh-CN" altLang="en-US" sz="3200" b="1" dirty="0" smtClean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）你还能提出什么问题？</a:t>
            </a:r>
          </a:p>
        </p:txBody>
      </p:sp>
      <p:pic>
        <p:nvPicPr>
          <p:cNvPr id="29" name="图片 28" descr="0OYHA}XD3L[2U08UXCB{W_6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1735" y="427914"/>
            <a:ext cx="4784187" cy="3217415"/>
          </a:xfrm>
          <a:prstGeom prst="rect">
            <a:avLst/>
          </a:prstGeom>
        </p:spPr>
      </p:pic>
      <p:grpSp>
        <p:nvGrpSpPr>
          <p:cNvPr id="30" name="组合 29"/>
          <p:cNvGrpSpPr/>
          <p:nvPr/>
        </p:nvGrpSpPr>
        <p:grpSpPr>
          <a:xfrm>
            <a:off x="7812970" y="4471584"/>
            <a:ext cx="1105042" cy="370719"/>
            <a:chOff x="7643422" y="4681236"/>
            <a:chExt cx="1105042" cy="370719"/>
          </a:xfrm>
        </p:grpSpPr>
        <p:pic>
          <p:nvPicPr>
            <p:cNvPr id="31" name="图片 30">
              <a:hlinkClick r:id="rId4" action="ppaction://hlinksldjump"/>
            </p:cNvPr>
            <p:cNvPicPr>
              <a:picLocks noChangeAspect="1"/>
            </p:cNvPicPr>
            <p:nvPr/>
          </p:nvPicPr>
          <p:blipFill>
            <a:blip r:embed="rId5" cstate="email"/>
            <a:stretch>
              <a:fillRect/>
            </a:stretch>
          </p:blipFill>
          <p:spPr>
            <a:xfrm>
              <a:off x="7643422" y="4713389"/>
              <a:ext cx="1105042" cy="338566"/>
            </a:xfrm>
            <a:prstGeom prst="rect">
              <a:avLst/>
            </a:prstGeom>
          </p:spPr>
        </p:pic>
        <p:sp>
          <p:nvSpPr>
            <p:cNvPr id="32" name="文本框 26">
              <a:hlinkClick r:id="rId6" action="ppaction://hlinksldjump"/>
            </p:cNvPr>
            <p:cNvSpPr txBox="1"/>
            <p:nvPr/>
          </p:nvSpPr>
          <p:spPr>
            <a:xfrm>
              <a:off x="7763282" y="4681236"/>
              <a:ext cx="64633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zh-CN" altLang="en-US" sz="1800" dirty="0">
                  <a:latin typeface="黑体" panose="02010609060101010101" pitchFamily="49" charset="-122"/>
                  <a:ea typeface="黑体" panose="02010609060101010101" pitchFamily="49" charset="-122"/>
                </a:rPr>
                <a:t>返回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  <p:bldP spid="17" grpId="0"/>
      <p:bldP spid="3" grpId="0"/>
      <p:bldP spid="4" grpId="0"/>
      <p:bldP spid="5" grpId="0"/>
      <p:bldP spid="6" grpId="0"/>
      <p:bldP spid="2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52"/>
          <p:cNvSpPr txBox="1">
            <a:spLocks noChangeArrowheads="1"/>
          </p:cNvSpPr>
          <p:nvPr/>
        </p:nvSpPr>
        <p:spPr bwMode="auto">
          <a:xfrm>
            <a:off x="4271025" y="3291830"/>
            <a:ext cx="2357437" cy="5219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zh-CN" altLang="en-US" sz="2800" b="1" dirty="0" smtClean="0"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＝ </a:t>
            </a:r>
            <a:r>
              <a:rPr lang="en-US" altLang="zh-CN" sz="2800" b="1" dirty="0" smtClean="0"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600</a:t>
            </a:r>
            <a:r>
              <a:rPr lang="zh-CN" altLang="en-US" sz="28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（个</a:t>
            </a:r>
            <a:r>
              <a:rPr lang="zh-CN" altLang="en-US" sz="2800" b="1" dirty="0">
                <a:latin typeface="楷体" panose="02010609060101010101" pitchFamily="49" charset="-122"/>
                <a:ea typeface="楷体" panose="02010609060101010101" pitchFamily="49" charset="-122"/>
              </a:rPr>
              <a:t>）</a:t>
            </a:r>
          </a:p>
        </p:txBody>
      </p:sp>
      <p:sp>
        <p:nvSpPr>
          <p:cNvPr id="12" name="TextBox 56"/>
          <p:cNvSpPr txBox="1">
            <a:spLocks noChangeArrowheads="1"/>
          </p:cNvSpPr>
          <p:nvPr/>
        </p:nvSpPr>
        <p:spPr bwMode="auto">
          <a:xfrm>
            <a:off x="2272124" y="3946721"/>
            <a:ext cx="4676140" cy="5219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  <a:buNone/>
            </a:pPr>
            <a:r>
              <a:rPr lang="zh-CN" altLang="en-US" sz="2800" b="1" dirty="0">
                <a:latin typeface="楷体" panose="02010609060101010101" pitchFamily="49" charset="-122"/>
                <a:ea typeface="楷体" panose="02010609060101010101" pitchFamily="49" charset="-122"/>
              </a:rPr>
              <a:t>答：这一页大约有</a:t>
            </a:r>
            <a:r>
              <a:rPr lang="en-US" altLang="zh-CN" sz="2800" b="1" dirty="0">
                <a:latin typeface="楷体" panose="02010609060101010101" pitchFamily="49" charset="-122"/>
                <a:ea typeface="楷体" panose="02010609060101010101" pitchFamily="49" charset="-122"/>
              </a:rPr>
              <a:t>600</a:t>
            </a:r>
            <a:r>
              <a:rPr lang="zh-CN" altLang="en-US" sz="2800" b="1" dirty="0">
                <a:latin typeface="楷体" panose="02010609060101010101" pitchFamily="49" charset="-122"/>
                <a:ea typeface="楷体" panose="02010609060101010101" pitchFamily="49" charset="-122"/>
              </a:rPr>
              <a:t>个字</a:t>
            </a:r>
            <a:r>
              <a:rPr lang="zh-CN" altLang="en-US" sz="28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。</a:t>
            </a:r>
            <a:endParaRPr lang="zh-CN" altLang="en-US" sz="28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3" name="TextBox 51"/>
          <p:cNvSpPr txBox="1">
            <a:spLocks noChangeArrowheads="1"/>
          </p:cNvSpPr>
          <p:nvPr/>
        </p:nvSpPr>
        <p:spPr bwMode="auto">
          <a:xfrm>
            <a:off x="3138758" y="3306482"/>
            <a:ext cx="1734345" cy="5219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  <a:buNone/>
            </a:pPr>
            <a:r>
              <a:rPr lang="en-US" altLang="zh-CN" sz="2800" b="1" dirty="0" smtClean="0"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20×30</a:t>
            </a:r>
            <a:endParaRPr lang="zh-CN" altLang="en-US" sz="2800" b="1" dirty="0">
              <a:latin typeface="楷体" panose="02010609060101010101" pitchFamily="49" charset="-122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2618" y="374526"/>
            <a:ext cx="7551737" cy="1981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3" name="Picture 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7976428" y="2281349"/>
            <a:ext cx="988060" cy="1243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445118" y="2359701"/>
            <a:ext cx="3126881" cy="11510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lnSpc>
                <a:spcPct val="110000"/>
              </a:lnSpc>
              <a:defRPr/>
            </a:pPr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这一页大约有</a:t>
            </a:r>
            <a:r>
              <a:rPr lang="en-US" altLang="zh-CN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20</a:t>
            </a:r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行，每行大约有</a:t>
            </a:r>
            <a:r>
              <a:rPr lang="en-US" altLang="zh-CN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30</a:t>
            </a:r>
            <a:r>
              <a:rPr lang="zh-CN" altLang="en-US" sz="24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字。</a:t>
            </a:r>
            <a:endParaRPr lang="zh-CN" altLang="en-US" sz="24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endParaRPr lang="zh-CN" altLang="en-US" sz="1600" b="1" dirty="0"/>
          </a:p>
        </p:txBody>
      </p:sp>
      <p:grpSp>
        <p:nvGrpSpPr>
          <p:cNvPr id="26" name="组合 4"/>
          <p:cNvGrpSpPr/>
          <p:nvPr/>
        </p:nvGrpSpPr>
        <p:grpSpPr bwMode="auto">
          <a:xfrm>
            <a:off x="4462923" y="2283064"/>
            <a:ext cx="3430146" cy="920839"/>
            <a:chOff x="2380088" y="1364699"/>
            <a:chExt cx="2965708" cy="671376"/>
          </a:xfrm>
          <a:solidFill>
            <a:schemeClr val="accent6">
              <a:lumMod val="20000"/>
              <a:lumOff val="80000"/>
            </a:schemeClr>
          </a:solidFill>
        </p:grpSpPr>
        <p:sp>
          <p:nvSpPr>
            <p:cNvPr id="27" name="云形标注 82"/>
            <p:cNvSpPr>
              <a:spLocks noChangeArrowheads="1"/>
            </p:cNvSpPr>
            <p:nvPr/>
          </p:nvSpPr>
          <p:spPr bwMode="auto">
            <a:xfrm>
              <a:off x="2380088" y="1368992"/>
              <a:ext cx="2965708" cy="667083"/>
            </a:xfrm>
            <a:prstGeom prst="cloudCallout">
              <a:avLst>
                <a:gd name="adj1" fmla="val 54758"/>
                <a:gd name="adj2" fmla="val 4063"/>
              </a:avLst>
            </a:prstGeom>
            <a:noFill/>
            <a:ln w="19050" algn="ctr">
              <a:solidFill>
                <a:srgbClr val="825830"/>
              </a:solidFill>
              <a:round/>
            </a:ln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等线" panose="02010600030101010101" charset="-122"/>
                  <a:ea typeface="等线" panose="02010600030101010101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等线" panose="02010600030101010101" charset="-122"/>
                  <a:ea typeface="等线" panose="02010600030101010101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等线" panose="02010600030101010101" charset="-122"/>
                  <a:ea typeface="等线" panose="02010600030101010101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anose="02010600030101010101" charset="-122"/>
                  <a:ea typeface="等线" panose="02010600030101010101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anose="02010600030101010101" charset="-122"/>
                  <a:ea typeface="等线" panose="02010600030101010101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anose="02010600030101010101" charset="-122"/>
                  <a:ea typeface="等线" panose="02010600030101010101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anose="02010600030101010101" charset="-122"/>
                  <a:ea typeface="等线" panose="02010600030101010101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anose="02010600030101010101" charset="-122"/>
                  <a:ea typeface="等线" panose="02010600030101010101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anose="02010600030101010101" charset="-122"/>
                  <a:ea typeface="等线" panose="02010600030101010101" charset="-122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en-US" sz="140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  <p:sp>
          <p:nvSpPr>
            <p:cNvPr id="28" name="矩形 4"/>
            <p:cNvSpPr>
              <a:spLocks noChangeArrowheads="1"/>
            </p:cNvSpPr>
            <p:nvPr/>
          </p:nvSpPr>
          <p:spPr bwMode="auto">
            <a:xfrm>
              <a:off x="2736672" y="1364699"/>
              <a:ext cx="2513326" cy="605873"/>
            </a:xfrm>
            <a:prstGeom prst="rect">
              <a:avLst/>
            </a:prstGeom>
            <a:no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等线" panose="02010600030101010101" charset="-122"/>
                  <a:ea typeface="等线" panose="02010600030101010101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等线" panose="02010600030101010101" charset="-122"/>
                  <a:ea typeface="等线" panose="02010600030101010101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等线" panose="02010600030101010101" charset="-122"/>
                  <a:ea typeface="等线" panose="02010600030101010101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anose="02010600030101010101" charset="-122"/>
                  <a:ea typeface="等线" panose="02010600030101010101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anose="02010600030101010101" charset="-122"/>
                  <a:ea typeface="等线" panose="02010600030101010101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anose="02010600030101010101" charset="-122"/>
                  <a:ea typeface="等线" panose="02010600030101010101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anose="02010600030101010101" charset="-122"/>
                  <a:ea typeface="等线" panose="02010600030101010101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anose="02010600030101010101" charset="-122"/>
                  <a:ea typeface="等线" panose="02010600030101010101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anose="02010600030101010101" charset="-122"/>
                  <a:ea typeface="等线" panose="02010600030101010101" charset="-122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zh-CN" altLang="en-US" sz="2400" b="1" dirty="0">
                  <a:solidFill>
                    <a:srgbClr val="000000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行数</a:t>
              </a:r>
              <a:r>
                <a:rPr lang="en-US" altLang="zh-CN" sz="2400" b="1" dirty="0">
                  <a:solidFill>
                    <a:srgbClr val="000000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×</a:t>
              </a:r>
              <a:r>
                <a:rPr lang="zh-CN" altLang="en-US" sz="2400" b="1" dirty="0">
                  <a:solidFill>
                    <a:srgbClr val="000000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每行字数</a:t>
              </a:r>
              <a:r>
                <a:rPr lang="zh-CN" altLang="en-US" sz="2400" b="1" dirty="0" smtClean="0">
                  <a:solidFill>
                    <a:srgbClr val="000000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＝</a:t>
              </a:r>
              <a:endParaRPr lang="en-US" altLang="zh-CN" sz="2400" b="1" dirty="0" smtClean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endParaRPr>
            </a:p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zh-CN" altLang="en-US" sz="2400" b="1" dirty="0" smtClean="0">
                  <a:solidFill>
                    <a:srgbClr val="000000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总</a:t>
              </a:r>
              <a:r>
                <a:rPr lang="zh-CN" altLang="en-US" sz="2400" b="1" dirty="0">
                  <a:solidFill>
                    <a:srgbClr val="000000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字数</a:t>
              </a:r>
            </a:p>
          </p:txBody>
        </p:sp>
      </p:grpSp>
      <p:pic>
        <p:nvPicPr>
          <p:cNvPr id="19" name="Picture 3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 flipH="1">
            <a:off x="221613" y="2038975"/>
            <a:ext cx="842010" cy="12528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4" name="AutoShape 27"/>
          <p:cNvSpPr>
            <a:spLocks noChangeArrowheads="1"/>
          </p:cNvSpPr>
          <p:nvPr/>
        </p:nvSpPr>
        <p:spPr bwMode="auto">
          <a:xfrm>
            <a:off x="1259632" y="2288952"/>
            <a:ext cx="3203291" cy="1002878"/>
          </a:xfrm>
          <a:prstGeom prst="cloudCallout">
            <a:avLst>
              <a:gd name="adj1" fmla="val -59787"/>
              <a:gd name="adj2" fmla="val -20873"/>
            </a:avLst>
          </a:prstGeom>
          <a:noFill/>
          <a:ln w="19050">
            <a:solidFill>
              <a:srgbClr val="3399FF"/>
            </a:solidFill>
            <a:miter lim="800000"/>
          </a:ln>
        </p:spPr>
        <p:txBody>
          <a:bodyPr lIns="68580" tIns="34290" rIns="68580" bIns="34290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10000"/>
              </a:lnSpc>
              <a:defRPr/>
            </a:pPr>
            <a:endParaRPr lang="zh-CN" altLang="en-US" sz="2000" dirty="0">
              <a:solidFill>
                <a:srgbClr val="0000FF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grpSp>
        <p:nvGrpSpPr>
          <p:cNvPr id="21" name="组合 20"/>
          <p:cNvGrpSpPr/>
          <p:nvPr/>
        </p:nvGrpSpPr>
        <p:grpSpPr>
          <a:xfrm>
            <a:off x="7812970" y="4471584"/>
            <a:ext cx="1105042" cy="370719"/>
            <a:chOff x="7643422" y="4681236"/>
            <a:chExt cx="1105042" cy="370719"/>
          </a:xfrm>
        </p:grpSpPr>
        <p:pic>
          <p:nvPicPr>
            <p:cNvPr id="22" name="图片 21">
              <a:hlinkClick r:id="rId5" action="ppaction://hlinksldjump"/>
            </p:cNvPr>
            <p:cNvPicPr>
              <a:picLocks noChangeAspect="1"/>
            </p:cNvPicPr>
            <p:nvPr/>
          </p:nvPicPr>
          <p:blipFill>
            <a:blip r:embed="rId6" cstate="email"/>
            <a:stretch>
              <a:fillRect/>
            </a:stretch>
          </p:blipFill>
          <p:spPr>
            <a:xfrm>
              <a:off x="7643422" y="4713389"/>
              <a:ext cx="1105042" cy="338566"/>
            </a:xfrm>
            <a:prstGeom prst="rect">
              <a:avLst/>
            </a:prstGeom>
          </p:spPr>
        </p:pic>
        <p:sp>
          <p:nvSpPr>
            <p:cNvPr id="23" name="文本框 26">
              <a:hlinkClick r:id="rId7" action="ppaction://hlinksldjump"/>
            </p:cNvPr>
            <p:cNvSpPr txBox="1"/>
            <p:nvPr/>
          </p:nvSpPr>
          <p:spPr>
            <a:xfrm>
              <a:off x="7763282" y="4681236"/>
              <a:ext cx="64633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zh-CN" altLang="en-US" sz="1800" dirty="0">
                  <a:latin typeface="黑体" panose="02010609060101010101" pitchFamily="49" charset="-122"/>
                  <a:ea typeface="黑体" panose="02010609060101010101" pitchFamily="49" charset="-122"/>
                </a:rPr>
                <a:t>返回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3" grpId="0"/>
      <p:bldP spid="6" grpId="0"/>
      <p:bldP spid="24" grpId="0" bldLvl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25"/>
          <p:cNvSpPr txBox="1">
            <a:spLocks noChangeArrowheads="1"/>
          </p:cNvSpPr>
          <p:nvPr/>
        </p:nvSpPr>
        <p:spPr bwMode="auto">
          <a:xfrm>
            <a:off x="620186" y="483518"/>
            <a:ext cx="7912254" cy="11988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zh-CN" altLang="en-US" sz="24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张大叔把收获的生姜装在同样大的袋子里，一共装了</a:t>
            </a:r>
            <a:r>
              <a:rPr lang="en-US" altLang="zh-CN" sz="24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40</a:t>
            </a:r>
            <a:r>
              <a:rPr lang="zh-CN" altLang="en-US" sz="24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袋。他称了其中的</a:t>
            </a:r>
            <a:r>
              <a:rPr lang="en-US" altLang="zh-CN" sz="24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4</a:t>
            </a:r>
            <a:r>
              <a:rPr lang="zh-CN" altLang="en-US" sz="24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袋，结果分别是</a:t>
            </a:r>
            <a:r>
              <a:rPr lang="en-US" altLang="zh-CN" sz="24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18</a:t>
            </a:r>
            <a:r>
              <a:rPr lang="zh-CN" altLang="en-US" sz="24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千克、</a:t>
            </a:r>
            <a:r>
              <a:rPr lang="en-US" altLang="zh-CN" sz="24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21</a:t>
            </a:r>
            <a:r>
              <a:rPr lang="zh-CN" altLang="en-US" sz="24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千克、</a:t>
            </a:r>
            <a:r>
              <a:rPr lang="en-US" altLang="zh-CN" sz="24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19</a:t>
            </a:r>
            <a:r>
              <a:rPr lang="zh-CN" altLang="en-US" sz="24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千克、</a:t>
            </a:r>
            <a:r>
              <a:rPr lang="en-US" altLang="zh-CN" sz="24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23</a:t>
            </a:r>
            <a:r>
              <a:rPr lang="zh-CN" altLang="en-US" sz="24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千克。他大约一共收获生姜多少千克？</a:t>
            </a:r>
          </a:p>
        </p:txBody>
      </p:sp>
      <p:cxnSp>
        <p:nvCxnSpPr>
          <p:cNvPr id="8" name="直接连接符 7"/>
          <p:cNvCxnSpPr/>
          <p:nvPr/>
        </p:nvCxnSpPr>
        <p:spPr bwMode="auto">
          <a:xfrm>
            <a:off x="1937519" y="1601272"/>
            <a:ext cx="4198620" cy="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9" name="圆角矩形 8"/>
          <p:cNvSpPr/>
          <p:nvPr/>
        </p:nvSpPr>
        <p:spPr>
          <a:xfrm>
            <a:off x="4848359" y="925632"/>
            <a:ext cx="3539490" cy="314325"/>
          </a:xfrm>
          <a:prstGeom prst="roundRect">
            <a:avLst/>
          </a:prstGeom>
          <a:solidFill>
            <a:srgbClr val="FF0000">
              <a:alpha val="31000"/>
            </a:srgb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 b="1"/>
          </a:p>
        </p:txBody>
      </p:sp>
      <p:sp>
        <p:nvSpPr>
          <p:cNvPr id="15" name="TextBox 52"/>
          <p:cNvSpPr txBox="1">
            <a:spLocks noChangeArrowheads="1"/>
          </p:cNvSpPr>
          <p:nvPr/>
        </p:nvSpPr>
        <p:spPr bwMode="auto">
          <a:xfrm>
            <a:off x="3707904" y="3147814"/>
            <a:ext cx="2357437" cy="5219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zh-CN" altLang="en-US" sz="2800" b="1" dirty="0" smtClean="0"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＝</a:t>
            </a:r>
            <a:r>
              <a:rPr lang="en-US" altLang="zh-CN" sz="2800" b="1" dirty="0" smtClean="0"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800</a:t>
            </a:r>
            <a:r>
              <a:rPr lang="zh-CN" altLang="en-US" sz="28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（千克</a:t>
            </a:r>
            <a:r>
              <a:rPr lang="zh-CN" altLang="en-US" sz="2800" b="1" dirty="0">
                <a:latin typeface="楷体" panose="02010609060101010101" pitchFamily="49" charset="-122"/>
                <a:ea typeface="楷体" panose="02010609060101010101" pitchFamily="49" charset="-122"/>
              </a:rPr>
              <a:t>）</a:t>
            </a:r>
          </a:p>
        </p:txBody>
      </p:sp>
      <p:sp>
        <p:nvSpPr>
          <p:cNvPr id="16" name="TextBox 56"/>
          <p:cNvSpPr txBox="1">
            <a:spLocks noChangeArrowheads="1"/>
          </p:cNvSpPr>
          <p:nvPr/>
        </p:nvSpPr>
        <p:spPr bwMode="auto">
          <a:xfrm>
            <a:off x="1662395" y="3777972"/>
            <a:ext cx="5429885" cy="5219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  <a:buNone/>
            </a:pPr>
            <a:r>
              <a:rPr lang="zh-CN" altLang="en-US" sz="2800" b="1" dirty="0">
                <a:latin typeface="楷体" panose="02010609060101010101" pitchFamily="49" charset="-122"/>
                <a:ea typeface="楷体" panose="02010609060101010101" pitchFamily="49" charset="-122"/>
              </a:rPr>
              <a:t>答：</a:t>
            </a:r>
            <a:r>
              <a:rPr lang="zh-CN" altLang="en-US" sz="2800" b="1" dirty="0" smtClean="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他大约一共收获生姜</a:t>
            </a:r>
            <a:r>
              <a:rPr lang="en-US" altLang="zh-CN" sz="2800" b="1" dirty="0" smtClean="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800</a:t>
            </a:r>
            <a:r>
              <a:rPr lang="zh-CN" altLang="en-US" sz="2800" b="1" dirty="0" smtClean="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千克</a:t>
            </a:r>
            <a:r>
              <a:rPr lang="zh-CN" altLang="en-US" sz="28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。</a:t>
            </a:r>
            <a:endParaRPr lang="zh-CN" altLang="en-US" sz="28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7" name="TextBox 51"/>
          <p:cNvSpPr txBox="1">
            <a:spLocks noChangeArrowheads="1"/>
          </p:cNvSpPr>
          <p:nvPr/>
        </p:nvSpPr>
        <p:spPr bwMode="auto">
          <a:xfrm>
            <a:off x="2600784" y="3137733"/>
            <a:ext cx="1734345" cy="5219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  <a:buNone/>
            </a:pPr>
            <a:r>
              <a:rPr lang="en-US" altLang="zh-CN" sz="2800" b="1" dirty="0" smtClean="0"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40</a:t>
            </a:r>
            <a:r>
              <a:rPr lang="en-US" altLang="zh-CN" sz="2800" b="1" dirty="0" smtClean="0"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  <a:sym typeface="+mn-ea"/>
              </a:rPr>
              <a:t>×</a:t>
            </a:r>
            <a:r>
              <a:rPr lang="en-US" altLang="zh-CN" sz="2800" b="1" dirty="0" smtClean="0"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20</a:t>
            </a:r>
            <a:endParaRPr lang="zh-CN" altLang="en-US" sz="2800" b="1" dirty="0">
              <a:latin typeface="楷体" panose="02010609060101010101" pitchFamily="49" charset="-122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19" name="圆角矩形 18"/>
          <p:cNvSpPr/>
          <p:nvPr/>
        </p:nvSpPr>
        <p:spPr>
          <a:xfrm>
            <a:off x="6498089" y="576382"/>
            <a:ext cx="1890395" cy="314325"/>
          </a:xfrm>
          <a:prstGeom prst="roundRect">
            <a:avLst/>
          </a:prstGeom>
          <a:solidFill>
            <a:srgbClr val="FF0000">
              <a:alpha val="31000"/>
            </a:srgb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 b="1"/>
          </a:p>
        </p:txBody>
      </p:sp>
      <p:pic>
        <p:nvPicPr>
          <p:cNvPr id="21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7450894" y="1840753"/>
            <a:ext cx="1027725" cy="12436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22" name="组合 4"/>
          <p:cNvGrpSpPr/>
          <p:nvPr/>
        </p:nvGrpSpPr>
        <p:grpSpPr bwMode="auto">
          <a:xfrm>
            <a:off x="4211960" y="1785896"/>
            <a:ext cx="2736304" cy="1038225"/>
            <a:chOff x="2918290" y="1104380"/>
            <a:chExt cx="2422311" cy="667083"/>
          </a:xfrm>
          <a:noFill/>
        </p:grpSpPr>
        <p:sp>
          <p:nvSpPr>
            <p:cNvPr id="23" name="云形标注 82"/>
            <p:cNvSpPr>
              <a:spLocks noChangeArrowheads="1"/>
            </p:cNvSpPr>
            <p:nvPr/>
          </p:nvSpPr>
          <p:spPr bwMode="auto">
            <a:xfrm>
              <a:off x="2918290" y="1104380"/>
              <a:ext cx="2422311" cy="667083"/>
            </a:xfrm>
            <a:prstGeom prst="cloudCallout">
              <a:avLst>
                <a:gd name="adj1" fmla="val 67588"/>
                <a:gd name="adj2" fmla="val 15226"/>
              </a:avLst>
            </a:prstGeom>
            <a:grpFill/>
            <a:ln w="19050" algn="ctr">
              <a:solidFill>
                <a:srgbClr val="825830"/>
              </a:solidFill>
              <a:round/>
            </a:ln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等线" panose="02010600030101010101" charset="-122"/>
                  <a:ea typeface="等线" panose="02010600030101010101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等线" panose="02010600030101010101" charset="-122"/>
                  <a:ea typeface="等线" panose="02010600030101010101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等线" panose="02010600030101010101" charset="-122"/>
                  <a:ea typeface="等线" panose="02010600030101010101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anose="02010600030101010101" charset="-122"/>
                  <a:ea typeface="等线" panose="02010600030101010101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anose="02010600030101010101" charset="-122"/>
                  <a:ea typeface="等线" panose="02010600030101010101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anose="02010600030101010101" charset="-122"/>
                  <a:ea typeface="等线" panose="02010600030101010101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anose="02010600030101010101" charset="-122"/>
                  <a:ea typeface="等线" panose="02010600030101010101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anose="02010600030101010101" charset="-122"/>
                  <a:ea typeface="等线" panose="02010600030101010101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anose="02010600030101010101" charset="-122"/>
                  <a:ea typeface="等线" panose="02010600030101010101" charset="-122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en-US" sz="140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  <p:sp>
          <p:nvSpPr>
            <p:cNvPr id="24" name="矩形 4"/>
            <p:cNvSpPr>
              <a:spLocks noChangeArrowheads="1"/>
            </p:cNvSpPr>
            <p:nvPr/>
          </p:nvSpPr>
          <p:spPr bwMode="auto">
            <a:xfrm>
              <a:off x="3173270" y="1171279"/>
              <a:ext cx="1922457" cy="533934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等线" panose="02010600030101010101" charset="-122"/>
                  <a:ea typeface="等线" panose="02010600030101010101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等线" panose="02010600030101010101" charset="-122"/>
                  <a:ea typeface="等线" panose="02010600030101010101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等线" panose="02010600030101010101" charset="-122"/>
                  <a:ea typeface="等线" panose="02010600030101010101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anose="02010600030101010101" charset="-122"/>
                  <a:ea typeface="等线" panose="02010600030101010101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anose="02010600030101010101" charset="-122"/>
                  <a:ea typeface="等线" panose="02010600030101010101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anose="02010600030101010101" charset="-122"/>
                  <a:ea typeface="等线" panose="02010600030101010101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anose="02010600030101010101" charset="-122"/>
                  <a:ea typeface="等线" panose="02010600030101010101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anose="02010600030101010101" charset="-122"/>
                  <a:ea typeface="等线" panose="02010600030101010101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anose="02010600030101010101" charset="-122"/>
                  <a:ea typeface="等线" panose="02010600030101010101" charset="-122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zh-CN" altLang="en-US" sz="2400" b="1" dirty="0">
                  <a:solidFill>
                    <a:srgbClr val="000000"/>
                  </a:solidFill>
                  <a:latin typeface="楷体" panose="02010609060101010101" pitchFamily="49" charset="-122"/>
                  <a:ea typeface="楷体" panose="02010609060101010101" pitchFamily="49" charset="-122"/>
                  <a:sym typeface="+mn-ea"/>
                </a:rPr>
                <a:t>袋数</a:t>
              </a:r>
              <a:r>
                <a:rPr lang="en-US" altLang="zh-CN" sz="2400" b="1" dirty="0">
                  <a:solidFill>
                    <a:srgbClr val="000000"/>
                  </a:solidFill>
                  <a:latin typeface="楷体" panose="02010609060101010101" pitchFamily="49" charset="-122"/>
                  <a:ea typeface="楷体" panose="02010609060101010101" pitchFamily="49" charset="-122"/>
                  <a:sym typeface="+mn-ea"/>
                </a:rPr>
                <a:t>×</a:t>
              </a:r>
              <a:r>
                <a:rPr lang="zh-CN" altLang="en-US" sz="2400" b="1" dirty="0">
                  <a:solidFill>
                    <a:srgbClr val="000000"/>
                  </a:solidFill>
                  <a:latin typeface="楷体" panose="02010609060101010101" pitchFamily="49" charset="-122"/>
                  <a:ea typeface="楷体" panose="02010609060101010101" pitchFamily="49" charset="-122"/>
                  <a:sym typeface="+mn-ea"/>
                </a:rPr>
                <a:t>每</a:t>
              </a:r>
              <a:r>
                <a:rPr lang="zh-CN" altLang="en-US" sz="2400" b="1" dirty="0" smtClean="0">
                  <a:solidFill>
                    <a:srgbClr val="000000"/>
                  </a:solidFill>
                  <a:latin typeface="楷体" panose="02010609060101010101" pitchFamily="49" charset="-122"/>
                  <a:ea typeface="楷体" panose="02010609060101010101" pitchFamily="49" charset="-122"/>
                  <a:sym typeface="+mn-ea"/>
                </a:rPr>
                <a:t>袋质量＝总质量</a:t>
              </a:r>
              <a:endParaRPr lang="zh-CN" altLang="en-US" sz="2400" b="1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</p:grpSp>
      <p:pic>
        <p:nvPicPr>
          <p:cNvPr id="25" name="Picture 3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 flipH="1">
            <a:off x="677257" y="1751124"/>
            <a:ext cx="818073" cy="12526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26" name="组合 4"/>
          <p:cNvGrpSpPr/>
          <p:nvPr/>
        </p:nvGrpSpPr>
        <p:grpSpPr bwMode="auto">
          <a:xfrm>
            <a:off x="1783261" y="1785896"/>
            <a:ext cx="2068659" cy="1038389"/>
            <a:chOff x="2366020" y="1091504"/>
            <a:chExt cx="2965708" cy="667083"/>
          </a:xfrm>
          <a:noFill/>
        </p:grpSpPr>
        <p:sp>
          <p:nvSpPr>
            <p:cNvPr id="27" name="云形标注 82"/>
            <p:cNvSpPr>
              <a:spLocks noChangeArrowheads="1"/>
            </p:cNvSpPr>
            <p:nvPr/>
          </p:nvSpPr>
          <p:spPr bwMode="auto">
            <a:xfrm>
              <a:off x="2366020" y="1091504"/>
              <a:ext cx="2965708" cy="667083"/>
            </a:xfrm>
            <a:prstGeom prst="cloudCallout">
              <a:avLst>
                <a:gd name="adj1" fmla="val -64917"/>
                <a:gd name="adj2" fmla="val 8497"/>
              </a:avLst>
            </a:prstGeom>
            <a:grpFill/>
            <a:ln w="19050" algn="ctr">
              <a:solidFill>
                <a:srgbClr val="825830"/>
              </a:solidFill>
              <a:round/>
            </a:ln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等线" panose="02010600030101010101" charset="-122"/>
                  <a:ea typeface="等线" panose="02010600030101010101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等线" panose="02010600030101010101" charset="-122"/>
                  <a:ea typeface="等线" panose="02010600030101010101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等线" panose="02010600030101010101" charset="-122"/>
                  <a:ea typeface="等线" panose="02010600030101010101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anose="02010600030101010101" charset="-122"/>
                  <a:ea typeface="等线" panose="02010600030101010101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anose="02010600030101010101" charset="-122"/>
                  <a:ea typeface="等线" panose="02010600030101010101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anose="02010600030101010101" charset="-122"/>
                  <a:ea typeface="等线" panose="02010600030101010101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anose="02010600030101010101" charset="-122"/>
                  <a:ea typeface="等线" panose="02010600030101010101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anose="02010600030101010101" charset="-122"/>
                  <a:ea typeface="等线" panose="02010600030101010101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anose="02010600030101010101" charset="-122"/>
                  <a:ea typeface="等线" panose="02010600030101010101" charset="-122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en-US" sz="140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  <p:sp>
          <p:nvSpPr>
            <p:cNvPr id="28" name="矩形 4"/>
            <p:cNvSpPr>
              <a:spLocks noChangeArrowheads="1"/>
            </p:cNvSpPr>
            <p:nvPr/>
          </p:nvSpPr>
          <p:spPr bwMode="auto">
            <a:xfrm>
              <a:off x="2713120" y="1158120"/>
              <a:ext cx="2618607" cy="5338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等线" panose="02010600030101010101" charset="-122"/>
                  <a:ea typeface="等线" panose="02010600030101010101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等线" panose="02010600030101010101" charset="-122"/>
                  <a:ea typeface="等线" panose="02010600030101010101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等线" panose="02010600030101010101" charset="-122"/>
                  <a:ea typeface="等线" panose="02010600030101010101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anose="02010600030101010101" charset="-122"/>
                  <a:ea typeface="等线" panose="02010600030101010101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anose="02010600030101010101" charset="-122"/>
                  <a:ea typeface="等线" panose="02010600030101010101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anose="02010600030101010101" charset="-122"/>
                  <a:ea typeface="等线" panose="02010600030101010101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anose="02010600030101010101" charset="-122"/>
                  <a:ea typeface="等线" panose="02010600030101010101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anose="02010600030101010101" charset="-122"/>
                  <a:ea typeface="等线" panose="02010600030101010101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anose="02010600030101010101" charset="-122"/>
                  <a:ea typeface="等线" panose="02010600030101010101" charset="-122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zh-CN" altLang="en-US" sz="2400" b="1" dirty="0">
                  <a:solidFill>
                    <a:srgbClr val="000000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平均每袋大约</a:t>
              </a:r>
              <a:r>
                <a:rPr lang="en-US" altLang="zh-CN" sz="2400" b="1" dirty="0">
                  <a:solidFill>
                    <a:srgbClr val="000000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20</a:t>
              </a:r>
              <a:r>
                <a:rPr lang="zh-CN" altLang="en-US" sz="2400" b="1" dirty="0" smtClean="0">
                  <a:solidFill>
                    <a:srgbClr val="000000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千克。</a:t>
              </a:r>
              <a:endParaRPr lang="zh-CN" altLang="en-US" sz="2400" b="1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</p:grpSp>
      <p:sp>
        <p:nvSpPr>
          <p:cNvPr id="7" name="圆角矩形 6"/>
          <p:cNvSpPr/>
          <p:nvPr/>
        </p:nvSpPr>
        <p:spPr>
          <a:xfrm>
            <a:off x="689744" y="1286947"/>
            <a:ext cx="946150" cy="314325"/>
          </a:xfrm>
          <a:prstGeom prst="roundRect">
            <a:avLst/>
          </a:prstGeom>
          <a:solidFill>
            <a:srgbClr val="FF0000">
              <a:alpha val="31000"/>
            </a:srgb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 b="1"/>
          </a:p>
        </p:txBody>
      </p:sp>
      <p:sp>
        <p:nvSpPr>
          <p:cNvPr id="10" name="圆角矩形 9"/>
          <p:cNvSpPr/>
          <p:nvPr/>
        </p:nvSpPr>
        <p:spPr>
          <a:xfrm>
            <a:off x="2524894" y="925632"/>
            <a:ext cx="501650" cy="314325"/>
          </a:xfrm>
          <a:prstGeom prst="roundRect">
            <a:avLst/>
          </a:prstGeom>
          <a:solidFill>
            <a:srgbClr val="FF0000">
              <a:alpha val="31000"/>
            </a:srgb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 b="1"/>
          </a:p>
        </p:txBody>
      </p:sp>
      <p:grpSp>
        <p:nvGrpSpPr>
          <p:cNvPr id="29" name="组合 28"/>
          <p:cNvGrpSpPr/>
          <p:nvPr/>
        </p:nvGrpSpPr>
        <p:grpSpPr>
          <a:xfrm>
            <a:off x="7812970" y="4471584"/>
            <a:ext cx="1105042" cy="370719"/>
            <a:chOff x="7643422" y="4681236"/>
            <a:chExt cx="1105042" cy="370719"/>
          </a:xfrm>
        </p:grpSpPr>
        <p:pic>
          <p:nvPicPr>
            <p:cNvPr id="30" name="图片 29">
              <a:hlinkClick r:id="rId4" action="ppaction://hlinksldjump"/>
            </p:cNvPr>
            <p:cNvPicPr>
              <a:picLocks noChangeAspect="1"/>
            </p:cNvPicPr>
            <p:nvPr/>
          </p:nvPicPr>
          <p:blipFill>
            <a:blip r:embed="rId5" cstate="email"/>
            <a:stretch>
              <a:fillRect/>
            </a:stretch>
          </p:blipFill>
          <p:spPr>
            <a:xfrm>
              <a:off x="7643422" y="4713389"/>
              <a:ext cx="1105042" cy="338566"/>
            </a:xfrm>
            <a:prstGeom prst="rect">
              <a:avLst/>
            </a:prstGeom>
          </p:spPr>
        </p:pic>
        <p:sp>
          <p:nvSpPr>
            <p:cNvPr id="31" name="文本框 26">
              <a:hlinkClick r:id="rId6" action="ppaction://hlinksldjump"/>
            </p:cNvPr>
            <p:cNvSpPr txBox="1"/>
            <p:nvPr/>
          </p:nvSpPr>
          <p:spPr>
            <a:xfrm>
              <a:off x="7763282" y="4681236"/>
              <a:ext cx="64633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zh-CN" altLang="en-US" sz="1800" dirty="0">
                  <a:latin typeface="黑体" panose="02010609060101010101" pitchFamily="49" charset="-122"/>
                  <a:ea typeface="黑体" panose="02010609060101010101" pitchFamily="49" charset="-122"/>
                </a:rPr>
                <a:t>返回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8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9" grpId="0" bldLvl="0" animBg="1"/>
      <p:bldP spid="15" grpId="0"/>
      <p:bldP spid="16" grpId="0"/>
      <p:bldP spid="17" grpId="0"/>
      <p:bldP spid="19" grpId="0" bldLvl="0" animBg="1"/>
      <p:bldP spid="7" grpId="0" bldLvl="0" animBg="1"/>
      <p:bldP spid="10" grpId="0" bldLvl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" name="组合 23"/>
          <p:cNvGrpSpPr/>
          <p:nvPr/>
        </p:nvGrpSpPr>
        <p:grpSpPr>
          <a:xfrm>
            <a:off x="644291" y="987574"/>
            <a:ext cx="3279637" cy="1358034"/>
            <a:chOff x="539552" y="1453529"/>
            <a:chExt cx="3351645" cy="1358034"/>
          </a:xfrm>
          <a:noFill/>
        </p:grpSpPr>
        <p:sp>
          <p:nvSpPr>
            <p:cNvPr id="3" name="云形标注 5"/>
            <p:cNvSpPr>
              <a:spLocks noChangeArrowheads="1"/>
            </p:cNvSpPr>
            <p:nvPr/>
          </p:nvSpPr>
          <p:spPr bwMode="auto">
            <a:xfrm>
              <a:off x="539552" y="1453529"/>
              <a:ext cx="3351645" cy="1358034"/>
            </a:xfrm>
            <a:prstGeom prst="cloudCallout">
              <a:avLst>
                <a:gd name="adj1" fmla="val -18241"/>
                <a:gd name="adj2" fmla="val 81545"/>
              </a:avLst>
            </a:prstGeom>
            <a:grpFill/>
            <a:ln w="19050" algn="ctr">
              <a:solidFill>
                <a:srgbClr val="8BB408"/>
              </a:solidFill>
              <a:round/>
            </a:ln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等线" panose="02010600030101010101" charset="-122"/>
                  <a:ea typeface="等线" panose="02010600030101010101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等线" panose="02010600030101010101" charset="-122"/>
                  <a:ea typeface="等线" panose="02010600030101010101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等线" panose="02010600030101010101" charset="-122"/>
                  <a:ea typeface="等线" panose="02010600030101010101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anose="02010600030101010101" charset="-122"/>
                  <a:ea typeface="等线" panose="02010600030101010101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anose="02010600030101010101" charset="-122"/>
                  <a:ea typeface="等线" panose="02010600030101010101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anose="02010600030101010101" charset="-122"/>
                  <a:ea typeface="等线" panose="02010600030101010101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anose="02010600030101010101" charset="-122"/>
                  <a:ea typeface="等线" panose="02010600030101010101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anose="02010600030101010101" charset="-122"/>
                  <a:ea typeface="等线" panose="02010600030101010101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anose="02010600030101010101" charset="-122"/>
                  <a:ea typeface="等线" panose="02010600030101010101" charset="-122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en-US" sz="1800"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  <p:sp>
          <p:nvSpPr>
            <p:cNvPr id="4" name="矩形 4"/>
            <p:cNvSpPr>
              <a:spLocks noChangeArrowheads="1"/>
            </p:cNvSpPr>
            <p:nvPr/>
          </p:nvSpPr>
          <p:spPr bwMode="auto">
            <a:xfrm>
              <a:off x="838578" y="1655492"/>
              <a:ext cx="2753591" cy="954107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等线" panose="02010600030101010101" charset="-122"/>
                  <a:ea typeface="等线" panose="02010600030101010101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等线" panose="02010600030101010101" charset="-122"/>
                  <a:ea typeface="等线" panose="02010600030101010101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等线" panose="02010600030101010101" charset="-122"/>
                  <a:ea typeface="等线" panose="02010600030101010101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anose="02010600030101010101" charset="-122"/>
                  <a:ea typeface="等线" panose="02010600030101010101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anose="02010600030101010101" charset="-122"/>
                  <a:ea typeface="等线" panose="02010600030101010101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anose="02010600030101010101" charset="-122"/>
                  <a:ea typeface="等线" panose="02010600030101010101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anose="02010600030101010101" charset="-122"/>
                  <a:ea typeface="等线" panose="02010600030101010101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anose="02010600030101010101" charset="-122"/>
                  <a:ea typeface="等线" panose="02010600030101010101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anose="02010600030101010101" charset="-122"/>
                  <a:ea typeface="等线" panose="02010600030101010101" charset="-122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zh-CN" altLang="en-US" b="1" dirty="0" smtClean="0">
                  <a:latin typeface="楷体" panose="02010609060101010101" pitchFamily="49" charset="-122"/>
                  <a:ea typeface="楷体" panose="02010609060101010101" pitchFamily="49" charset="-122"/>
                </a:rPr>
                <a:t>观察右图</a:t>
              </a:r>
              <a:r>
                <a:rPr lang="zh-CN" altLang="en-US" b="1" dirty="0">
                  <a:latin typeface="楷体" panose="02010609060101010101" pitchFamily="49" charset="-122"/>
                  <a:ea typeface="楷体" panose="02010609060101010101" pitchFamily="49" charset="-122"/>
                </a:rPr>
                <a:t>，你能</a:t>
              </a:r>
              <a:r>
                <a:rPr lang="zh-CN" altLang="en-US" b="1" dirty="0" smtClean="0">
                  <a:latin typeface="楷体" panose="02010609060101010101" pitchFamily="49" charset="-122"/>
                  <a:ea typeface="楷体" panose="02010609060101010101" pitchFamily="49" charset="-122"/>
                </a:rPr>
                <a:t>得到</a:t>
              </a:r>
              <a:r>
                <a:rPr lang="zh-CN" altLang="en-US" b="1" dirty="0">
                  <a:latin typeface="楷体" panose="02010609060101010101" pitchFamily="49" charset="-122"/>
                  <a:ea typeface="楷体" panose="02010609060101010101" pitchFamily="49" charset="-122"/>
                </a:rPr>
                <a:t>什么信息</a:t>
              </a:r>
              <a:r>
                <a:rPr lang="zh-CN" altLang="en-US" b="1" dirty="0" smtClean="0">
                  <a:latin typeface="楷体" panose="02010609060101010101" pitchFamily="49" charset="-122"/>
                  <a:ea typeface="楷体" panose="02010609060101010101" pitchFamily="49" charset="-122"/>
                </a:rPr>
                <a:t>？</a:t>
              </a:r>
              <a:endParaRPr lang="zh-CN" altLang="en-US" b="1" dirty="0"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</p:grpSp>
      <p:pic>
        <p:nvPicPr>
          <p:cNvPr id="2" name="图片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995936" y="794717"/>
            <a:ext cx="4845847" cy="2641129"/>
          </a:xfrm>
          <a:prstGeom prst="rect">
            <a:avLst/>
          </a:prstGeom>
        </p:spPr>
      </p:pic>
      <p:sp>
        <p:nvSpPr>
          <p:cNvPr id="22" name="圆角矩形标注 21"/>
          <p:cNvSpPr/>
          <p:nvPr/>
        </p:nvSpPr>
        <p:spPr>
          <a:xfrm>
            <a:off x="6827093" y="3363838"/>
            <a:ext cx="1057275" cy="814705"/>
          </a:xfrm>
          <a:prstGeom prst="wedgeRoundRectCallout">
            <a:avLst>
              <a:gd name="adj1" fmla="val -13903"/>
              <a:gd name="adj2" fmla="val -88191"/>
              <a:gd name="adj3" fmla="val 16667"/>
            </a:avLst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600" dirty="0">
              <a:solidFill>
                <a:srgbClr val="0000FF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pic>
        <p:nvPicPr>
          <p:cNvPr id="16" name="图片 15" descr="O0111}XP3LPIL`(4`0M8ATL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884243" y="3419083"/>
            <a:ext cx="942975" cy="704850"/>
          </a:xfrm>
          <a:prstGeom prst="rect">
            <a:avLst/>
          </a:prstGeom>
        </p:spPr>
      </p:pic>
      <p:sp>
        <p:nvSpPr>
          <p:cNvPr id="15" name="文本框 14"/>
          <p:cNvSpPr txBox="1"/>
          <p:nvPr/>
        </p:nvSpPr>
        <p:spPr>
          <a:xfrm>
            <a:off x="611560" y="439395"/>
            <a:ext cx="1847212" cy="561692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zh-CN" altLang="en-US" sz="3200" b="1" dirty="0" smtClean="0">
                <a:solidFill>
                  <a:srgbClr val="875000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情境导</a:t>
            </a:r>
            <a:r>
              <a:rPr lang="zh-CN" altLang="en-US" sz="3200" b="1" dirty="0">
                <a:solidFill>
                  <a:srgbClr val="875000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入</a:t>
            </a:r>
          </a:p>
        </p:txBody>
      </p:sp>
      <p:pic>
        <p:nvPicPr>
          <p:cNvPr id="17" name="图片 16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192082" y="492072"/>
            <a:ext cx="366860" cy="456339"/>
          </a:xfrm>
          <a:prstGeom prst="rect">
            <a:avLst/>
          </a:prstGeom>
        </p:spPr>
      </p:pic>
      <p:pic>
        <p:nvPicPr>
          <p:cNvPr id="18" name="图片 17"/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>
            <a:off x="971750" y="2330161"/>
            <a:ext cx="1126831" cy="1614828"/>
          </a:xfrm>
          <a:prstGeom prst="rect">
            <a:avLst/>
          </a:prstGeom>
        </p:spPr>
      </p:pic>
      <p:grpSp>
        <p:nvGrpSpPr>
          <p:cNvPr id="19" name="组合 18"/>
          <p:cNvGrpSpPr/>
          <p:nvPr/>
        </p:nvGrpSpPr>
        <p:grpSpPr>
          <a:xfrm>
            <a:off x="7812970" y="4471584"/>
            <a:ext cx="1105042" cy="370719"/>
            <a:chOff x="7643422" y="4681236"/>
            <a:chExt cx="1105042" cy="370719"/>
          </a:xfrm>
        </p:grpSpPr>
        <p:pic>
          <p:nvPicPr>
            <p:cNvPr id="20" name="图片 19">
              <a:hlinkClick r:id="rId6" action="ppaction://hlinksldjump"/>
            </p:cNvPr>
            <p:cNvPicPr>
              <a:picLocks noChangeAspect="1"/>
            </p:cNvPicPr>
            <p:nvPr/>
          </p:nvPicPr>
          <p:blipFill>
            <a:blip r:embed="rId7" cstate="email"/>
            <a:stretch>
              <a:fillRect/>
            </a:stretch>
          </p:blipFill>
          <p:spPr>
            <a:xfrm>
              <a:off x="7643422" y="4713389"/>
              <a:ext cx="1105042" cy="338566"/>
            </a:xfrm>
            <a:prstGeom prst="rect">
              <a:avLst/>
            </a:prstGeom>
          </p:spPr>
        </p:pic>
        <p:sp>
          <p:nvSpPr>
            <p:cNvPr id="21" name="文本框 26">
              <a:hlinkClick r:id="rId8" action="ppaction://hlinksldjump"/>
            </p:cNvPr>
            <p:cNvSpPr txBox="1"/>
            <p:nvPr/>
          </p:nvSpPr>
          <p:spPr>
            <a:xfrm>
              <a:off x="7763282" y="4681236"/>
              <a:ext cx="64633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zh-CN" altLang="en-US" sz="1800" dirty="0">
                  <a:latin typeface="黑体" panose="02010609060101010101" pitchFamily="49" charset="-122"/>
                  <a:ea typeface="黑体" panose="02010609060101010101" pitchFamily="49" charset="-122"/>
                </a:rPr>
                <a:t>返回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bldLvl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图片 14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683568" y="1751774"/>
            <a:ext cx="7500895" cy="2620176"/>
          </a:xfrm>
          <a:prstGeom prst="rect">
            <a:avLst/>
          </a:prstGeom>
        </p:spPr>
      </p:pic>
      <p:sp>
        <p:nvSpPr>
          <p:cNvPr id="12" name="矩形 11"/>
          <p:cNvSpPr/>
          <p:nvPr/>
        </p:nvSpPr>
        <p:spPr>
          <a:xfrm>
            <a:off x="1115616" y="2715765"/>
            <a:ext cx="6624736" cy="930275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r>
              <a:rPr lang="en-US" altLang="zh-CN" sz="28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2.</a:t>
            </a:r>
            <a:r>
              <a:rPr lang="zh-CN" altLang="en-US" sz="28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解决</a:t>
            </a:r>
            <a:r>
              <a:rPr lang="zh-CN" altLang="en-US" sz="2800" b="1" dirty="0">
                <a:latin typeface="楷体" panose="02010609060101010101" pitchFamily="49" charset="-122"/>
                <a:ea typeface="楷体" panose="02010609060101010101" pitchFamily="49" charset="-122"/>
              </a:rPr>
              <a:t>实际问题，可以根据数量关系来</a:t>
            </a:r>
            <a:r>
              <a:rPr lang="zh-CN" altLang="en-US" sz="28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列</a:t>
            </a:r>
            <a:endParaRPr lang="en-US" altLang="zh-CN" sz="2800" b="1" dirty="0" smtClean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r>
              <a:rPr lang="en-US" altLang="zh-CN" sz="2800" b="1" dirty="0">
                <a:latin typeface="楷体" panose="02010609060101010101" pitchFamily="49" charset="-122"/>
                <a:ea typeface="楷体" panose="02010609060101010101" pitchFamily="49" charset="-122"/>
              </a:rPr>
              <a:t> </a:t>
            </a:r>
            <a:r>
              <a:rPr lang="en-US" altLang="zh-CN" sz="28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 </a:t>
            </a:r>
            <a:r>
              <a:rPr lang="zh-CN" altLang="en-US" sz="28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算式。</a:t>
            </a:r>
            <a:endParaRPr lang="zh-CN" altLang="en-US" sz="28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9" name="矩形 18"/>
          <p:cNvSpPr/>
          <p:nvPr/>
        </p:nvSpPr>
        <p:spPr>
          <a:xfrm>
            <a:off x="1115616" y="2015466"/>
            <a:ext cx="5256584" cy="500137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r>
              <a:rPr lang="en-US" altLang="zh-CN" sz="28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1.</a:t>
            </a:r>
            <a:r>
              <a:rPr lang="zh-CN" altLang="en-US" sz="28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口算</a:t>
            </a:r>
            <a:r>
              <a:rPr lang="zh-CN" altLang="en-US" sz="2800" b="1" dirty="0">
                <a:latin typeface="楷体" panose="02010609060101010101" pitchFamily="49" charset="-122"/>
                <a:ea typeface="楷体" panose="02010609060101010101" pitchFamily="49" charset="-122"/>
              </a:rPr>
              <a:t>两位数乘整十数的方法</a:t>
            </a:r>
          </a:p>
        </p:txBody>
      </p:sp>
      <p:pic>
        <p:nvPicPr>
          <p:cNvPr id="18" name="图片 17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212193" y="492071"/>
            <a:ext cx="366860" cy="456339"/>
          </a:xfrm>
          <a:prstGeom prst="rect">
            <a:avLst/>
          </a:prstGeom>
        </p:spPr>
      </p:pic>
      <p:sp>
        <p:nvSpPr>
          <p:cNvPr id="20" name="文本框 14"/>
          <p:cNvSpPr txBox="1"/>
          <p:nvPr/>
        </p:nvSpPr>
        <p:spPr>
          <a:xfrm>
            <a:off x="611560" y="411510"/>
            <a:ext cx="1847212" cy="561692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zh-CN" altLang="en-US" sz="3200" b="1" dirty="0" smtClean="0">
                <a:solidFill>
                  <a:srgbClr val="875000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课堂小结</a:t>
            </a:r>
            <a:endParaRPr lang="zh-CN" altLang="en-US" sz="3200" b="1" dirty="0">
              <a:solidFill>
                <a:srgbClr val="875000"/>
              </a:solidFill>
              <a:latin typeface="幼圆" panose="02010509060101010101" pitchFamily="49" charset="-122"/>
              <a:ea typeface="幼圆" panose="02010509060101010101" pitchFamily="49" charset="-122"/>
            </a:endParaRPr>
          </a:p>
        </p:txBody>
      </p:sp>
      <p:sp>
        <p:nvSpPr>
          <p:cNvPr id="21" name="Rectangle 5"/>
          <p:cNvSpPr>
            <a:spLocks noChangeArrowheads="1"/>
          </p:cNvSpPr>
          <p:nvPr/>
        </p:nvSpPr>
        <p:spPr bwMode="auto">
          <a:xfrm>
            <a:off x="783813" y="1059582"/>
            <a:ext cx="5165517" cy="500137"/>
          </a:xfrm>
          <a:prstGeom prst="rect">
            <a:avLst/>
          </a:prstGeom>
          <a:noFill/>
          <a:effectLst>
            <a:softEdge rad="0"/>
          </a:effectLst>
        </p:spPr>
        <p:txBody>
          <a:bodyPr wrap="none" lIns="68580" tIns="34290" rIns="68580" bIns="34290" rtlCol="0">
            <a:spAutoFit/>
          </a:bodyPr>
          <a:lstStyle/>
          <a:p>
            <a:r>
              <a:rPr lang="zh-CN" altLang="zh-CN" sz="2800" b="1" dirty="0">
                <a:latin typeface="+mn-ea"/>
              </a:rPr>
              <a:t>这节课你们都学会了哪些知识？</a:t>
            </a:r>
            <a:endParaRPr lang="zh-CN" altLang="en-US" sz="2800" b="1" dirty="0">
              <a:latin typeface="+mn-ea"/>
            </a:endParaRPr>
          </a:p>
        </p:txBody>
      </p:sp>
      <p:grpSp>
        <p:nvGrpSpPr>
          <p:cNvPr id="22" name="组合 21"/>
          <p:cNvGrpSpPr/>
          <p:nvPr/>
        </p:nvGrpSpPr>
        <p:grpSpPr>
          <a:xfrm>
            <a:off x="7812970" y="4471584"/>
            <a:ext cx="1105042" cy="370719"/>
            <a:chOff x="7643422" y="4681236"/>
            <a:chExt cx="1105042" cy="370719"/>
          </a:xfrm>
        </p:grpSpPr>
        <p:pic>
          <p:nvPicPr>
            <p:cNvPr id="23" name="图片 22">
              <a:hlinkClick r:id="rId4" action="ppaction://hlinksldjump"/>
            </p:cNvPr>
            <p:cNvPicPr>
              <a:picLocks noChangeAspect="1"/>
            </p:cNvPicPr>
            <p:nvPr/>
          </p:nvPicPr>
          <p:blipFill>
            <a:blip r:embed="rId5" cstate="email"/>
            <a:stretch>
              <a:fillRect/>
            </a:stretch>
          </p:blipFill>
          <p:spPr>
            <a:xfrm>
              <a:off x="7643422" y="4713389"/>
              <a:ext cx="1105042" cy="338566"/>
            </a:xfrm>
            <a:prstGeom prst="rect">
              <a:avLst/>
            </a:prstGeom>
          </p:spPr>
        </p:pic>
        <p:sp>
          <p:nvSpPr>
            <p:cNvPr id="24" name="文本框 26">
              <a:hlinkClick r:id="rId6" action="ppaction://hlinksldjump"/>
            </p:cNvPr>
            <p:cNvSpPr txBox="1"/>
            <p:nvPr/>
          </p:nvSpPr>
          <p:spPr>
            <a:xfrm>
              <a:off x="7763282" y="4681236"/>
              <a:ext cx="64633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zh-CN" altLang="en-US" sz="1800" dirty="0">
                  <a:latin typeface="黑体" panose="02010609060101010101" pitchFamily="49" charset="-122"/>
                  <a:ea typeface="黑体" panose="02010609060101010101" pitchFamily="49" charset="-122"/>
                </a:rPr>
                <a:t>返回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1763688" y="1059582"/>
            <a:ext cx="5437285" cy="4130864"/>
          </a:xfrm>
          <a:prstGeom prst="rect">
            <a:avLst/>
          </a:prstGeom>
        </p:spPr>
      </p:pic>
      <p:sp>
        <p:nvSpPr>
          <p:cNvPr id="3" name="矩形 4"/>
          <p:cNvSpPr>
            <a:spLocks noChangeArrowheads="1"/>
          </p:cNvSpPr>
          <p:nvPr/>
        </p:nvSpPr>
        <p:spPr bwMode="auto">
          <a:xfrm>
            <a:off x="3563888" y="1707654"/>
            <a:ext cx="2667000" cy="1285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80" tIns="34290" rIns="68580" bIns="34290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</a:defRPr>
            </a:lvl9pPr>
          </a:lstStyle>
          <a:p>
            <a:pPr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zh-CN" altLang="en-US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补充习题：</a:t>
            </a:r>
            <a:endParaRPr lang="en-US" altLang="zh-CN" dirty="0" smtClean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zh-CN" altLang="en-US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第</a:t>
            </a:r>
            <a:r>
              <a:rPr lang="en-US" altLang="zh-CN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r>
              <a:rPr lang="zh-CN" altLang="en-US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页</a:t>
            </a:r>
          </a:p>
        </p:txBody>
      </p:sp>
      <p:pic>
        <p:nvPicPr>
          <p:cNvPr id="11" name="图片 10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212193" y="494144"/>
            <a:ext cx="366861" cy="456339"/>
          </a:xfrm>
          <a:prstGeom prst="rect">
            <a:avLst/>
          </a:prstGeom>
        </p:spPr>
      </p:pic>
      <p:sp>
        <p:nvSpPr>
          <p:cNvPr id="12" name="文本框 14"/>
          <p:cNvSpPr txBox="1"/>
          <p:nvPr/>
        </p:nvSpPr>
        <p:spPr>
          <a:xfrm>
            <a:off x="611560" y="425882"/>
            <a:ext cx="1847212" cy="561692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zh-CN" altLang="en-US" sz="3200" b="1" dirty="0" smtClean="0">
                <a:solidFill>
                  <a:srgbClr val="875000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课后作业</a:t>
            </a:r>
            <a:endParaRPr lang="zh-CN" altLang="en-US" sz="3200" b="1" dirty="0">
              <a:solidFill>
                <a:srgbClr val="875000"/>
              </a:solidFill>
              <a:latin typeface="幼圆" panose="02010509060101010101" pitchFamily="49" charset="-122"/>
              <a:ea typeface="幼圆" panose="02010509060101010101" pitchFamily="49" charset="-122"/>
            </a:endParaRPr>
          </a:p>
        </p:txBody>
      </p:sp>
      <p:grpSp>
        <p:nvGrpSpPr>
          <p:cNvPr id="13" name="组合 12"/>
          <p:cNvGrpSpPr/>
          <p:nvPr/>
        </p:nvGrpSpPr>
        <p:grpSpPr>
          <a:xfrm>
            <a:off x="7812970" y="4471584"/>
            <a:ext cx="1105042" cy="370719"/>
            <a:chOff x="7643422" y="4681236"/>
            <a:chExt cx="1105042" cy="370719"/>
          </a:xfrm>
        </p:grpSpPr>
        <p:pic>
          <p:nvPicPr>
            <p:cNvPr id="14" name="图片 13">
              <a:hlinkClick r:id="rId4" action="ppaction://hlinksldjump"/>
            </p:cNvPr>
            <p:cNvPicPr>
              <a:picLocks noChangeAspect="1"/>
            </p:cNvPicPr>
            <p:nvPr/>
          </p:nvPicPr>
          <p:blipFill>
            <a:blip r:embed="rId5" cstate="email"/>
            <a:stretch>
              <a:fillRect/>
            </a:stretch>
          </p:blipFill>
          <p:spPr>
            <a:xfrm>
              <a:off x="7643422" y="4713389"/>
              <a:ext cx="1105042" cy="338566"/>
            </a:xfrm>
            <a:prstGeom prst="rect">
              <a:avLst/>
            </a:prstGeom>
          </p:spPr>
        </p:pic>
        <p:sp>
          <p:nvSpPr>
            <p:cNvPr id="15" name="文本框 26">
              <a:hlinkClick r:id="rId6" action="ppaction://hlinksldjump"/>
            </p:cNvPr>
            <p:cNvSpPr txBox="1"/>
            <p:nvPr/>
          </p:nvSpPr>
          <p:spPr>
            <a:xfrm>
              <a:off x="7763282" y="4681236"/>
              <a:ext cx="64633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zh-CN" altLang="en-US" sz="1800" dirty="0">
                  <a:latin typeface="黑体" panose="02010609060101010101" pitchFamily="49" charset="-122"/>
                  <a:ea typeface="黑体" panose="02010609060101010101" pitchFamily="49" charset="-122"/>
                </a:rPr>
                <a:t>返回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TextBox 71"/>
          <p:cNvSpPr txBox="1">
            <a:spLocks noChangeArrowheads="1"/>
          </p:cNvSpPr>
          <p:nvPr/>
        </p:nvSpPr>
        <p:spPr bwMode="auto">
          <a:xfrm>
            <a:off x="2212975" y="395997"/>
            <a:ext cx="6931025" cy="12840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zh-CN" altLang="en-US" sz="2800" b="1" dirty="0">
                <a:latin typeface="楷体" panose="02010609060101010101" pitchFamily="49" charset="-122"/>
                <a:ea typeface="楷体" panose="02010609060101010101" pitchFamily="49" charset="-122"/>
              </a:rPr>
              <a:t>李叔叔培育出一种新品种菜椒，送给敬老院</a:t>
            </a:r>
            <a:r>
              <a:rPr lang="en-US" altLang="zh-CN" sz="2800" b="1" dirty="0">
                <a:latin typeface="楷体" panose="02010609060101010101" pitchFamily="49" charset="-122"/>
                <a:ea typeface="楷体" panose="02010609060101010101" pitchFamily="49" charset="-122"/>
              </a:rPr>
              <a:t>10</a:t>
            </a:r>
            <a:r>
              <a:rPr lang="zh-CN" altLang="en-US" sz="2800" b="1" dirty="0">
                <a:latin typeface="楷体" panose="02010609060101010101" pitchFamily="49" charset="-122"/>
                <a:ea typeface="楷体" panose="02010609060101010101" pitchFamily="49" charset="-122"/>
              </a:rPr>
              <a:t>盒，每盒</a:t>
            </a:r>
            <a:r>
              <a:rPr lang="en-US" altLang="zh-CN" sz="2800" b="1" dirty="0">
                <a:latin typeface="楷体" panose="02010609060101010101" pitchFamily="49" charset="-122"/>
                <a:ea typeface="楷体" panose="02010609060101010101" pitchFamily="49" charset="-122"/>
              </a:rPr>
              <a:t>12</a:t>
            </a:r>
            <a:r>
              <a:rPr lang="zh-CN" altLang="en-US" sz="2800" b="1" dirty="0">
                <a:latin typeface="楷体" panose="02010609060101010101" pitchFamily="49" charset="-122"/>
                <a:ea typeface="楷体" panose="02010609060101010101" pitchFamily="49" charset="-122"/>
              </a:rPr>
              <a:t>个。送给敬老院多少个？</a:t>
            </a:r>
          </a:p>
        </p:txBody>
      </p:sp>
      <p:sp>
        <p:nvSpPr>
          <p:cNvPr id="138" name="TextBox 51"/>
          <p:cNvSpPr txBox="1">
            <a:spLocks noChangeArrowheads="1"/>
          </p:cNvSpPr>
          <p:nvPr/>
        </p:nvSpPr>
        <p:spPr bwMode="auto">
          <a:xfrm>
            <a:off x="3782449" y="2989922"/>
            <a:ext cx="1785937" cy="5219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CN" sz="2800" b="1" dirty="0"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12×10=</a:t>
            </a:r>
            <a:r>
              <a:rPr lang="en-US" altLang="zh-CN" sz="2800" b="1" dirty="0" smtClean="0"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 </a:t>
            </a:r>
            <a:endParaRPr lang="zh-CN" altLang="en-US" sz="2800" b="1" dirty="0">
              <a:latin typeface="楷体" panose="02010609060101010101" pitchFamily="49" charset="-122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2" name="圆角矩形 1"/>
          <p:cNvSpPr/>
          <p:nvPr/>
        </p:nvSpPr>
        <p:spPr>
          <a:xfrm>
            <a:off x="3767192" y="1203598"/>
            <a:ext cx="1452880" cy="431800"/>
          </a:xfrm>
          <a:prstGeom prst="roundRect">
            <a:avLst/>
          </a:prstGeom>
          <a:solidFill>
            <a:srgbClr val="009900">
              <a:alpha val="3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43" name="圆角矩形 142"/>
          <p:cNvSpPr/>
          <p:nvPr/>
        </p:nvSpPr>
        <p:spPr>
          <a:xfrm>
            <a:off x="2627784" y="1203846"/>
            <a:ext cx="717550" cy="431800"/>
          </a:xfrm>
          <a:prstGeom prst="roundRect">
            <a:avLst/>
          </a:prstGeom>
          <a:solidFill>
            <a:srgbClr val="009900">
              <a:alpha val="3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3" name="流程图: 可选过程 2"/>
          <p:cNvSpPr/>
          <p:nvPr/>
        </p:nvSpPr>
        <p:spPr>
          <a:xfrm>
            <a:off x="2555776" y="2067694"/>
            <a:ext cx="4392488" cy="648072"/>
          </a:xfrm>
          <a:prstGeom prst="flowChartAlternateProcess">
            <a:avLst/>
          </a:prstGeom>
          <a:noFill/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CN" altLang="en-US" sz="3200" b="1" dirty="0" smtClean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盒数</a:t>
            </a:r>
            <a:r>
              <a:rPr lang="en-US" altLang="zh-CN" sz="3200" b="1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  <a:sym typeface="+mn-ea"/>
              </a:rPr>
              <a:t>×</a:t>
            </a:r>
            <a:r>
              <a:rPr lang="zh-CN" altLang="en-US" sz="3200" b="1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  <a:sym typeface="+mn-ea"/>
              </a:rPr>
              <a:t>每盒个数</a:t>
            </a:r>
            <a:r>
              <a:rPr lang="en-US" altLang="zh-CN" sz="3200" b="1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  <a:sym typeface="+mn-ea"/>
              </a:rPr>
              <a:t>=</a:t>
            </a:r>
            <a:r>
              <a:rPr lang="zh-CN" altLang="en-US" sz="3200" b="1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  <a:sym typeface="+mn-ea"/>
              </a:rPr>
              <a:t>总数</a:t>
            </a:r>
          </a:p>
        </p:txBody>
      </p:sp>
      <p:grpSp>
        <p:nvGrpSpPr>
          <p:cNvPr id="21" name="组合 20"/>
          <p:cNvGrpSpPr/>
          <p:nvPr/>
        </p:nvGrpSpPr>
        <p:grpSpPr>
          <a:xfrm>
            <a:off x="476262" y="1027926"/>
            <a:ext cx="1166673" cy="1064551"/>
            <a:chOff x="670145" y="1457273"/>
            <a:chExt cx="1555361" cy="1419401"/>
          </a:xfrm>
        </p:grpSpPr>
        <p:pic>
          <p:nvPicPr>
            <p:cNvPr id="22" name="图片 21" descr="28Z58PICt4r.jpg"/>
            <p:cNvPicPr>
              <a:picLocks noChangeAspect="1" noChangeArrowheads="1"/>
            </p:cNvPicPr>
            <p:nvPr/>
          </p:nvPicPr>
          <p:blipFill>
            <a:blip r:embed="rId3" cstate="email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 flipH="1">
              <a:off x="670145" y="1457273"/>
              <a:ext cx="1555361" cy="13934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3" name="矩形 22"/>
            <p:cNvSpPr/>
            <p:nvPr/>
          </p:nvSpPr>
          <p:spPr>
            <a:xfrm>
              <a:off x="921335" y="2322677"/>
              <a:ext cx="970652" cy="55399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sz="2100" b="1" dirty="0">
                  <a:latin typeface="黑体" panose="02010609060101010101" pitchFamily="49" charset="-122"/>
                  <a:ea typeface="黑体" panose="02010609060101010101" pitchFamily="49" charset="-122"/>
                </a:rPr>
                <a:t>例 </a:t>
              </a:r>
              <a:r>
                <a:rPr lang="en-US" altLang="zh-CN" sz="2100" b="1" dirty="0" smtClean="0">
                  <a:latin typeface="黑体" panose="02010609060101010101" pitchFamily="49" charset="-122"/>
                  <a:ea typeface="黑体" panose="02010609060101010101" pitchFamily="49" charset="-122"/>
                </a:rPr>
                <a:t>1</a:t>
              </a:r>
              <a:endParaRPr lang="zh-CN" altLang="en-US" sz="2100" dirty="0">
                <a:latin typeface="黑体" panose="02010609060101010101" pitchFamily="49" charset="-122"/>
                <a:ea typeface="黑体" panose="02010609060101010101" pitchFamily="49" charset="-122"/>
              </a:endParaRPr>
            </a:p>
          </p:txBody>
        </p:sp>
      </p:grpSp>
      <p:sp>
        <p:nvSpPr>
          <p:cNvPr id="11" name="云形标注 10"/>
          <p:cNvSpPr/>
          <p:nvPr/>
        </p:nvSpPr>
        <p:spPr>
          <a:xfrm>
            <a:off x="2555776" y="3511892"/>
            <a:ext cx="4032751" cy="1148090"/>
          </a:xfrm>
          <a:prstGeom prst="cloudCallout">
            <a:avLst>
              <a:gd name="adj1" fmla="val 57640"/>
              <a:gd name="adj2" fmla="val -36961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2400" b="1" dirty="0">
              <a:solidFill>
                <a:schemeClr val="tx1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cxnSp>
        <p:nvCxnSpPr>
          <p:cNvPr id="4" name="直接连接符 3"/>
          <p:cNvCxnSpPr/>
          <p:nvPr/>
        </p:nvCxnSpPr>
        <p:spPr bwMode="auto">
          <a:xfrm flipV="1">
            <a:off x="5415921" y="1680003"/>
            <a:ext cx="3257796" cy="1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19" name="图片 18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192083" y="479078"/>
            <a:ext cx="366860" cy="456339"/>
          </a:xfrm>
          <a:prstGeom prst="rect">
            <a:avLst/>
          </a:prstGeom>
        </p:spPr>
      </p:pic>
      <p:sp>
        <p:nvSpPr>
          <p:cNvPr id="24" name="文本框 14"/>
          <p:cNvSpPr txBox="1"/>
          <p:nvPr/>
        </p:nvSpPr>
        <p:spPr>
          <a:xfrm>
            <a:off x="611560" y="439395"/>
            <a:ext cx="1847212" cy="561692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zh-CN" altLang="en-US" sz="3200" b="1" dirty="0" smtClean="0">
                <a:solidFill>
                  <a:srgbClr val="875000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探究新知</a:t>
            </a:r>
            <a:endParaRPr lang="zh-CN" altLang="en-US" sz="3200" b="1" dirty="0">
              <a:solidFill>
                <a:srgbClr val="875000"/>
              </a:solidFill>
              <a:latin typeface="幼圆" panose="02010509060101010101" pitchFamily="49" charset="-122"/>
              <a:ea typeface="幼圆" panose="02010509060101010101" pitchFamily="49" charset="-122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907408" y="3603669"/>
            <a:ext cx="324798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zh-CN" altLang="en-US" sz="2800" b="1" dirty="0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先想办法算出得数，</a:t>
            </a:r>
          </a:p>
          <a:p>
            <a:pPr lvl="0" algn="ctr"/>
            <a:r>
              <a:rPr lang="zh-CN" altLang="en-US" sz="2800" b="1" dirty="0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再和同学交流。</a:t>
            </a:r>
          </a:p>
          <a:p>
            <a:endParaRPr lang="zh-CN" altLang="en-US" sz="1600" dirty="0"/>
          </a:p>
        </p:txBody>
      </p:sp>
      <p:pic>
        <p:nvPicPr>
          <p:cNvPr id="25" name="图片 24"/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 flipH="1">
            <a:off x="6435096" y="3269178"/>
            <a:ext cx="1026336" cy="1470812"/>
          </a:xfrm>
          <a:prstGeom prst="rect">
            <a:avLst/>
          </a:prstGeom>
        </p:spPr>
      </p:pic>
      <p:grpSp>
        <p:nvGrpSpPr>
          <p:cNvPr id="26" name="组合 25"/>
          <p:cNvGrpSpPr/>
          <p:nvPr/>
        </p:nvGrpSpPr>
        <p:grpSpPr>
          <a:xfrm>
            <a:off x="7812970" y="4471584"/>
            <a:ext cx="1105042" cy="370719"/>
            <a:chOff x="7643422" y="4681236"/>
            <a:chExt cx="1105042" cy="370719"/>
          </a:xfrm>
        </p:grpSpPr>
        <p:pic>
          <p:nvPicPr>
            <p:cNvPr id="27" name="图片 26">
              <a:hlinkClick r:id="rId6" action="ppaction://hlinksldjump"/>
            </p:cNvPr>
            <p:cNvPicPr>
              <a:picLocks noChangeAspect="1"/>
            </p:cNvPicPr>
            <p:nvPr/>
          </p:nvPicPr>
          <p:blipFill>
            <a:blip r:embed="rId7" cstate="email"/>
            <a:stretch>
              <a:fillRect/>
            </a:stretch>
          </p:blipFill>
          <p:spPr>
            <a:xfrm>
              <a:off x="7643422" y="4713389"/>
              <a:ext cx="1105042" cy="338566"/>
            </a:xfrm>
            <a:prstGeom prst="rect">
              <a:avLst/>
            </a:prstGeom>
          </p:spPr>
        </p:pic>
        <p:sp>
          <p:nvSpPr>
            <p:cNvPr id="28" name="文本框 26">
              <a:hlinkClick r:id="rId8" action="ppaction://hlinksldjump"/>
            </p:cNvPr>
            <p:cNvSpPr txBox="1"/>
            <p:nvPr/>
          </p:nvSpPr>
          <p:spPr>
            <a:xfrm>
              <a:off x="7763282" y="4681236"/>
              <a:ext cx="64633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zh-CN" altLang="en-US" sz="1800" dirty="0">
                  <a:latin typeface="黑体" panose="02010609060101010101" pitchFamily="49" charset="-122"/>
                  <a:ea typeface="黑体" panose="02010609060101010101" pitchFamily="49" charset="-122"/>
                </a:rPr>
                <a:t>返回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8" grpId="0"/>
      <p:bldP spid="2" grpId="0" bldLvl="0" animBg="1"/>
      <p:bldP spid="143" grpId="0" bldLvl="0" animBg="1"/>
      <p:bldP spid="3" grpId="0" bldLvl="0" animBg="1"/>
      <p:bldP spid="11" grpId="0" bldLvl="0" animBg="1"/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pic74.nipic.com/file/20150813/21438120_093503125943_2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4824" l="11068" r="89912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 flipH="1">
            <a:off x="7164288" y="2133054"/>
            <a:ext cx="1536286" cy="1540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7820927" y="549361"/>
            <a:ext cx="818073" cy="12526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 flipH="1">
            <a:off x="611560" y="508948"/>
            <a:ext cx="1045845" cy="124333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9" name="AutoShape 27"/>
          <p:cNvSpPr>
            <a:spLocks noChangeArrowheads="1"/>
          </p:cNvSpPr>
          <p:nvPr/>
        </p:nvSpPr>
        <p:spPr bwMode="auto">
          <a:xfrm>
            <a:off x="4589394" y="2280598"/>
            <a:ext cx="2674048" cy="839470"/>
          </a:xfrm>
          <a:prstGeom prst="wedgeRoundRectCallout">
            <a:avLst>
              <a:gd name="adj1" fmla="val 60329"/>
              <a:gd name="adj2" fmla="val 17774"/>
              <a:gd name="adj3" fmla="val 16667"/>
            </a:avLst>
          </a:prstGeom>
          <a:noFill/>
          <a:ln w="19050">
            <a:solidFill>
              <a:srgbClr val="3399FF"/>
            </a:solidFill>
            <a:miter lim="800000"/>
          </a:ln>
        </p:spPr>
        <p:txBody>
          <a:bodyPr lIns="68580" tIns="34290" rIns="68580" bIns="34290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10000"/>
              </a:lnSpc>
              <a:defRPr/>
            </a:pPr>
            <a:r>
              <a:rPr lang="zh-CN" altLang="en-US" sz="2400" b="1" dirty="0" smtClean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学过</a:t>
            </a:r>
            <a:r>
              <a:rPr lang="en-US" altLang="zh-CN" sz="2400" b="1" dirty="0" smtClean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12</a:t>
            </a:r>
            <a:r>
              <a:rPr lang="en-US" altLang="zh-CN" sz="2400" b="1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  <a:sym typeface="+mn-ea"/>
              </a:rPr>
              <a:t>×1=12</a:t>
            </a:r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  <a:sym typeface="+mn-ea"/>
              </a:rPr>
              <a:t>，</a:t>
            </a:r>
          </a:p>
          <a:p>
            <a:pPr>
              <a:lnSpc>
                <a:spcPct val="110000"/>
              </a:lnSpc>
              <a:defRPr/>
            </a:pPr>
            <a:r>
              <a:rPr lang="zh-CN" altLang="en-US" sz="2400" b="1" dirty="0" smtClean="0"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  <a:sym typeface="+mn-ea"/>
              </a:rPr>
              <a:t>所以</a:t>
            </a:r>
            <a:r>
              <a:rPr lang="en-US" altLang="zh-CN" sz="2400" b="1" dirty="0" smtClean="0"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  <a:sym typeface="+mn-ea"/>
              </a:rPr>
              <a:t>12×10=120</a:t>
            </a:r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  <a:sym typeface="+mn-ea"/>
              </a:rPr>
              <a:t>。</a:t>
            </a:r>
          </a:p>
        </p:txBody>
      </p:sp>
      <p:sp>
        <p:nvSpPr>
          <p:cNvPr id="12" name="AutoShape 27"/>
          <p:cNvSpPr>
            <a:spLocks noChangeArrowheads="1"/>
          </p:cNvSpPr>
          <p:nvPr/>
        </p:nvSpPr>
        <p:spPr bwMode="auto">
          <a:xfrm>
            <a:off x="1853090" y="725483"/>
            <a:ext cx="2736304" cy="900430"/>
          </a:xfrm>
          <a:prstGeom prst="wedgeRoundRectCallout">
            <a:avLst>
              <a:gd name="adj1" fmla="val -59464"/>
              <a:gd name="adj2" fmla="val -14811"/>
              <a:gd name="adj3" fmla="val 16667"/>
            </a:avLst>
          </a:prstGeom>
          <a:noFill/>
          <a:ln w="19050">
            <a:solidFill>
              <a:srgbClr val="3399FF"/>
            </a:solidFill>
            <a:miter lim="800000"/>
          </a:ln>
        </p:spPr>
        <p:txBody>
          <a:bodyPr lIns="68580" tIns="34290" rIns="68580" bIns="34290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10000"/>
              </a:lnSpc>
              <a:defRPr/>
            </a:pPr>
            <a:r>
              <a:rPr lang="zh-CN" altLang="en-US" sz="2400" b="1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先算</a:t>
            </a:r>
            <a:r>
              <a:rPr lang="en-US" altLang="zh-CN" sz="2400" b="1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9</a:t>
            </a:r>
            <a:r>
              <a:rPr lang="zh-CN" altLang="en-US" sz="2400" b="1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盒有多少个，再加</a:t>
            </a:r>
            <a:r>
              <a:rPr lang="en-US" altLang="zh-CN" sz="2400" b="1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1</a:t>
            </a:r>
            <a:r>
              <a:rPr lang="zh-CN" altLang="en-US" sz="2400" b="1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盒的</a:t>
            </a:r>
            <a:r>
              <a:rPr lang="en-US" altLang="zh-CN" sz="2400" b="1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12</a:t>
            </a:r>
            <a:r>
              <a:rPr lang="zh-CN" altLang="en-US" sz="2400" b="1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个。</a:t>
            </a:r>
          </a:p>
        </p:txBody>
      </p:sp>
      <p:sp>
        <p:nvSpPr>
          <p:cNvPr id="16" name="AutoShape 27"/>
          <p:cNvSpPr>
            <a:spLocks noChangeArrowheads="1"/>
          </p:cNvSpPr>
          <p:nvPr/>
        </p:nvSpPr>
        <p:spPr bwMode="auto">
          <a:xfrm>
            <a:off x="4860031" y="725483"/>
            <a:ext cx="2832257" cy="810260"/>
          </a:xfrm>
          <a:prstGeom prst="wedgeRoundRectCallout">
            <a:avLst>
              <a:gd name="adj1" fmla="val 56717"/>
              <a:gd name="adj2" fmla="val -6661"/>
              <a:gd name="adj3" fmla="val 16667"/>
            </a:avLst>
          </a:prstGeom>
          <a:noFill/>
          <a:ln w="19050">
            <a:solidFill>
              <a:srgbClr val="3399FF"/>
            </a:solidFill>
            <a:miter lim="800000"/>
          </a:ln>
        </p:spPr>
        <p:txBody>
          <a:bodyPr lIns="68580" tIns="34290" rIns="68580" bIns="34290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10000"/>
              </a:lnSpc>
              <a:defRPr/>
            </a:pPr>
            <a:r>
              <a:rPr lang="zh-CN" altLang="en-US" sz="2400" b="1" dirty="0" smtClean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先算</a:t>
            </a:r>
            <a:r>
              <a:rPr lang="en-US" altLang="zh-CN" sz="2400" b="1" dirty="0" smtClean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5</a:t>
            </a:r>
            <a:r>
              <a:rPr lang="zh-CN" altLang="en-US" sz="2400" b="1" dirty="0" smtClean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盒有多少个，再算</a:t>
            </a:r>
            <a:r>
              <a:rPr lang="en-US" altLang="zh-CN" sz="2400" b="1" dirty="0" smtClean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2</a:t>
            </a:r>
            <a:r>
              <a:rPr lang="zh-CN" altLang="en-US" sz="2400" b="1" dirty="0" smtClean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个</a:t>
            </a:r>
            <a:r>
              <a:rPr lang="en-US" altLang="zh-CN" sz="2400" b="1" dirty="0" smtClean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5</a:t>
            </a:r>
            <a:r>
              <a:rPr lang="zh-CN" altLang="en-US" sz="2400" b="1" dirty="0" smtClean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盒多少个。</a:t>
            </a:r>
          </a:p>
        </p:txBody>
      </p:sp>
      <p:sp>
        <p:nvSpPr>
          <p:cNvPr id="138" name="TextBox 51"/>
          <p:cNvSpPr txBox="1">
            <a:spLocks noChangeArrowheads="1"/>
          </p:cNvSpPr>
          <p:nvPr/>
        </p:nvSpPr>
        <p:spPr bwMode="auto">
          <a:xfrm>
            <a:off x="3003322" y="3507854"/>
            <a:ext cx="2995930" cy="5219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CN" sz="2800" b="1" dirty="0"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12×10=120</a:t>
            </a:r>
            <a:r>
              <a:rPr lang="zh-CN" altLang="en-US" sz="2800" b="1" dirty="0"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（个）</a:t>
            </a:r>
            <a:r>
              <a:rPr lang="en-US" altLang="zh-CN" sz="2800" b="1" dirty="0" smtClean="0"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 </a:t>
            </a:r>
            <a:endParaRPr lang="zh-CN" altLang="en-US" sz="2800" b="1" dirty="0">
              <a:latin typeface="楷体" panose="02010609060101010101" pitchFamily="49" charset="-122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24" name="TextBox 51"/>
          <p:cNvSpPr txBox="1">
            <a:spLocks noChangeArrowheads="1"/>
          </p:cNvSpPr>
          <p:nvPr/>
        </p:nvSpPr>
        <p:spPr bwMode="auto">
          <a:xfrm>
            <a:off x="2699792" y="4155926"/>
            <a:ext cx="3807460" cy="5219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zh-CN" altLang="en-US" sz="2800" b="1" dirty="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答：送给敬老院</a:t>
            </a:r>
            <a:r>
              <a:rPr lang="en-US" altLang="zh-CN" sz="2800" b="1" dirty="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120</a:t>
            </a:r>
            <a:r>
              <a:rPr lang="zh-CN" altLang="en-US" sz="2800" b="1" dirty="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个。</a:t>
            </a:r>
            <a:r>
              <a:rPr lang="en-US" altLang="zh-CN" sz="2800" b="1" dirty="0" smtClean="0"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 </a:t>
            </a:r>
            <a:endParaRPr lang="zh-CN" altLang="en-US" sz="2800" b="1" dirty="0">
              <a:latin typeface="楷体" panose="02010609060101010101" pitchFamily="49" charset="-122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  <p:pic>
        <p:nvPicPr>
          <p:cNvPr id="25" name="Picture 3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 flipH="1">
            <a:off x="539552" y="2003246"/>
            <a:ext cx="917179" cy="10912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0" name="AutoShape 27"/>
          <p:cNvSpPr>
            <a:spLocks noChangeArrowheads="1"/>
          </p:cNvSpPr>
          <p:nvPr/>
        </p:nvSpPr>
        <p:spPr bwMode="auto">
          <a:xfrm>
            <a:off x="1827779" y="2063780"/>
            <a:ext cx="2600205" cy="1273105"/>
          </a:xfrm>
          <a:prstGeom prst="wedgeRoundRectCallout">
            <a:avLst>
              <a:gd name="adj1" fmla="val -65039"/>
              <a:gd name="adj2" fmla="val -13344"/>
              <a:gd name="adj3" fmla="val 16667"/>
            </a:avLst>
          </a:prstGeom>
          <a:noFill/>
          <a:ln w="19050">
            <a:solidFill>
              <a:srgbClr val="3399FF"/>
            </a:solidFill>
            <a:miter lim="800000"/>
          </a:ln>
        </p:spPr>
        <p:txBody>
          <a:bodyPr lIns="68580" tIns="34290" rIns="68580" bIns="34290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10000"/>
              </a:lnSpc>
              <a:defRPr/>
            </a:pPr>
            <a:r>
              <a:rPr lang="zh-CN" altLang="en-US" sz="2400" b="1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先算</a:t>
            </a:r>
            <a:r>
              <a:rPr lang="en-US" altLang="zh-CN" sz="2400" b="1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10</a:t>
            </a:r>
            <a:r>
              <a:rPr lang="zh-CN" altLang="en-US" sz="2400" b="1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个</a:t>
            </a:r>
            <a:r>
              <a:rPr lang="en-US" altLang="zh-CN" sz="2400" b="1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10</a:t>
            </a:r>
            <a:r>
              <a:rPr lang="zh-CN" altLang="en-US" sz="2400" b="1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是多少，再加</a:t>
            </a:r>
            <a:r>
              <a:rPr lang="en-US" altLang="zh-CN" sz="2400" b="1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2</a:t>
            </a:r>
            <a:r>
              <a:rPr lang="zh-CN" altLang="en-US" sz="2400" b="1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盒的</a:t>
            </a:r>
            <a:r>
              <a:rPr lang="en-US" altLang="zh-CN" sz="2400" b="1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2</a:t>
            </a:r>
            <a:r>
              <a:rPr lang="zh-CN" altLang="en-US" sz="2400" b="1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个</a:t>
            </a:r>
            <a:r>
              <a:rPr lang="en-US" altLang="zh-CN" sz="2400" b="1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10</a:t>
            </a:r>
            <a:r>
              <a:rPr lang="zh-CN" altLang="en-US" sz="2400" b="1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个。</a:t>
            </a:r>
          </a:p>
        </p:txBody>
      </p:sp>
      <p:grpSp>
        <p:nvGrpSpPr>
          <p:cNvPr id="26" name="组合 25"/>
          <p:cNvGrpSpPr/>
          <p:nvPr/>
        </p:nvGrpSpPr>
        <p:grpSpPr>
          <a:xfrm>
            <a:off x="7812970" y="4471584"/>
            <a:ext cx="1105042" cy="370719"/>
            <a:chOff x="7643422" y="4681236"/>
            <a:chExt cx="1105042" cy="370719"/>
          </a:xfrm>
        </p:grpSpPr>
        <p:pic>
          <p:nvPicPr>
            <p:cNvPr id="27" name="图片 26">
              <a:hlinkClick r:id="rId7" action="ppaction://hlinksldjump"/>
            </p:cNvPr>
            <p:cNvPicPr>
              <a:picLocks noChangeAspect="1"/>
            </p:cNvPicPr>
            <p:nvPr/>
          </p:nvPicPr>
          <p:blipFill>
            <a:blip r:embed="rId8" cstate="email"/>
            <a:stretch>
              <a:fillRect/>
            </a:stretch>
          </p:blipFill>
          <p:spPr>
            <a:xfrm>
              <a:off x="7643422" y="4713389"/>
              <a:ext cx="1105042" cy="338566"/>
            </a:xfrm>
            <a:prstGeom prst="rect">
              <a:avLst/>
            </a:prstGeom>
          </p:spPr>
        </p:pic>
        <p:sp>
          <p:nvSpPr>
            <p:cNvPr id="28" name="文本框 26">
              <a:hlinkClick r:id="rId9" action="ppaction://hlinksldjump"/>
            </p:cNvPr>
            <p:cNvSpPr txBox="1"/>
            <p:nvPr/>
          </p:nvSpPr>
          <p:spPr>
            <a:xfrm>
              <a:off x="7763282" y="4681236"/>
              <a:ext cx="64633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zh-CN" altLang="en-US" sz="1800" dirty="0">
                  <a:latin typeface="黑体" panose="02010609060101010101" pitchFamily="49" charset="-122"/>
                  <a:ea typeface="黑体" panose="02010609060101010101" pitchFamily="49" charset="-122"/>
                </a:rPr>
                <a:t>返回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 bldLvl="0" animBg="1"/>
      <p:bldP spid="12" grpId="0" bldLvl="0" animBg="1"/>
      <p:bldP spid="16" grpId="0" bldLvl="0" animBg="1"/>
      <p:bldP spid="138" grpId="0"/>
      <p:bldP spid="24" grpId="0"/>
      <p:bldP spid="20" grpId="0" bldLvl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TextBox 51"/>
          <p:cNvSpPr txBox="1">
            <a:spLocks noChangeArrowheads="1"/>
          </p:cNvSpPr>
          <p:nvPr/>
        </p:nvSpPr>
        <p:spPr bwMode="auto">
          <a:xfrm>
            <a:off x="755576" y="1977772"/>
            <a:ext cx="1785937" cy="5219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CN" sz="2800" b="1" dirty="0"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24×10=</a:t>
            </a:r>
            <a:r>
              <a:rPr lang="en-US" altLang="zh-CN" sz="2800" b="1" dirty="0" smtClean="0"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 </a:t>
            </a:r>
            <a:endParaRPr lang="zh-CN" altLang="en-US" sz="2800" b="1" dirty="0">
              <a:latin typeface="楷体" panose="02010609060101010101" pitchFamily="49" charset="-122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16" name="TextBox 51"/>
          <p:cNvSpPr txBox="1">
            <a:spLocks noChangeArrowheads="1"/>
          </p:cNvSpPr>
          <p:nvPr/>
        </p:nvSpPr>
        <p:spPr bwMode="auto">
          <a:xfrm>
            <a:off x="3471471" y="1977772"/>
            <a:ext cx="1785937" cy="5219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CN" sz="2800" b="1" dirty="0"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20×10=</a:t>
            </a:r>
            <a:r>
              <a:rPr lang="en-US" altLang="zh-CN" sz="2800" b="1" dirty="0" smtClean="0"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 </a:t>
            </a:r>
            <a:endParaRPr lang="zh-CN" altLang="en-US" sz="2800" b="1" dirty="0">
              <a:latin typeface="楷体" panose="02010609060101010101" pitchFamily="49" charset="-122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17" name="TextBox 51"/>
          <p:cNvSpPr txBox="1">
            <a:spLocks noChangeArrowheads="1"/>
          </p:cNvSpPr>
          <p:nvPr/>
        </p:nvSpPr>
        <p:spPr bwMode="auto">
          <a:xfrm>
            <a:off x="6008931" y="1977772"/>
            <a:ext cx="1785937" cy="5219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CN" sz="2800" b="1" dirty="0"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20×30=</a:t>
            </a:r>
            <a:r>
              <a:rPr lang="en-US" altLang="zh-CN" sz="2800" b="1" dirty="0" smtClean="0"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 </a:t>
            </a:r>
            <a:endParaRPr lang="zh-CN" altLang="en-US" sz="2800" b="1" dirty="0">
              <a:latin typeface="楷体" panose="02010609060101010101" pitchFamily="49" charset="-122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18" name="TextBox 51"/>
          <p:cNvSpPr txBox="1">
            <a:spLocks noChangeArrowheads="1"/>
          </p:cNvSpPr>
          <p:nvPr/>
        </p:nvSpPr>
        <p:spPr bwMode="auto">
          <a:xfrm>
            <a:off x="2037809" y="1977529"/>
            <a:ext cx="857885" cy="5219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CN" sz="28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240</a:t>
            </a:r>
            <a:r>
              <a:rPr lang="en-US" altLang="zh-CN" sz="2800" b="1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19" name="TextBox 51"/>
          <p:cNvSpPr txBox="1">
            <a:spLocks noChangeArrowheads="1"/>
          </p:cNvSpPr>
          <p:nvPr/>
        </p:nvSpPr>
        <p:spPr bwMode="auto">
          <a:xfrm>
            <a:off x="4741004" y="1961019"/>
            <a:ext cx="857885" cy="5219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CN" sz="28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200</a:t>
            </a:r>
            <a:r>
              <a:rPr lang="en-US" altLang="zh-CN" sz="2800" b="1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20" name="TextBox 51"/>
          <p:cNvSpPr txBox="1">
            <a:spLocks noChangeArrowheads="1"/>
          </p:cNvSpPr>
          <p:nvPr/>
        </p:nvSpPr>
        <p:spPr bwMode="auto">
          <a:xfrm>
            <a:off x="7376889" y="1977529"/>
            <a:ext cx="857885" cy="5219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CN" sz="28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600</a:t>
            </a:r>
            <a:r>
              <a:rPr lang="en-US" altLang="zh-CN" sz="2800" b="1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 </a:t>
            </a:r>
          </a:p>
        </p:txBody>
      </p:sp>
      <p:grpSp>
        <p:nvGrpSpPr>
          <p:cNvPr id="21" name="组合 20"/>
          <p:cNvGrpSpPr/>
          <p:nvPr/>
        </p:nvGrpSpPr>
        <p:grpSpPr>
          <a:xfrm>
            <a:off x="645687" y="680378"/>
            <a:ext cx="1778000" cy="523220"/>
            <a:chOff x="867040" y="1256189"/>
            <a:chExt cx="1778000" cy="523220"/>
          </a:xfrm>
        </p:grpSpPr>
        <p:pic>
          <p:nvPicPr>
            <p:cNvPr id="22" name="图片 21"/>
            <p:cNvPicPr>
              <a:picLocks noChangeAspect="1"/>
            </p:cNvPicPr>
            <p:nvPr/>
          </p:nvPicPr>
          <p:blipFill>
            <a:blip r:embed="rId2" cstate="email"/>
            <a:stretch>
              <a:fillRect/>
            </a:stretch>
          </p:blipFill>
          <p:spPr>
            <a:xfrm>
              <a:off x="867040" y="1309509"/>
              <a:ext cx="1778000" cy="469900"/>
            </a:xfrm>
            <a:prstGeom prst="rect">
              <a:avLst/>
            </a:prstGeom>
          </p:spPr>
        </p:pic>
        <p:sp>
          <p:nvSpPr>
            <p:cNvPr id="23" name="矩形 4"/>
            <p:cNvSpPr>
              <a:spLocks noChangeArrowheads="1"/>
            </p:cNvSpPr>
            <p:nvPr/>
          </p:nvSpPr>
          <p:spPr bwMode="auto">
            <a:xfrm>
              <a:off x="971600" y="1256189"/>
              <a:ext cx="1513156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等线" panose="02010600030101010101" charset="-122"/>
                  <a:ea typeface="等线" panose="02010600030101010101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等线" panose="02010600030101010101" charset="-122"/>
                  <a:ea typeface="等线" panose="02010600030101010101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等线" panose="02010600030101010101" charset="-122"/>
                  <a:ea typeface="等线" panose="02010600030101010101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anose="02010600030101010101" charset="-122"/>
                  <a:ea typeface="等线" panose="02010600030101010101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anose="02010600030101010101" charset="-122"/>
                  <a:ea typeface="等线" panose="02010600030101010101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anose="02010600030101010101" charset="-122"/>
                  <a:ea typeface="等线" panose="02010600030101010101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anose="02010600030101010101" charset="-122"/>
                  <a:ea typeface="等线" panose="02010600030101010101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anose="02010600030101010101" charset="-122"/>
                  <a:ea typeface="等线" panose="02010600030101010101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anose="02010600030101010101" charset="-122"/>
                  <a:ea typeface="等线" panose="02010600030101010101" charset="-122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zh-CN" altLang="en-US" b="1" dirty="0" smtClean="0">
                  <a:solidFill>
                    <a:srgbClr val="000000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试一试</a:t>
              </a:r>
              <a:endParaRPr lang="zh-CN" altLang="en-US" b="1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</p:grpSp>
      <p:grpSp>
        <p:nvGrpSpPr>
          <p:cNvPr id="24" name="组合 23"/>
          <p:cNvGrpSpPr/>
          <p:nvPr/>
        </p:nvGrpSpPr>
        <p:grpSpPr>
          <a:xfrm>
            <a:off x="7812970" y="4471584"/>
            <a:ext cx="1105042" cy="370719"/>
            <a:chOff x="7643422" y="4681236"/>
            <a:chExt cx="1105042" cy="370719"/>
          </a:xfrm>
        </p:grpSpPr>
        <p:pic>
          <p:nvPicPr>
            <p:cNvPr id="25" name="图片 24">
              <a:hlinkClick r:id="rId3" action="ppaction://hlinksldjump"/>
            </p:cNvPr>
            <p:cNvPicPr>
              <a:picLocks noChangeAspect="1"/>
            </p:cNvPicPr>
            <p:nvPr/>
          </p:nvPicPr>
          <p:blipFill>
            <a:blip r:embed="rId4" cstate="email"/>
            <a:stretch>
              <a:fillRect/>
            </a:stretch>
          </p:blipFill>
          <p:spPr>
            <a:xfrm>
              <a:off x="7643422" y="4713389"/>
              <a:ext cx="1105042" cy="338566"/>
            </a:xfrm>
            <a:prstGeom prst="rect">
              <a:avLst/>
            </a:prstGeom>
          </p:spPr>
        </p:pic>
        <p:sp>
          <p:nvSpPr>
            <p:cNvPr id="26" name="文本框 26">
              <a:hlinkClick r:id="rId5" action="ppaction://hlinksldjump"/>
            </p:cNvPr>
            <p:cNvSpPr txBox="1"/>
            <p:nvPr/>
          </p:nvSpPr>
          <p:spPr>
            <a:xfrm>
              <a:off x="7763282" y="4681236"/>
              <a:ext cx="64633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zh-CN" altLang="en-US" sz="1800" dirty="0">
                  <a:latin typeface="黑体" panose="02010609060101010101" pitchFamily="49" charset="-122"/>
                  <a:ea typeface="黑体" panose="02010609060101010101" pitchFamily="49" charset="-122"/>
                </a:rPr>
                <a:t>返回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8" grpId="0"/>
      <p:bldP spid="16" grpId="0"/>
      <p:bldP spid="17" grpId="0"/>
      <p:bldP spid="18" grpId="0"/>
      <p:bldP spid="19" grpId="0"/>
      <p:bldP spid="2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圆角矩形 13"/>
          <p:cNvSpPr/>
          <p:nvPr/>
        </p:nvSpPr>
        <p:spPr>
          <a:xfrm>
            <a:off x="884874" y="1995686"/>
            <a:ext cx="7143510" cy="1597806"/>
          </a:xfrm>
          <a:prstGeom prst="roundRect">
            <a:avLst/>
          </a:prstGeom>
          <a:noFill/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b="1">
              <a:solidFill>
                <a:srgbClr val="0099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077892" y="2049691"/>
            <a:ext cx="680647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1.</a:t>
            </a:r>
            <a:r>
              <a:rPr lang="zh-CN" altLang="en-US" sz="28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计算</a:t>
            </a:r>
            <a:r>
              <a:rPr lang="en-US" altLang="zh-CN" sz="28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12×10</a:t>
            </a:r>
            <a:r>
              <a:rPr lang="zh-CN" altLang="en-US" sz="28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，可以根据</a:t>
            </a:r>
            <a:r>
              <a:rPr lang="en-US" altLang="zh-CN" sz="28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12×1=12</a:t>
            </a:r>
            <a:r>
              <a:rPr lang="zh-CN" altLang="en-US" sz="28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，得到</a:t>
            </a:r>
            <a:endParaRPr lang="en-US" altLang="zh-CN" sz="2800" b="1" dirty="0" smtClean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r>
              <a:rPr lang="en-US" altLang="zh-CN" sz="28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  12</a:t>
            </a:r>
            <a:r>
              <a:rPr lang="en-US" altLang="zh-CN" sz="2800" b="1" dirty="0" smtClean="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×10=120</a:t>
            </a:r>
            <a:r>
              <a:rPr lang="zh-CN" altLang="en-US" sz="28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。</a:t>
            </a:r>
            <a:endParaRPr lang="zh-CN" altLang="en-US" sz="28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101561" y="2787774"/>
            <a:ext cx="6134735" cy="6376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8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2.</a:t>
            </a:r>
            <a:r>
              <a:rPr lang="zh-CN" altLang="en-US" sz="28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数量关系：</a:t>
            </a:r>
            <a:r>
              <a:rPr lang="zh-CN" altLang="en-US" sz="2800" b="1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盒数</a:t>
            </a:r>
            <a:r>
              <a:rPr lang="en-US" altLang="zh-CN" sz="2800" b="1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×</a:t>
            </a:r>
            <a:r>
              <a:rPr lang="zh-CN" altLang="en-US" sz="2800" b="1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每盒个数＝</a:t>
            </a:r>
            <a:r>
              <a:rPr lang="zh-CN" altLang="en-US" sz="28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总数</a:t>
            </a:r>
          </a:p>
        </p:txBody>
      </p:sp>
      <p:sp>
        <p:nvSpPr>
          <p:cNvPr id="9" name="TextBox 51"/>
          <p:cNvSpPr txBox="1">
            <a:spLocks noChangeArrowheads="1"/>
          </p:cNvSpPr>
          <p:nvPr/>
        </p:nvSpPr>
        <p:spPr bwMode="auto">
          <a:xfrm>
            <a:off x="1997497" y="609176"/>
            <a:ext cx="4630231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  <a:buNone/>
            </a:pPr>
            <a:r>
              <a:rPr lang="en-US" altLang="zh-CN" sz="2800" b="1" dirty="0" smtClean="0"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12   ×   10 </a:t>
            </a:r>
            <a:r>
              <a:rPr lang="zh-CN" altLang="en-US" sz="2800" b="1" dirty="0" smtClean="0"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＝ </a:t>
            </a:r>
            <a:r>
              <a:rPr lang="en-US" altLang="zh-CN" sz="2800" b="1" dirty="0" smtClean="0"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120</a:t>
            </a:r>
            <a:r>
              <a:rPr lang="zh-CN" altLang="en-US" sz="2800" b="1" dirty="0"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（个</a:t>
            </a:r>
            <a:r>
              <a:rPr lang="zh-CN" altLang="en-US" sz="2800" b="1" dirty="0" smtClean="0"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）</a:t>
            </a:r>
            <a:endParaRPr lang="zh-CN" altLang="en-US" sz="2800" b="1" dirty="0">
              <a:latin typeface="楷体" panose="02010609060101010101" pitchFamily="49" charset="-122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16" name="圆角矩形 15"/>
          <p:cNvSpPr/>
          <p:nvPr/>
        </p:nvSpPr>
        <p:spPr>
          <a:xfrm>
            <a:off x="3136913" y="1203598"/>
            <a:ext cx="1717222" cy="36000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800" b="1" dirty="0" smtClean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每盒个数</a:t>
            </a:r>
          </a:p>
        </p:txBody>
      </p:sp>
      <p:sp>
        <p:nvSpPr>
          <p:cNvPr id="18" name="圆角矩形 17"/>
          <p:cNvSpPr/>
          <p:nvPr/>
        </p:nvSpPr>
        <p:spPr>
          <a:xfrm>
            <a:off x="1761687" y="1203598"/>
            <a:ext cx="1008112" cy="36000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800" b="1" dirty="0" smtClean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盒数</a:t>
            </a:r>
          </a:p>
        </p:txBody>
      </p:sp>
      <p:sp>
        <p:nvSpPr>
          <p:cNvPr id="20" name="圆角矩形 19"/>
          <p:cNvSpPr/>
          <p:nvPr/>
        </p:nvSpPr>
        <p:spPr>
          <a:xfrm>
            <a:off x="4932040" y="1203598"/>
            <a:ext cx="936104" cy="36000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800" b="1" dirty="0" smtClean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总数</a:t>
            </a:r>
          </a:p>
        </p:txBody>
      </p:sp>
      <p:sp>
        <p:nvSpPr>
          <p:cNvPr id="17" name="TextBox 51"/>
          <p:cNvSpPr txBox="1">
            <a:spLocks noChangeArrowheads="1"/>
          </p:cNvSpPr>
          <p:nvPr/>
        </p:nvSpPr>
        <p:spPr bwMode="auto">
          <a:xfrm>
            <a:off x="1997497" y="609620"/>
            <a:ext cx="753694" cy="5219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  <a:buNone/>
            </a:pPr>
            <a:r>
              <a:rPr lang="en-US" altLang="zh-CN" sz="2800" b="1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12</a:t>
            </a:r>
          </a:p>
        </p:txBody>
      </p:sp>
      <p:sp>
        <p:nvSpPr>
          <p:cNvPr id="19" name="TextBox 51"/>
          <p:cNvSpPr txBox="1">
            <a:spLocks noChangeArrowheads="1"/>
          </p:cNvSpPr>
          <p:nvPr/>
        </p:nvSpPr>
        <p:spPr bwMode="auto">
          <a:xfrm>
            <a:off x="3779912" y="609620"/>
            <a:ext cx="666750" cy="5219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  <a:buNone/>
            </a:pPr>
            <a:r>
              <a:rPr lang="en-US" altLang="zh-CN" sz="2800" b="1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10</a:t>
            </a:r>
          </a:p>
        </p:txBody>
      </p:sp>
      <p:sp>
        <p:nvSpPr>
          <p:cNvPr id="21" name="TextBox 51"/>
          <p:cNvSpPr txBox="1">
            <a:spLocks noChangeArrowheads="1"/>
          </p:cNvSpPr>
          <p:nvPr/>
        </p:nvSpPr>
        <p:spPr bwMode="auto">
          <a:xfrm>
            <a:off x="4860032" y="609620"/>
            <a:ext cx="753694" cy="5219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  <a:buNone/>
            </a:pPr>
            <a:r>
              <a:rPr lang="en-US" altLang="zh-CN" sz="2800" b="1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120</a:t>
            </a:r>
          </a:p>
        </p:txBody>
      </p:sp>
      <p:grpSp>
        <p:nvGrpSpPr>
          <p:cNvPr id="23" name="组合 22"/>
          <p:cNvGrpSpPr/>
          <p:nvPr/>
        </p:nvGrpSpPr>
        <p:grpSpPr>
          <a:xfrm>
            <a:off x="7812970" y="4471584"/>
            <a:ext cx="1105042" cy="370719"/>
            <a:chOff x="7643422" y="4681236"/>
            <a:chExt cx="1105042" cy="370719"/>
          </a:xfrm>
        </p:grpSpPr>
        <p:pic>
          <p:nvPicPr>
            <p:cNvPr id="24" name="图片 23">
              <a:hlinkClick r:id="rId2" action="ppaction://hlinksldjump"/>
            </p:cNvPr>
            <p:cNvPicPr>
              <a:picLocks noChangeAspect="1"/>
            </p:cNvPicPr>
            <p:nvPr/>
          </p:nvPicPr>
          <p:blipFill>
            <a:blip r:embed="rId3" cstate="email"/>
            <a:stretch>
              <a:fillRect/>
            </a:stretch>
          </p:blipFill>
          <p:spPr>
            <a:xfrm>
              <a:off x="7643422" y="4713389"/>
              <a:ext cx="1105042" cy="338566"/>
            </a:xfrm>
            <a:prstGeom prst="rect">
              <a:avLst/>
            </a:prstGeom>
          </p:spPr>
        </p:pic>
        <p:sp>
          <p:nvSpPr>
            <p:cNvPr id="25" name="文本框 26">
              <a:hlinkClick r:id="rId4" action="ppaction://hlinksldjump"/>
            </p:cNvPr>
            <p:cNvSpPr txBox="1"/>
            <p:nvPr/>
          </p:nvSpPr>
          <p:spPr>
            <a:xfrm>
              <a:off x="7763282" y="4681236"/>
              <a:ext cx="64633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zh-CN" altLang="en-US" sz="1800" dirty="0">
                  <a:latin typeface="黑体" panose="02010609060101010101" pitchFamily="49" charset="-122"/>
                  <a:ea typeface="黑体" panose="02010609060101010101" pitchFamily="49" charset="-122"/>
                </a:rPr>
                <a:t>返回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750" tmFilter="0, 0; .2, .5; .8, .5; 1, 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6" dur="375" autoRev="1" fill="hold"/>
                                        <p:tgtEl>
                                          <p:spTgt spid="1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2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750" tmFilter="0, 0; .2, .5; .8, .5; 1, 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8" dur="375" autoRev="1" fill="hold"/>
                                        <p:tgtEl>
                                          <p:spTgt spid="1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2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750" tmFilter="0, 0; .2, .5; .8, .5; 1, 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0" dur="375" autoRev="1" fill="hold"/>
                                        <p:tgtEl>
                                          <p:spTgt spid="2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bldLvl="0" animBg="1"/>
      <p:bldP spid="6" grpId="0"/>
      <p:bldP spid="8" grpId="0"/>
      <p:bldP spid="9" grpId="0"/>
      <p:bldP spid="16" grpId="0" bldLvl="0" animBg="1"/>
      <p:bldP spid="18" grpId="0" bldLvl="0" animBg="1"/>
      <p:bldP spid="20" grpId="0" bldLvl="0" animBg="1"/>
      <p:bldP spid="17" grpId="0"/>
      <p:bldP spid="17" grpId="1"/>
      <p:bldP spid="19" grpId="0"/>
      <p:bldP spid="19" grpId="1"/>
      <p:bldP spid="21" grpId="0"/>
      <p:bldP spid="21" grpId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71"/>
          <p:cNvSpPr txBox="1">
            <a:spLocks noChangeArrowheads="1"/>
          </p:cNvSpPr>
          <p:nvPr/>
        </p:nvSpPr>
        <p:spPr bwMode="auto">
          <a:xfrm>
            <a:off x="1691680" y="411510"/>
            <a:ext cx="7128792" cy="1384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zh-CN" altLang="en-US" sz="2800" b="1" dirty="0">
                <a:latin typeface="楷体" panose="02010609060101010101" pitchFamily="49" charset="-122"/>
                <a:ea typeface="楷体" panose="02010609060101010101" pitchFamily="49" charset="-122"/>
              </a:rPr>
              <a:t>王大伯把去年收获的蒜头装在同样大的袋子里，一共装了</a:t>
            </a:r>
            <a:r>
              <a:rPr lang="en-US" altLang="zh-CN" sz="2800" b="1" dirty="0">
                <a:latin typeface="楷体" panose="02010609060101010101" pitchFamily="49" charset="-122"/>
                <a:ea typeface="楷体" panose="02010609060101010101" pitchFamily="49" charset="-122"/>
              </a:rPr>
              <a:t>60</a:t>
            </a:r>
            <a:r>
              <a:rPr lang="zh-CN" altLang="en-US" sz="2800" b="1" dirty="0">
                <a:latin typeface="楷体" panose="02010609060101010101" pitchFamily="49" charset="-122"/>
                <a:ea typeface="楷体" panose="02010609060101010101" pitchFamily="49" charset="-122"/>
              </a:rPr>
              <a:t>袋。为了估算总产量他从中任意抽出</a:t>
            </a:r>
            <a:r>
              <a:rPr lang="en-US" altLang="zh-CN" sz="2800" b="1" dirty="0">
                <a:latin typeface="楷体" panose="02010609060101010101" pitchFamily="49" charset="-122"/>
                <a:ea typeface="楷体" panose="02010609060101010101" pitchFamily="49" charset="-122"/>
              </a:rPr>
              <a:t>5</a:t>
            </a:r>
            <a:r>
              <a:rPr lang="zh-CN" altLang="en-US" sz="2800" b="1" dirty="0">
                <a:latin typeface="楷体" panose="02010609060101010101" pitchFamily="49" charset="-122"/>
                <a:ea typeface="楷体" panose="02010609060101010101" pitchFamily="49" charset="-122"/>
              </a:rPr>
              <a:t>袋称一称，结果如下表：</a:t>
            </a:r>
          </a:p>
        </p:txBody>
      </p:sp>
      <p:grpSp>
        <p:nvGrpSpPr>
          <p:cNvPr id="3" name="组合 2"/>
          <p:cNvGrpSpPr/>
          <p:nvPr/>
        </p:nvGrpSpPr>
        <p:grpSpPr>
          <a:xfrm>
            <a:off x="323528" y="539065"/>
            <a:ext cx="1166673" cy="1064551"/>
            <a:chOff x="670145" y="1457273"/>
            <a:chExt cx="1555361" cy="1419403"/>
          </a:xfrm>
        </p:grpSpPr>
        <p:pic>
          <p:nvPicPr>
            <p:cNvPr id="4" name="图片 3" descr="28Z58PICt4r.jpg"/>
            <p:cNvPicPr>
              <a:picLocks noChangeAspect="1" noChangeArrowheads="1"/>
            </p:cNvPicPr>
            <p:nvPr/>
          </p:nvPicPr>
          <p:blipFill>
            <a:blip r:embed="rId2" cstate="email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 flipH="1">
              <a:off x="670145" y="1457273"/>
              <a:ext cx="1555361" cy="13934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" name="矩形 4"/>
            <p:cNvSpPr/>
            <p:nvPr/>
          </p:nvSpPr>
          <p:spPr>
            <a:xfrm>
              <a:off x="921335" y="2322678"/>
              <a:ext cx="970652" cy="553998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sz="2100" b="1" dirty="0">
                  <a:latin typeface="黑体" panose="02010609060101010101" pitchFamily="49" charset="-122"/>
                  <a:ea typeface="黑体" panose="02010609060101010101" pitchFamily="49" charset="-122"/>
                </a:rPr>
                <a:t>例 </a:t>
              </a:r>
              <a:r>
                <a:rPr lang="en-US" altLang="zh-CN" sz="2100" b="1" dirty="0" smtClean="0">
                  <a:latin typeface="黑体" panose="02010609060101010101" pitchFamily="49" charset="-122"/>
                  <a:ea typeface="黑体" panose="02010609060101010101" pitchFamily="49" charset="-122"/>
                </a:rPr>
                <a:t>2</a:t>
              </a:r>
              <a:endParaRPr lang="en-US" altLang="zh-CN" sz="2100" b="1" dirty="0">
                <a:latin typeface="黑体" panose="02010609060101010101" pitchFamily="49" charset="-122"/>
                <a:ea typeface="黑体" panose="02010609060101010101" pitchFamily="49" charset="-122"/>
              </a:endParaRPr>
            </a:p>
          </p:txBody>
        </p:sp>
      </p:grpSp>
      <p:sp>
        <p:nvSpPr>
          <p:cNvPr id="35" name="圆角矩形 34"/>
          <p:cNvSpPr/>
          <p:nvPr/>
        </p:nvSpPr>
        <p:spPr>
          <a:xfrm>
            <a:off x="6448764" y="539065"/>
            <a:ext cx="1066165" cy="376253"/>
          </a:xfrm>
          <a:prstGeom prst="roundRect">
            <a:avLst/>
          </a:prstGeom>
          <a:solidFill>
            <a:srgbClr val="009900">
              <a:alpha val="3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6" name="圆角矩形 35"/>
          <p:cNvSpPr/>
          <p:nvPr/>
        </p:nvSpPr>
        <p:spPr>
          <a:xfrm>
            <a:off x="2473471" y="915566"/>
            <a:ext cx="2196000" cy="432000"/>
          </a:xfrm>
          <a:prstGeom prst="roundRect">
            <a:avLst/>
          </a:prstGeom>
          <a:solidFill>
            <a:srgbClr val="009900">
              <a:alpha val="3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2" name="AutoShape 27"/>
          <p:cNvSpPr>
            <a:spLocks noChangeArrowheads="1"/>
          </p:cNvSpPr>
          <p:nvPr/>
        </p:nvSpPr>
        <p:spPr bwMode="auto">
          <a:xfrm>
            <a:off x="2627784" y="3147814"/>
            <a:ext cx="2971909" cy="1093153"/>
          </a:xfrm>
          <a:prstGeom prst="cloudCallout">
            <a:avLst>
              <a:gd name="adj1" fmla="val 58821"/>
              <a:gd name="adj2" fmla="val -30041"/>
            </a:avLst>
          </a:prstGeom>
          <a:noFill/>
          <a:ln w="19050">
            <a:solidFill>
              <a:srgbClr val="3399FF"/>
            </a:solidFill>
            <a:miter lim="800000"/>
          </a:ln>
        </p:spPr>
        <p:txBody>
          <a:bodyPr lIns="68580" tIns="34290" rIns="68580" bIns="34290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10000"/>
              </a:lnSpc>
              <a:defRPr/>
            </a:pPr>
            <a:endParaRPr lang="zh-CN" altLang="en-US" sz="2000" dirty="0" smtClean="0">
              <a:solidFill>
                <a:srgbClr val="0000FF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6" name="圆角矩形 5"/>
          <p:cNvSpPr/>
          <p:nvPr/>
        </p:nvSpPr>
        <p:spPr>
          <a:xfrm>
            <a:off x="1741518" y="1347614"/>
            <a:ext cx="2004060" cy="431800"/>
          </a:xfrm>
          <a:prstGeom prst="roundRect">
            <a:avLst/>
          </a:prstGeom>
          <a:solidFill>
            <a:srgbClr val="009900">
              <a:alpha val="3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aphicFrame>
        <p:nvGraphicFramePr>
          <p:cNvPr id="7" name="表格 6"/>
          <p:cNvGraphicFramePr/>
          <p:nvPr/>
        </p:nvGraphicFramePr>
        <p:xfrm>
          <a:off x="1403648" y="2067694"/>
          <a:ext cx="6397625" cy="914400"/>
        </p:xfrm>
        <a:graphic>
          <a:graphicData uri="http://schemas.openxmlformats.org/drawingml/2006/table">
            <a:tbl>
              <a:tblPr firstRow="1" bandRow="1">
                <a:tableStyleId>{D7AC3CCA-C797-4891-BE02-D94E43425B78}</a:tableStyleId>
              </a:tblPr>
              <a:tblGrid>
                <a:gridCol w="12795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795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795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7952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27952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81000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 sz="2400" b="1" dirty="0"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第一袋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 sz="2400" b="1" dirty="0">
                          <a:latin typeface="楷体" panose="02010609060101010101" pitchFamily="49" charset="-122"/>
                          <a:ea typeface="楷体" panose="02010609060101010101" pitchFamily="49" charset="-122"/>
                          <a:sym typeface="+mn-ea"/>
                        </a:rPr>
                        <a:t>第二袋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 sz="2400" b="1" dirty="0">
                          <a:latin typeface="楷体" panose="02010609060101010101" pitchFamily="49" charset="-122"/>
                          <a:ea typeface="楷体" panose="02010609060101010101" pitchFamily="49" charset="-122"/>
                          <a:sym typeface="+mn-ea"/>
                        </a:rPr>
                        <a:t>第三袋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 sz="2400" b="1" dirty="0">
                          <a:latin typeface="楷体" panose="02010609060101010101" pitchFamily="49" charset="-122"/>
                          <a:ea typeface="楷体" panose="02010609060101010101" pitchFamily="49" charset="-122"/>
                          <a:sym typeface="+mn-ea"/>
                        </a:rPr>
                        <a:t>第四袋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 sz="2400" b="1" dirty="0">
                          <a:latin typeface="楷体" panose="02010609060101010101" pitchFamily="49" charset="-122"/>
                          <a:ea typeface="楷体" panose="02010609060101010101" pitchFamily="49" charset="-122"/>
                          <a:sym typeface="+mn-ea"/>
                        </a:rPr>
                        <a:t>第五袋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 sz="2400" b="1" dirty="0"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28</a:t>
                      </a:r>
                      <a:r>
                        <a:rPr lang="zh-CN" altLang="en-US" sz="2400" b="1" dirty="0"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千克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 sz="2400" b="1" dirty="0">
                          <a:latin typeface="楷体" panose="02010609060101010101" pitchFamily="49" charset="-122"/>
                          <a:ea typeface="楷体" panose="02010609060101010101" pitchFamily="49" charset="-122"/>
                          <a:sym typeface="+mn-ea"/>
                        </a:rPr>
                        <a:t>31</a:t>
                      </a:r>
                      <a:r>
                        <a:rPr lang="zh-CN" altLang="en-US" sz="2400" b="1" dirty="0">
                          <a:latin typeface="楷体" panose="02010609060101010101" pitchFamily="49" charset="-122"/>
                          <a:ea typeface="楷体" panose="02010609060101010101" pitchFamily="49" charset="-122"/>
                          <a:sym typeface="+mn-ea"/>
                        </a:rPr>
                        <a:t>千克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 sz="2400" b="1" dirty="0">
                          <a:latin typeface="楷体" panose="02010609060101010101" pitchFamily="49" charset="-122"/>
                          <a:ea typeface="楷体" panose="02010609060101010101" pitchFamily="49" charset="-122"/>
                          <a:sym typeface="+mn-ea"/>
                        </a:rPr>
                        <a:t>31</a:t>
                      </a:r>
                      <a:r>
                        <a:rPr lang="zh-CN" altLang="en-US" sz="2400" b="1" dirty="0">
                          <a:latin typeface="楷体" panose="02010609060101010101" pitchFamily="49" charset="-122"/>
                          <a:ea typeface="楷体" panose="02010609060101010101" pitchFamily="49" charset="-122"/>
                          <a:sym typeface="+mn-ea"/>
                        </a:rPr>
                        <a:t>千克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 sz="2400" b="1" dirty="0">
                          <a:latin typeface="楷体" panose="02010609060101010101" pitchFamily="49" charset="-122"/>
                          <a:ea typeface="楷体" panose="02010609060101010101" pitchFamily="49" charset="-122"/>
                          <a:sym typeface="+mn-ea"/>
                        </a:rPr>
                        <a:t>29</a:t>
                      </a:r>
                      <a:r>
                        <a:rPr lang="zh-CN" altLang="en-US" sz="2400" b="1" dirty="0">
                          <a:latin typeface="楷体" panose="02010609060101010101" pitchFamily="49" charset="-122"/>
                          <a:ea typeface="楷体" panose="02010609060101010101" pitchFamily="49" charset="-122"/>
                          <a:sym typeface="+mn-ea"/>
                        </a:rPr>
                        <a:t>千克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 sz="2400" b="1" dirty="0">
                          <a:latin typeface="楷体" panose="02010609060101010101" pitchFamily="49" charset="-122"/>
                          <a:ea typeface="楷体" panose="02010609060101010101" pitchFamily="49" charset="-122"/>
                          <a:sym typeface="+mn-ea"/>
                        </a:rPr>
                        <a:t>33</a:t>
                      </a:r>
                      <a:r>
                        <a:rPr lang="zh-CN" altLang="en-US" sz="2400" b="1" dirty="0">
                          <a:latin typeface="楷体" panose="02010609060101010101" pitchFamily="49" charset="-122"/>
                          <a:ea typeface="楷体" panose="02010609060101010101" pitchFamily="49" charset="-122"/>
                          <a:sym typeface="+mn-ea"/>
                        </a:rPr>
                        <a:t>千克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2911356" y="3264589"/>
            <a:ext cx="2664296" cy="8552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lnSpc>
                <a:spcPct val="110000"/>
              </a:lnSpc>
              <a:defRPr/>
            </a:pPr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根据称出的结果，你想到什么</a:t>
            </a:r>
            <a:r>
              <a:rPr lang="zh-CN" altLang="en-US" sz="24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？</a:t>
            </a:r>
            <a:endParaRPr lang="zh-CN" altLang="en-US" sz="24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pic>
        <p:nvPicPr>
          <p:cNvPr id="18" name="图片 17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 flipH="1">
            <a:off x="5499606" y="3092452"/>
            <a:ext cx="954700" cy="1368152"/>
          </a:xfrm>
          <a:prstGeom prst="rect">
            <a:avLst/>
          </a:prstGeom>
        </p:spPr>
      </p:pic>
      <p:grpSp>
        <p:nvGrpSpPr>
          <p:cNvPr id="19" name="组合 18"/>
          <p:cNvGrpSpPr/>
          <p:nvPr/>
        </p:nvGrpSpPr>
        <p:grpSpPr>
          <a:xfrm>
            <a:off x="7812970" y="4471584"/>
            <a:ext cx="1105042" cy="370719"/>
            <a:chOff x="7643422" y="4681236"/>
            <a:chExt cx="1105042" cy="370719"/>
          </a:xfrm>
        </p:grpSpPr>
        <p:pic>
          <p:nvPicPr>
            <p:cNvPr id="20" name="图片 19">
              <a:hlinkClick r:id="rId4" action="ppaction://hlinksldjump"/>
            </p:cNvPr>
            <p:cNvPicPr>
              <a:picLocks noChangeAspect="1"/>
            </p:cNvPicPr>
            <p:nvPr/>
          </p:nvPicPr>
          <p:blipFill>
            <a:blip r:embed="rId5" cstate="email"/>
            <a:stretch>
              <a:fillRect/>
            </a:stretch>
          </p:blipFill>
          <p:spPr>
            <a:xfrm>
              <a:off x="7643422" y="4713389"/>
              <a:ext cx="1105042" cy="338566"/>
            </a:xfrm>
            <a:prstGeom prst="rect">
              <a:avLst/>
            </a:prstGeom>
          </p:spPr>
        </p:pic>
        <p:sp>
          <p:nvSpPr>
            <p:cNvPr id="21" name="文本框 26">
              <a:hlinkClick r:id="rId6" action="ppaction://hlinksldjump"/>
            </p:cNvPr>
            <p:cNvSpPr txBox="1"/>
            <p:nvPr/>
          </p:nvSpPr>
          <p:spPr>
            <a:xfrm>
              <a:off x="7763282" y="4681236"/>
              <a:ext cx="64633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zh-CN" altLang="en-US" sz="1800" dirty="0">
                  <a:latin typeface="黑体" panose="02010609060101010101" pitchFamily="49" charset="-122"/>
                  <a:ea typeface="黑体" panose="02010609060101010101" pitchFamily="49" charset="-122"/>
                </a:rPr>
                <a:t>返回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5" grpId="0" animBg="1"/>
      <p:bldP spid="36" grpId="0" animBg="1"/>
      <p:bldP spid="42" grpId="0" bldLvl="0" animBg="1"/>
      <p:bldP spid="6" grpId="0" animBg="1"/>
      <p:bldP spid="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pic74.nipic.com/file/20150813/21438120_093503125943_2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4824" l="11068" r="89912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 flipH="1">
            <a:off x="7212178" y="2333407"/>
            <a:ext cx="1536286" cy="1540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7212178" y="940175"/>
            <a:ext cx="818073" cy="12526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flipH="1">
            <a:off x="434562" y="1557978"/>
            <a:ext cx="1341330" cy="1594612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9" name="AutoShape 27"/>
          <p:cNvSpPr>
            <a:spLocks noChangeArrowheads="1"/>
          </p:cNvSpPr>
          <p:nvPr/>
        </p:nvSpPr>
        <p:spPr bwMode="auto">
          <a:xfrm>
            <a:off x="5475123" y="2666518"/>
            <a:ext cx="1872207" cy="874580"/>
          </a:xfrm>
          <a:prstGeom prst="wedgeRoundRectCallout">
            <a:avLst>
              <a:gd name="adj1" fmla="val 63674"/>
              <a:gd name="adj2" fmla="val 11364"/>
              <a:gd name="adj3" fmla="val 16667"/>
            </a:avLst>
          </a:prstGeom>
          <a:noFill/>
          <a:ln w="19050">
            <a:solidFill>
              <a:srgbClr val="3399FF"/>
            </a:solidFill>
            <a:miter lim="800000"/>
          </a:ln>
        </p:spPr>
        <p:txBody>
          <a:bodyPr lIns="68580" tIns="34290" rIns="68580" bIns="34290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10000"/>
              </a:lnSpc>
              <a:defRPr/>
            </a:pPr>
            <a:r>
              <a:rPr lang="zh-CN" altLang="en-US" sz="2400" b="1" dirty="0" smtClean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每袋大约重</a:t>
            </a:r>
            <a:r>
              <a:rPr lang="en-US" altLang="zh-CN" sz="2400" b="1" dirty="0" smtClean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30</a:t>
            </a:r>
            <a:r>
              <a:rPr lang="zh-CN" altLang="en-US" sz="2400" b="1" dirty="0" smtClean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千克。</a:t>
            </a:r>
          </a:p>
        </p:txBody>
      </p:sp>
      <p:sp>
        <p:nvSpPr>
          <p:cNvPr id="12" name="AutoShape 27"/>
          <p:cNvSpPr>
            <a:spLocks noChangeArrowheads="1"/>
          </p:cNvSpPr>
          <p:nvPr/>
        </p:nvSpPr>
        <p:spPr bwMode="auto">
          <a:xfrm>
            <a:off x="1882176" y="1851670"/>
            <a:ext cx="2878906" cy="1252138"/>
          </a:xfrm>
          <a:prstGeom prst="wedgeRoundRectCallout">
            <a:avLst>
              <a:gd name="adj1" fmla="val -59051"/>
              <a:gd name="adj2" fmla="val -30246"/>
              <a:gd name="adj3" fmla="val 16667"/>
            </a:avLst>
          </a:prstGeom>
          <a:noFill/>
          <a:ln w="19050">
            <a:solidFill>
              <a:srgbClr val="3399FF"/>
            </a:solidFill>
            <a:miter lim="800000"/>
          </a:ln>
        </p:spPr>
        <p:txBody>
          <a:bodyPr lIns="68580" tIns="34290" rIns="68580" bIns="34290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10000"/>
              </a:lnSpc>
              <a:defRPr/>
            </a:pPr>
            <a:r>
              <a:rPr lang="zh-CN" altLang="en-US" sz="2400" b="1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有的比</a:t>
            </a:r>
            <a:r>
              <a:rPr lang="en-US" altLang="zh-CN" sz="2400" b="1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30</a:t>
            </a:r>
            <a:r>
              <a:rPr lang="zh-CN" altLang="en-US" sz="2400" b="1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千克少一些，有的比</a:t>
            </a:r>
            <a:r>
              <a:rPr lang="en-US" altLang="zh-CN" sz="2400" b="1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30</a:t>
            </a:r>
            <a:r>
              <a:rPr lang="zh-CN" altLang="en-US" sz="2400" b="1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千克多</a:t>
            </a:r>
            <a:r>
              <a:rPr lang="zh-CN" altLang="en-US" sz="2400" b="1" dirty="0" smtClean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一些</a:t>
            </a:r>
            <a:r>
              <a:rPr lang="zh-CN" altLang="en-US" sz="24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。</a:t>
            </a:r>
            <a:endParaRPr lang="zh-CN" altLang="en-US" sz="2400" b="1" dirty="0">
              <a:solidFill>
                <a:schemeClr val="tx1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6" name="AutoShape 27"/>
          <p:cNvSpPr>
            <a:spLocks noChangeArrowheads="1"/>
          </p:cNvSpPr>
          <p:nvPr/>
        </p:nvSpPr>
        <p:spPr bwMode="auto">
          <a:xfrm>
            <a:off x="5200104" y="1137338"/>
            <a:ext cx="1870710" cy="858348"/>
          </a:xfrm>
          <a:prstGeom prst="wedgeRoundRectCallout">
            <a:avLst>
              <a:gd name="adj1" fmla="val 56717"/>
              <a:gd name="adj2" fmla="val -6661"/>
              <a:gd name="adj3" fmla="val 16667"/>
            </a:avLst>
          </a:prstGeom>
          <a:noFill/>
          <a:ln w="19050">
            <a:solidFill>
              <a:srgbClr val="3399FF"/>
            </a:solidFill>
            <a:miter lim="800000"/>
          </a:ln>
        </p:spPr>
        <p:txBody>
          <a:bodyPr lIns="68580" tIns="34290" rIns="68580" bIns="34290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10000"/>
              </a:lnSpc>
              <a:defRPr/>
            </a:pPr>
            <a:r>
              <a:rPr lang="zh-CN" altLang="en-US" sz="2400" b="1" dirty="0" smtClean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每袋蒜头都差不多重。</a:t>
            </a:r>
          </a:p>
        </p:txBody>
      </p:sp>
      <p:grpSp>
        <p:nvGrpSpPr>
          <p:cNvPr id="17" name="组合 16"/>
          <p:cNvGrpSpPr/>
          <p:nvPr/>
        </p:nvGrpSpPr>
        <p:grpSpPr>
          <a:xfrm>
            <a:off x="7812970" y="4471584"/>
            <a:ext cx="1105042" cy="370719"/>
            <a:chOff x="7643422" y="4681236"/>
            <a:chExt cx="1105042" cy="370719"/>
          </a:xfrm>
        </p:grpSpPr>
        <p:pic>
          <p:nvPicPr>
            <p:cNvPr id="18" name="图片 17">
              <a:hlinkClick r:id="rId6" action="ppaction://hlinksldjump"/>
            </p:cNvPr>
            <p:cNvPicPr>
              <a:picLocks noChangeAspect="1"/>
            </p:cNvPicPr>
            <p:nvPr/>
          </p:nvPicPr>
          <p:blipFill>
            <a:blip r:embed="rId7" cstate="email"/>
            <a:stretch>
              <a:fillRect/>
            </a:stretch>
          </p:blipFill>
          <p:spPr>
            <a:xfrm>
              <a:off x="7643422" y="4713389"/>
              <a:ext cx="1105042" cy="338566"/>
            </a:xfrm>
            <a:prstGeom prst="rect">
              <a:avLst/>
            </a:prstGeom>
          </p:spPr>
        </p:pic>
        <p:sp>
          <p:nvSpPr>
            <p:cNvPr id="19" name="文本框 26">
              <a:hlinkClick r:id="rId8" action="ppaction://hlinksldjump"/>
            </p:cNvPr>
            <p:cNvSpPr txBox="1"/>
            <p:nvPr/>
          </p:nvSpPr>
          <p:spPr>
            <a:xfrm>
              <a:off x="7763282" y="4681236"/>
              <a:ext cx="64633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zh-CN" altLang="en-US" sz="1800" dirty="0">
                  <a:latin typeface="黑体" panose="02010609060101010101" pitchFamily="49" charset="-122"/>
                  <a:ea typeface="黑体" panose="02010609060101010101" pitchFamily="49" charset="-122"/>
                </a:rPr>
                <a:t>返回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 bldLvl="0" animBg="1"/>
      <p:bldP spid="12" grpId="0" bldLvl="0" animBg="1"/>
      <p:bldP spid="16" grpId="0" bldLvl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71"/>
          <p:cNvSpPr txBox="1">
            <a:spLocks noChangeArrowheads="1"/>
          </p:cNvSpPr>
          <p:nvPr/>
        </p:nvSpPr>
        <p:spPr bwMode="auto">
          <a:xfrm>
            <a:off x="1619672" y="382787"/>
            <a:ext cx="7128792" cy="1384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zh-CN" altLang="en-US" sz="2800" b="1" dirty="0">
                <a:latin typeface="楷体" panose="02010609060101010101" pitchFamily="49" charset="-122"/>
                <a:ea typeface="楷体" panose="02010609060101010101" pitchFamily="49" charset="-122"/>
              </a:rPr>
              <a:t>王大伯把去年收获的蒜头装在同样大的袋子里，一共装了</a:t>
            </a:r>
            <a:r>
              <a:rPr lang="en-US" altLang="zh-CN" sz="2800" b="1" dirty="0">
                <a:latin typeface="楷体" panose="02010609060101010101" pitchFamily="49" charset="-122"/>
                <a:ea typeface="楷体" panose="02010609060101010101" pitchFamily="49" charset="-122"/>
              </a:rPr>
              <a:t>60</a:t>
            </a:r>
            <a:r>
              <a:rPr lang="zh-CN" altLang="en-US" sz="2800" b="1" dirty="0">
                <a:latin typeface="楷体" panose="02010609060101010101" pitchFamily="49" charset="-122"/>
                <a:ea typeface="楷体" panose="02010609060101010101" pitchFamily="49" charset="-122"/>
              </a:rPr>
              <a:t>袋。为了估算总产量他从中任意抽出</a:t>
            </a:r>
            <a:r>
              <a:rPr lang="en-US" altLang="zh-CN" sz="2800" b="1" dirty="0">
                <a:latin typeface="楷体" panose="02010609060101010101" pitchFamily="49" charset="-122"/>
                <a:ea typeface="楷体" panose="02010609060101010101" pitchFamily="49" charset="-122"/>
              </a:rPr>
              <a:t>5</a:t>
            </a:r>
            <a:r>
              <a:rPr lang="zh-CN" altLang="en-US" sz="2800" b="1" dirty="0">
                <a:latin typeface="楷体" panose="02010609060101010101" pitchFamily="49" charset="-122"/>
                <a:ea typeface="楷体" panose="02010609060101010101" pitchFamily="49" charset="-122"/>
              </a:rPr>
              <a:t>袋称一称，结果如下表：</a:t>
            </a:r>
          </a:p>
        </p:txBody>
      </p:sp>
      <p:grpSp>
        <p:nvGrpSpPr>
          <p:cNvPr id="3" name="组合 2"/>
          <p:cNvGrpSpPr/>
          <p:nvPr/>
        </p:nvGrpSpPr>
        <p:grpSpPr>
          <a:xfrm>
            <a:off x="323528" y="497770"/>
            <a:ext cx="1166673" cy="1064551"/>
            <a:chOff x="670145" y="1457273"/>
            <a:chExt cx="1555361" cy="1419403"/>
          </a:xfrm>
        </p:grpSpPr>
        <p:pic>
          <p:nvPicPr>
            <p:cNvPr id="4" name="图片 3" descr="28Z58PICt4r.jpg"/>
            <p:cNvPicPr>
              <a:picLocks noChangeAspect="1" noChangeArrowheads="1"/>
            </p:cNvPicPr>
            <p:nvPr/>
          </p:nvPicPr>
          <p:blipFill>
            <a:blip r:embed="rId2" cstate="email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 flipH="1">
              <a:off x="670145" y="1457273"/>
              <a:ext cx="1555361" cy="13934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" name="矩形 4"/>
            <p:cNvSpPr/>
            <p:nvPr/>
          </p:nvSpPr>
          <p:spPr>
            <a:xfrm>
              <a:off x="921335" y="2322678"/>
              <a:ext cx="970652" cy="553998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sz="2100" b="1" dirty="0">
                  <a:latin typeface="黑体" panose="02010609060101010101" pitchFamily="49" charset="-122"/>
                  <a:ea typeface="黑体" panose="02010609060101010101" pitchFamily="49" charset="-122"/>
                </a:rPr>
                <a:t>例 </a:t>
              </a:r>
              <a:r>
                <a:rPr lang="en-US" altLang="zh-CN" sz="2100" b="1" dirty="0" smtClean="0">
                  <a:latin typeface="黑体" panose="02010609060101010101" pitchFamily="49" charset="-122"/>
                  <a:ea typeface="黑体" panose="02010609060101010101" pitchFamily="49" charset="-122"/>
                </a:rPr>
                <a:t>2</a:t>
              </a:r>
              <a:endParaRPr lang="en-US" altLang="zh-CN" sz="2100" b="1" dirty="0">
                <a:latin typeface="黑体" panose="02010609060101010101" pitchFamily="49" charset="-122"/>
                <a:ea typeface="黑体" panose="02010609060101010101" pitchFamily="49" charset="-122"/>
              </a:endParaRPr>
            </a:p>
          </p:txBody>
        </p:sp>
      </p:grpSp>
      <p:sp>
        <p:nvSpPr>
          <p:cNvPr id="35" name="圆角矩形 34"/>
          <p:cNvSpPr/>
          <p:nvPr/>
        </p:nvSpPr>
        <p:spPr>
          <a:xfrm>
            <a:off x="3779913" y="915566"/>
            <a:ext cx="792088" cy="359792"/>
          </a:xfrm>
          <a:prstGeom prst="roundRect">
            <a:avLst/>
          </a:prstGeom>
          <a:solidFill>
            <a:srgbClr val="009900">
              <a:alpha val="3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6" name="圆角矩形 35"/>
          <p:cNvSpPr/>
          <p:nvPr/>
        </p:nvSpPr>
        <p:spPr>
          <a:xfrm>
            <a:off x="6300192" y="455578"/>
            <a:ext cx="2196000" cy="432000"/>
          </a:xfrm>
          <a:prstGeom prst="roundRect">
            <a:avLst/>
          </a:prstGeom>
          <a:solidFill>
            <a:srgbClr val="009900">
              <a:alpha val="3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圆角矩形 5"/>
          <p:cNvSpPr/>
          <p:nvPr/>
        </p:nvSpPr>
        <p:spPr>
          <a:xfrm>
            <a:off x="1691680" y="1282990"/>
            <a:ext cx="2004060" cy="431800"/>
          </a:xfrm>
          <a:prstGeom prst="roundRect">
            <a:avLst/>
          </a:prstGeom>
          <a:solidFill>
            <a:srgbClr val="009900">
              <a:alpha val="3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aphicFrame>
        <p:nvGraphicFramePr>
          <p:cNvPr id="7" name="表格 6"/>
          <p:cNvGraphicFramePr/>
          <p:nvPr/>
        </p:nvGraphicFramePr>
        <p:xfrm>
          <a:off x="1475656" y="2067694"/>
          <a:ext cx="6397625" cy="914400"/>
        </p:xfrm>
        <a:graphic>
          <a:graphicData uri="http://schemas.openxmlformats.org/drawingml/2006/table">
            <a:tbl>
              <a:tblPr firstRow="1" bandRow="1">
                <a:tableStyleId>{D7AC3CCA-C797-4891-BE02-D94E43425B78}</a:tableStyleId>
              </a:tblPr>
              <a:tblGrid>
                <a:gridCol w="12795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795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795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7952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27952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81000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 sz="2400" b="1" dirty="0"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第一袋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 sz="2400" b="1" dirty="0">
                          <a:latin typeface="楷体" panose="02010609060101010101" pitchFamily="49" charset="-122"/>
                          <a:ea typeface="楷体" panose="02010609060101010101" pitchFamily="49" charset="-122"/>
                          <a:sym typeface="+mn-ea"/>
                        </a:rPr>
                        <a:t>第二袋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 sz="2400" b="1" dirty="0">
                          <a:latin typeface="楷体" panose="02010609060101010101" pitchFamily="49" charset="-122"/>
                          <a:ea typeface="楷体" panose="02010609060101010101" pitchFamily="49" charset="-122"/>
                          <a:sym typeface="+mn-ea"/>
                        </a:rPr>
                        <a:t>第三袋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 sz="2400" b="1" dirty="0">
                          <a:latin typeface="楷体" panose="02010609060101010101" pitchFamily="49" charset="-122"/>
                          <a:ea typeface="楷体" panose="02010609060101010101" pitchFamily="49" charset="-122"/>
                          <a:sym typeface="+mn-ea"/>
                        </a:rPr>
                        <a:t>第四袋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 sz="2400" b="1" dirty="0">
                          <a:latin typeface="楷体" panose="02010609060101010101" pitchFamily="49" charset="-122"/>
                          <a:ea typeface="楷体" panose="02010609060101010101" pitchFamily="49" charset="-122"/>
                          <a:sym typeface="+mn-ea"/>
                        </a:rPr>
                        <a:t>第五袋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 sz="2400" b="1" dirty="0"/>
                        <a:t>28</a:t>
                      </a:r>
                      <a:r>
                        <a:rPr lang="zh-CN" altLang="en-US" sz="2400" b="1" dirty="0"/>
                        <a:t>千克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 sz="2400" b="1" dirty="0">
                          <a:sym typeface="+mn-ea"/>
                        </a:rPr>
                        <a:t>31</a:t>
                      </a:r>
                      <a:r>
                        <a:rPr lang="zh-CN" altLang="en-US" sz="2400" b="1" dirty="0">
                          <a:sym typeface="+mn-ea"/>
                        </a:rPr>
                        <a:t>千克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 sz="2400" b="1" dirty="0">
                          <a:sym typeface="+mn-ea"/>
                        </a:rPr>
                        <a:t>31</a:t>
                      </a:r>
                      <a:r>
                        <a:rPr lang="zh-CN" altLang="en-US" sz="2400" b="1" dirty="0">
                          <a:sym typeface="+mn-ea"/>
                        </a:rPr>
                        <a:t>千克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 sz="2400" b="1" dirty="0">
                          <a:sym typeface="+mn-ea"/>
                        </a:rPr>
                        <a:t>29</a:t>
                      </a:r>
                      <a:r>
                        <a:rPr lang="zh-CN" altLang="en-US" sz="2400" b="1" dirty="0">
                          <a:sym typeface="+mn-ea"/>
                        </a:rPr>
                        <a:t>千克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 sz="2400" b="1" dirty="0">
                          <a:sym typeface="+mn-ea"/>
                        </a:rPr>
                        <a:t>33</a:t>
                      </a:r>
                      <a:r>
                        <a:rPr lang="zh-CN" altLang="en-US" sz="2400" b="1" dirty="0">
                          <a:sym typeface="+mn-ea"/>
                        </a:rPr>
                        <a:t>千克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9" name="AutoShape 27"/>
          <p:cNvSpPr>
            <a:spLocks noChangeArrowheads="1"/>
          </p:cNvSpPr>
          <p:nvPr/>
        </p:nvSpPr>
        <p:spPr bwMode="auto">
          <a:xfrm>
            <a:off x="2473875" y="3219822"/>
            <a:ext cx="4906437" cy="1152128"/>
          </a:xfrm>
          <a:prstGeom prst="cloudCallout">
            <a:avLst>
              <a:gd name="adj1" fmla="val -54029"/>
              <a:gd name="adj2" fmla="val -18065"/>
            </a:avLst>
          </a:prstGeom>
          <a:noFill/>
          <a:ln w="19050">
            <a:solidFill>
              <a:srgbClr val="3399FF"/>
            </a:solidFill>
            <a:miter lim="800000"/>
          </a:ln>
        </p:spPr>
        <p:txBody>
          <a:bodyPr lIns="68580" tIns="34290" rIns="68580" bIns="34290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10000"/>
              </a:lnSpc>
              <a:defRPr/>
            </a:pPr>
            <a:endParaRPr lang="zh-CN" altLang="en-US" sz="2000" b="1" dirty="0" smtClean="0">
              <a:solidFill>
                <a:srgbClr val="0000FF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853305" y="3363838"/>
            <a:ext cx="4248472" cy="8552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lnSpc>
                <a:spcPct val="110000"/>
              </a:lnSpc>
              <a:defRPr/>
            </a:pPr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你会估算王大伯去年大约一共收获蒜头多少千克吗</a:t>
            </a:r>
            <a:r>
              <a:rPr lang="zh-CN" altLang="en-US" sz="24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？</a:t>
            </a:r>
            <a:endParaRPr lang="zh-CN" altLang="en-US" sz="24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pic>
        <p:nvPicPr>
          <p:cNvPr id="18" name="图片 17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1741555" y="3188940"/>
            <a:ext cx="1004947" cy="1440160"/>
          </a:xfrm>
          <a:prstGeom prst="rect">
            <a:avLst/>
          </a:prstGeom>
        </p:spPr>
      </p:pic>
      <p:grpSp>
        <p:nvGrpSpPr>
          <p:cNvPr id="19" name="组合 18"/>
          <p:cNvGrpSpPr/>
          <p:nvPr/>
        </p:nvGrpSpPr>
        <p:grpSpPr>
          <a:xfrm>
            <a:off x="7812970" y="4471584"/>
            <a:ext cx="1105042" cy="370719"/>
            <a:chOff x="7643422" y="4681236"/>
            <a:chExt cx="1105042" cy="370719"/>
          </a:xfrm>
        </p:grpSpPr>
        <p:pic>
          <p:nvPicPr>
            <p:cNvPr id="20" name="图片 19">
              <a:hlinkClick r:id="rId4" action="ppaction://hlinksldjump"/>
            </p:cNvPr>
            <p:cNvPicPr>
              <a:picLocks noChangeAspect="1"/>
            </p:cNvPicPr>
            <p:nvPr/>
          </p:nvPicPr>
          <p:blipFill>
            <a:blip r:embed="rId5" cstate="email"/>
            <a:stretch>
              <a:fillRect/>
            </a:stretch>
          </p:blipFill>
          <p:spPr>
            <a:xfrm>
              <a:off x="7643422" y="4713389"/>
              <a:ext cx="1105042" cy="338566"/>
            </a:xfrm>
            <a:prstGeom prst="rect">
              <a:avLst/>
            </a:prstGeom>
          </p:spPr>
        </p:pic>
        <p:sp>
          <p:nvSpPr>
            <p:cNvPr id="21" name="文本框 26">
              <a:hlinkClick r:id="rId6" action="ppaction://hlinksldjump"/>
            </p:cNvPr>
            <p:cNvSpPr txBox="1"/>
            <p:nvPr/>
          </p:nvSpPr>
          <p:spPr>
            <a:xfrm>
              <a:off x="7763282" y="4681236"/>
              <a:ext cx="64633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zh-CN" altLang="en-US" sz="1800" dirty="0">
                  <a:latin typeface="黑体" panose="02010609060101010101" pitchFamily="49" charset="-122"/>
                  <a:ea typeface="黑体" panose="02010609060101010101" pitchFamily="49" charset="-122"/>
                </a:rPr>
                <a:t>返回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5" grpId="0" animBg="1"/>
      <p:bldP spid="36" grpId="0" animBg="1"/>
      <p:bldP spid="6" grpId="0" animBg="1"/>
      <p:bldP spid="9" grpId="0" bldLvl="0" animBg="1"/>
      <p:bldP spid="10" grpId="0"/>
    </p:bldLst>
  </p:timing>
</p:sld>
</file>

<file path=ppt/theme/theme1.xml><?xml version="1.0" encoding="utf-8"?>
<a:theme xmlns:a="http://schemas.openxmlformats.org/drawingml/2006/main" name="WWW.2PPT.COM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870</Words>
  <Application>Microsoft Office PowerPoint</Application>
  <PresentationFormat>全屏显示(16:9)</PresentationFormat>
  <Paragraphs>193</Paragraphs>
  <Slides>21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8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21</vt:i4>
      </vt:variant>
    </vt:vector>
  </HeadingPairs>
  <TitlesOfParts>
    <vt:vector size="30" baseType="lpstr">
      <vt:lpstr>Calibri</vt:lpstr>
      <vt:lpstr>黑体</vt:lpstr>
      <vt:lpstr>楷体</vt:lpstr>
      <vt:lpstr>宋体</vt:lpstr>
      <vt:lpstr>Arial</vt:lpstr>
      <vt:lpstr>微软雅黑</vt:lpstr>
      <vt:lpstr>幼圆</vt:lpstr>
      <vt:lpstr>Times New Roman</vt:lpstr>
      <vt:lpstr>WWW.2PPT.COM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www.ppt818.com</dc:title>
  <dc:subject>www.ppt818.com</dc:subject>
  <dc:creator/>
  <dc:description>www.ppt818.com-提供资源下载</dc:description>
  <cp:lastModifiedBy/>
  <cp:revision>1</cp:revision>
  <dcterms:created xsi:type="dcterms:W3CDTF">2017-03-17T02:28:00Z</dcterms:created>
  <dcterms:modified xsi:type="dcterms:W3CDTF">2023-01-16T21:28:05Z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2052-11.1.0.11194</vt:lpwstr>
  </property>
  <property fmtid="{D5CDD505-2E9C-101B-9397-08002B2CF9AE}" pid="3" name="ICV">
    <vt:lpwstr>03D0948C3E7E4F33888B871E4B992994</vt:lpwstr>
  </property>
  <property fmtid="{A09F084E-AD41-489F-8076-AA5BE3082BCA}" pid="100">
    <vt:ui4>5</vt:ui4>
  </property>
  <property fmtid="{64440492-4C8B-11D1-8B70-080036B11A03}" pid="11">
    <vt:lpwstr>www.2ppt.com-爱PPT提供资源下载</vt:lpwstr>
  </property>
</Properties>
</file>