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5E942-19CF-4793-9F00-E5C9AF60430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2F6CC-0189-40C1-BF38-10C1B9F1F1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2F6CC-0189-40C1-BF38-10C1B9F1F12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1FA7C-1A35-4449-B4FA-99710833B41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9FDD0-14F8-4CD1-B264-2A32505EB35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83AC4-968F-4DEF-B8DD-634986DC3B3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A8086-5A8F-48AF-B772-D53C22DA6C7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FD7C4-9ED3-4385-BF36-C83D7205D7D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BC7C0-C40A-4281-A03D-20259D4A763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01A86-1B24-4DCA-8392-295CAC9B904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29FF9-B4DA-4FE2-BE5D-822B566359E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EC859-3FF6-443D-9640-D34025E945C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382C5-4EAB-457C-9BF9-BAA8DB2265C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532EF-21FA-46AF-ACA2-3650C25F9CE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CA0F4553-5A09-491A-A4D5-ED5474A5E9B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609600" y="1524000"/>
            <a:ext cx="81534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Unit 7 </a:t>
            </a:r>
          </a:p>
          <a:p>
            <a:r>
              <a:rPr lang="en-US" altLang="zh-C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International </a:t>
            </a:r>
            <a:r>
              <a:rPr lang="en-US" altLang="zh-CN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charities</a:t>
            </a:r>
            <a:endParaRPr lang="zh-CN" alt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80181" y="5251271"/>
            <a:ext cx="3554179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4130675"/>
            <a:ext cx="7888288" cy="1409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Toys and CDs _____________________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(sell/to raise money).</a:t>
            </a:r>
          </a:p>
        </p:txBody>
      </p:sp>
      <p:pic>
        <p:nvPicPr>
          <p:cNvPr id="80899" name="Picture 3" descr="Gramma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57200"/>
            <a:ext cx="33924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733800" y="4191000"/>
            <a:ext cx="467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are sold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to raise money</a:t>
            </a:r>
          </a:p>
        </p:txBody>
      </p:sp>
      <p:pic>
        <p:nvPicPr>
          <p:cNvPr id="80901" name="Picture 5" descr="图片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54100"/>
            <a:ext cx="12192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838200" y="1600200"/>
            <a:ext cx="77724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His eye problem </a:t>
            </a: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was cured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last month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066800" y="2438400"/>
            <a:ext cx="63246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他的眼睛问题上个月治愈了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133600" y="533400"/>
            <a:ext cx="43434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</a:rPr>
              <a:t>被动语态的基本用法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990600" y="3352800"/>
            <a:ext cx="7620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Many blind people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were helped</a:t>
            </a:r>
            <a:r>
              <a:rPr lang="en-US" altLang="zh-CN" sz="3600" b="1" dirty="0">
                <a:latin typeface="Times New Roman" panose="02020603050405020304" pitchFamily="18" charset="0"/>
              </a:rPr>
              <a:t> by  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ORBIS doctors.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143000" y="4953000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许多盲人得到奥比斯医生帮助</a:t>
            </a:r>
            <a:r>
              <a:rPr lang="zh-CN" altLang="en-US" sz="3600" b="1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219200" y="57912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was/were + done</a:t>
            </a:r>
            <a:r>
              <a:rPr lang="en-US" altLang="zh-CN" sz="36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过去分词</a:t>
            </a:r>
            <a:r>
              <a:rPr lang="en-US" altLang="zh-CN" sz="36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)</a:t>
            </a:r>
            <a:endParaRPr lang="en-US" altLang="zh-CN" sz="36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/>
      <p:bldP spid="819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79388" y="836613"/>
            <a:ext cx="8569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/>
              <a:t>Nancy Jackson </a:t>
            </a:r>
            <a:r>
              <a:rPr lang="en-US" altLang="zh-CN" sz="2800" b="1">
                <a:solidFill>
                  <a:srgbClr val="CC3399"/>
                </a:solidFill>
              </a:rPr>
              <a:t>designed</a:t>
            </a:r>
            <a:r>
              <a:rPr lang="en-US" altLang="zh-CN" sz="2800" b="1"/>
              <a:t> that CD-ROM.</a:t>
            </a: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323850" y="1412875"/>
            <a:ext cx="24495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2987675" y="1412875"/>
            <a:ext cx="1511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4932363" y="1412875"/>
            <a:ext cx="18716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971550" y="1628775"/>
            <a:ext cx="935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主语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276600" y="1557338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谓语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219700" y="1628775"/>
            <a:ext cx="935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宾语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107950" y="2997200"/>
            <a:ext cx="903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/>
              <a:t>The CD-ROM was designed </a:t>
            </a:r>
            <a:r>
              <a:rPr lang="en-US" altLang="zh-CN" sz="2400" b="1">
                <a:solidFill>
                  <a:srgbClr val="CC3399"/>
                </a:solidFill>
              </a:rPr>
              <a:t>by</a:t>
            </a:r>
            <a:r>
              <a:rPr lang="en-US" altLang="zh-CN" sz="2400" b="1"/>
              <a:t> Nancy Jackson.</a:t>
            </a: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 flipH="1">
            <a:off x="1547813" y="1628775"/>
            <a:ext cx="3887787" cy="14398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395288" y="3429000"/>
            <a:ext cx="15827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684213" y="3500438"/>
            <a:ext cx="935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主语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2195513" y="3429000"/>
            <a:ext cx="23764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5364163" y="3500438"/>
            <a:ext cx="935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宾语</a:t>
            </a: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4787900" y="3429000"/>
            <a:ext cx="2089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2987675" y="3500438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谓语</a:t>
            </a:r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 flipH="1">
            <a:off x="3276600" y="1484313"/>
            <a:ext cx="503238" cy="15843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>
            <a:off x="1547813" y="1700213"/>
            <a:ext cx="3455987" cy="11509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2843213" y="4292600"/>
            <a:ext cx="540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i="1">
                <a:solidFill>
                  <a:srgbClr val="660033"/>
                </a:solidFill>
              </a:rPr>
              <a:t>把</a:t>
            </a:r>
            <a:r>
              <a:rPr lang="zh-CN" altLang="en-US" sz="2800" b="1" i="1">
                <a:solidFill>
                  <a:schemeClr val="accent2"/>
                </a:solidFill>
              </a:rPr>
              <a:t>主动</a:t>
            </a:r>
            <a:r>
              <a:rPr lang="zh-CN" altLang="en-US" sz="2800" b="1" i="1">
                <a:solidFill>
                  <a:srgbClr val="660033"/>
                </a:solidFill>
              </a:rPr>
              <a:t>变成</a:t>
            </a:r>
            <a:r>
              <a:rPr lang="zh-CN" altLang="en-US" sz="2800" b="1" i="1">
                <a:solidFill>
                  <a:schemeClr val="accent2"/>
                </a:solidFill>
              </a:rPr>
              <a:t>被动</a:t>
            </a:r>
            <a:r>
              <a:rPr lang="zh-CN" altLang="en-US" sz="2800" b="1" i="1">
                <a:solidFill>
                  <a:srgbClr val="660033"/>
                </a:solidFill>
              </a:rPr>
              <a:t>需注意什么？</a:t>
            </a:r>
          </a:p>
        </p:txBody>
      </p:sp>
      <p:pic>
        <p:nvPicPr>
          <p:cNvPr id="82967" name="Picture 23" descr="？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4149725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2916238" y="5013325"/>
            <a:ext cx="453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主动和被动</a:t>
            </a:r>
            <a:r>
              <a:rPr lang="zh-CN" altLang="en-US" sz="2800" b="1">
                <a:solidFill>
                  <a:srgbClr val="FF3399"/>
                </a:solidFill>
              </a:rPr>
              <a:t>时态一致</a:t>
            </a:r>
            <a:r>
              <a:rPr lang="zh-CN" altLang="en-US" sz="2800" b="1">
                <a:solidFill>
                  <a:srgbClr val="FF0000"/>
                </a:solidFill>
              </a:rPr>
              <a:t>原则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 autoUpdateAnimBg="0"/>
      <p:bldP spid="82950" grpId="1" animBg="1"/>
      <p:bldP spid="82951" grpId="0" animBg="1" autoUpdateAnimBg="0"/>
      <p:bldP spid="82951" grpId="1" animBg="1"/>
      <p:bldP spid="82952" grpId="0" animBg="1" autoUpdateAnimBg="0"/>
      <p:bldP spid="82952" grpId="1" animBg="1"/>
      <p:bldP spid="82953" grpId="0"/>
      <p:bldP spid="82954" grpId="0"/>
      <p:bldP spid="82955" grpId="0"/>
      <p:bldP spid="82956" grpId="0"/>
      <p:bldP spid="82957" grpId="0" animBg="1"/>
      <p:bldP spid="82958" grpId="0" animBg="1" autoUpdateAnimBg="0"/>
      <p:bldP spid="82958" grpId="1" animBg="1"/>
      <p:bldP spid="82959" grpId="0"/>
      <p:bldP spid="82960" grpId="0" animBg="1" autoUpdateAnimBg="0"/>
      <p:bldP spid="82960" grpId="1" animBg="1"/>
      <p:bldP spid="82961" grpId="0"/>
      <p:bldP spid="82962" grpId="0" animBg="1" autoUpdateAnimBg="0"/>
      <p:bldP spid="82962" grpId="1" animBg="1"/>
      <p:bldP spid="82963" grpId="0"/>
      <p:bldP spid="82964" grpId="0" animBg="1"/>
      <p:bldP spid="82965" grpId="0" animBg="1"/>
      <p:bldP spid="82966" grpId="0"/>
      <p:bldP spid="829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Gramma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990600"/>
            <a:ext cx="36576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图片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12192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828800" y="304800"/>
            <a:ext cx="505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sz="3400" b="1" dirty="0">
                <a:solidFill>
                  <a:srgbClr val="CC00FF"/>
                </a:solidFill>
              </a:rPr>
              <a:t>What they </a:t>
            </a:r>
            <a:r>
              <a:rPr lang="en-US" altLang="zh-CN" sz="3400" b="1" dirty="0">
                <a:solidFill>
                  <a:srgbClr val="0000FF"/>
                </a:solidFill>
              </a:rPr>
              <a:t>did</a:t>
            </a:r>
            <a:r>
              <a:rPr lang="en-US" altLang="zh-CN" sz="3400" b="1" dirty="0">
                <a:solidFill>
                  <a:srgbClr val="CC00FF"/>
                </a:solidFill>
              </a:rPr>
              <a:t> last week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762000" y="4181475"/>
            <a:ext cx="76962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New books _________________________ __________________________________ (send/to children in poor areas/the Class 1, Grade 8 students).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819400" y="4191000"/>
            <a:ext cx="5584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 were sent to children in poor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884238" y="4800600"/>
            <a:ext cx="71929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areas by the Class 1, Grade 8 students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49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Gramma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81000"/>
            <a:ext cx="388620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 descr="图片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19200"/>
            <a:ext cx="12192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81000" y="3962400"/>
            <a:ext cx="85344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Warm clothes __________________________ (collect/for poor people).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971800" y="4038600"/>
            <a:ext cx="58372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 were collected for poor people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1295400" y="3733800"/>
            <a:ext cx="7162800" cy="1905000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A charity show _____________________________ (hold/the Students’ Union).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219200" y="4464050"/>
            <a:ext cx="658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was held by the Students’ Union</a:t>
            </a:r>
          </a:p>
        </p:txBody>
      </p:sp>
      <p:pic>
        <p:nvPicPr>
          <p:cNvPr id="87044" name="Picture 4" descr="Gramma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57200"/>
            <a:ext cx="3505200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5" name="Picture 5" descr="图片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12192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1989138"/>
            <a:ext cx="2233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3600" b="1">
                <a:solidFill>
                  <a:srgbClr val="FF0000"/>
                </a:solidFill>
              </a:rPr>
              <a:t>被动语态</a:t>
            </a: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2051050" y="2276475"/>
            <a:ext cx="647700" cy="228600"/>
          </a:xfrm>
          <a:prstGeom prst="notchedRightArrow">
            <a:avLst>
              <a:gd name="adj1" fmla="val 50000"/>
              <a:gd name="adj2" fmla="val 708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071" name="AutoShape 7"/>
          <p:cNvSpPr/>
          <p:nvPr/>
        </p:nvSpPr>
        <p:spPr bwMode="auto">
          <a:xfrm>
            <a:off x="2771775" y="1557338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3059113" y="1484313"/>
            <a:ext cx="2667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一般现在时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3132138" y="2636838"/>
            <a:ext cx="2667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一般过去时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5292725" y="1484313"/>
            <a:ext cx="476726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zh-CN" sz="2800" b="1">
                <a:solidFill>
                  <a:srgbClr val="3333CC"/>
                </a:solidFill>
                <a:latin typeface="Times New Roman" panose="02020603050405020304" pitchFamily="18" charset="0"/>
              </a:rPr>
              <a:t>am/is/are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过去分词 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5435600" y="2708275"/>
            <a:ext cx="4608513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zh-CN" sz="2800" b="1">
                <a:solidFill>
                  <a:srgbClr val="3333CC"/>
                </a:solidFill>
                <a:latin typeface="Times New Roman" panose="02020603050405020304" pitchFamily="18" charset="0"/>
              </a:rPr>
              <a:t>was/were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过去分词</a:t>
            </a:r>
          </a:p>
        </p:txBody>
      </p:sp>
      <p:pic>
        <p:nvPicPr>
          <p:cNvPr id="88076" name="Picture 12" descr="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860800"/>
            <a:ext cx="2232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8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0" grpId="0" animBg="1"/>
      <p:bldP spid="88071" grpId="0" animBg="1"/>
      <p:bldP spid="88072" grpId="0"/>
      <p:bldP spid="88073" grpId="0"/>
      <p:bldP spid="880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6962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200" b="1">
                <a:solidFill>
                  <a:srgbClr val="0066FF"/>
                </a:solidFill>
              </a:rPr>
              <a:t>Amy and Daniel are talking about charities. Complete their conversation with the words in brackets using the passive voice. 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685800" y="2514600"/>
            <a:ext cx="7696200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524000" indent="-1524000"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Amy:    I’m reading a book about   Oxfam.</a:t>
            </a:r>
          </a:p>
          <a:p>
            <a:pPr marL="1524000" indent="-1524000"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Daniel: Really? Please tell me about it.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648200"/>
            <a:ext cx="3581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0"/>
            <a:ext cx="2819400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534400" cy="5410200"/>
          </a:xfrm>
          <a:noFill/>
        </p:spPr>
        <p:txBody>
          <a:bodyPr/>
          <a:lstStyle/>
          <a:p>
            <a:pPr marL="1160780" indent="-116078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400" b="1">
                <a:latin typeface="Times New Roman" panose="02020603050405020304" pitchFamily="18" charset="0"/>
              </a:rPr>
              <a:t>Amy: OK. Oxfam ___________ (set up) in           the UK in 1942, and the first Oxfam               shop __________ (open) in 1948. Now                it has about 15,000 shops in all over the world. A lot of things _________ (sell) in Oxfam shops, including books. The money _______ (use) by Oxfam to help poor people.     </a:t>
            </a:r>
          </a:p>
          <a:p>
            <a:pPr marL="1160780" indent="-116078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400" b="1">
                <a:latin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733800" y="755650"/>
            <a:ext cx="218757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was set up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286000" y="1981200"/>
            <a:ext cx="2414588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 was opened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6211888" y="3249613"/>
            <a:ext cx="1636712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are sold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684588" y="4495800"/>
            <a:ext cx="14208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is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 used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62400"/>
            <a:ext cx="214153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382000" cy="4419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441450" indent="-1441450">
              <a:lnSpc>
                <a:spcPct val="110000"/>
              </a:lnSpc>
              <a:spcBef>
                <a:spcPct val="0"/>
              </a:spcBef>
              <a:buFontTx/>
              <a:buNone/>
              <a:tabLst>
                <a:tab pos="1441450" algn="l"/>
              </a:tabLst>
            </a:pPr>
            <a:r>
              <a:rPr lang="en-US" altLang="zh-CN" b="1">
                <a:latin typeface="Times New Roman" panose="02020603050405020304" pitchFamily="18" charset="0"/>
              </a:rPr>
              <a:t>Daniel: That’s good. There are also some               charity projects in China. One of               them ________ (call) Project Hope.  It __________ (start) in 1989. With its               help, millions of poor children all               over the country __________ (give)  basic education.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895600" y="1325563"/>
            <a:ext cx="16748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is called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776413" y="1858963"/>
            <a:ext cx="2262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was started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876800" y="2971800"/>
            <a:ext cx="1878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are given</a:t>
            </a: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419600"/>
            <a:ext cx="5410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447800" y="1981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6000" b="1" dirty="0">
                <a:solidFill>
                  <a:srgbClr val="CC3399"/>
                </a:solidFill>
              </a:rPr>
              <a:t>Passive Voice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09600" y="762000"/>
            <a:ext cx="74676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344930" indent="-1344930" algn="l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Amy:  Yea. Many schools __________ (build) in poor areas each year.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057400" y="1447800"/>
            <a:ext cx="2209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are built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95675"/>
            <a:ext cx="84010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077200" cy="5257800"/>
          </a:xfrm>
          <a:noFill/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1. Today English _______ all over China.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A. teach               B. teaches   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C. is taught          D. are taught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2. The meeting _______ two weeks ago.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A. hold                 B. was held  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C. were held        D. is held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3. The thief ________ by the police last night.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A. caught              B. is caught  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C. was caught      D. were caught</a:t>
            </a:r>
          </a:p>
        </p:txBody>
      </p:sp>
      <p:pic>
        <p:nvPicPr>
          <p:cNvPr id="93187" name="Picture 3" descr="vbn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2286000"/>
            <a:ext cx="54768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vbn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3352800"/>
            <a:ext cx="54768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5" descr="vbn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5562600"/>
            <a:ext cx="54768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6" descr="practic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"/>
            <a:ext cx="3121025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638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4. The photos _______ when I was young.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A. were taken             B. was taken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C. are taken                D. is taken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5. Millie is my best friend. I ___ often ____ to her party.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A. is invited                B. am invited      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C. are invited             D. was invited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6. Last year Beijing ____ by a big sandstorm.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A. is hit                       B. were hit 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C. will be hit              D. was hit</a:t>
            </a:r>
          </a:p>
        </p:txBody>
      </p:sp>
      <p:pic>
        <p:nvPicPr>
          <p:cNvPr id="94211" name="Picture 3" descr="vbn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143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vbn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327660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 descr="vbn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5410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910907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7.You can go out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if </a:t>
            </a: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your homework ______.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    A. is done                            B. will do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    C. will be done                   D. are finished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8.We found the ground ____ snow.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   A. cover with                      B. is covered with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   C. was covered with          D. was covering </a:t>
            </a:r>
          </a:p>
          <a:p>
            <a:pPr>
              <a:spcBef>
                <a:spcPct val="50000"/>
              </a:spcBef>
            </a:pPr>
            <a:endParaRPr lang="zh-CN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95236" name="Picture 4" descr="4C70BBA977B88F3DF7393CB7443DAF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9890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 descr="4C70BBA977B88F3DF7393CB7443DAF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14800"/>
            <a:ext cx="990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ym0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ym0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06375" y="188913"/>
            <a:ext cx="8937625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.  </a:t>
            </a:r>
            <a:r>
              <a:rPr lang="zh-CN" sz="3200" b="1" dirty="0">
                <a:latin typeface="Times New Roman" panose="02020603050405020304" pitchFamily="18" charset="0"/>
              </a:rPr>
              <a:t>用动词的被动语态填空</a:t>
            </a:r>
            <a:r>
              <a:rPr lang="en-US" altLang="zh-CN" sz="3200" b="1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English ____________(speak) by many people.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The trees _______________(plant) by them last year.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build) two years ago.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This kind of That building __________( computers ________(make) in China.</a:t>
            </a:r>
          </a:p>
          <a:p>
            <a:pPr>
              <a:spcBef>
                <a:spcPct val="50000"/>
              </a:spcBef>
            </a:pP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195513" y="1557338"/>
            <a:ext cx="3060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is spoken</a:t>
            </a:r>
            <a:endParaRPr 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555875" y="2276475"/>
            <a:ext cx="3060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were planted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57200" y="4800600"/>
            <a:ext cx="3060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was built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4724400" y="4800600"/>
            <a:ext cx="220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 made</a:t>
            </a:r>
            <a:endParaRPr 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4" name="Oval 8"/>
          <p:cNvSpPr>
            <a:spLocks noChangeArrowheads="1"/>
          </p:cNvSpPr>
          <p:nvPr/>
        </p:nvSpPr>
        <p:spPr bwMode="auto">
          <a:xfrm>
            <a:off x="468313" y="2924175"/>
            <a:ext cx="1584325" cy="647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66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6372225" y="3573463"/>
            <a:ext cx="2665413" cy="647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00FF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6266" name="Oval 10"/>
          <p:cNvSpPr>
            <a:spLocks noChangeArrowheads="1"/>
          </p:cNvSpPr>
          <p:nvPr/>
        </p:nvSpPr>
        <p:spPr bwMode="auto">
          <a:xfrm>
            <a:off x="8064500" y="2349500"/>
            <a:ext cx="1079500" cy="647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66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  <p:bldP spid="96262" grpId="0"/>
      <p:bldP spid="962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333375"/>
            <a:ext cx="91440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7788334" algn="ctr" rotWithShape="0">
                    <a:schemeClr val="bg2">
                      <a:alpha val="8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200" b="1"/>
              <a:t>5.--Why didn’t you go to Jim’s birthday party?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200" b="1"/>
              <a:t>   --Oh. I______________(not invite)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200" b="1">
                <a:cs typeface="Times New Roman" panose="02020603050405020304" pitchFamily="18" charset="0"/>
              </a:rPr>
              <a:t>6.</a:t>
            </a:r>
            <a:r>
              <a:rPr kumimoji="1" lang="en-US" altLang="zh-CN" sz="3200" b="1"/>
              <a:t>--What do you want, sir?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200" b="1"/>
              <a:t>     --Could you tell me if computers_______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200" b="1"/>
              <a:t>     (sell) in this shop ?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Tx/>
              <a:buAutoNum type="arabicPeriod" startAt="7"/>
            </a:pPr>
            <a:r>
              <a:rPr kumimoji="1" lang="en-US" altLang="zh-CN" sz="3200" b="1"/>
              <a:t> --When ______ the bridge ______(build)?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200" b="1"/>
              <a:t>    --Two years ago.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endParaRPr kumimoji="1" lang="en-US" altLang="zh-CN" sz="3200" b="1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692275" y="836613"/>
            <a:ext cx="5040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</a:rPr>
              <a:t>wasn’t invited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804025" y="2133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</a:rPr>
              <a:t>are</a:t>
            </a: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>
                <a:solidFill>
                  <a:srgbClr val="FF0000"/>
                </a:solidFill>
              </a:rPr>
              <a:t>sold</a:t>
            </a: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1547813" y="188913"/>
            <a:ext cx="1296987" cy="7921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2209800" y="3429000"/>
            <a:ext cx="563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</a:rPr>
              <a:t>was                        built</a:t>
            </a:r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352800" y="3429000"/>
            <a:ext cx="2209800" cy="6492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utoUpdateAnimBg="0"/>
      <p:bldP spid="97285" grpId="0" autoUpdateAnimBg="0"/>
      <p:bldP spid="9728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990600" y="914400"/>
            <a:ext cx="73152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52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I bought a computer last week.</a:t>
            </a:r>
          </a:p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A computer was bought by me last week.</a:t>
            </a:r>
          </a:p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The whole cake was eaten by Eddie yesterday.</a:t>
            </a:r>
          </a:p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Eddie ate the whole cake yesterday.</a:t>
            </a:r>
          </a:p>
        </p:txBody>
      </p:sp>
      <p:sp>
        <p:nvSpPr>
          <p:cNvPr id="98307" name="WordArt 3"/>
          <p:cNvSpPr>
            <a:spLocks noChangeArrowheads="1" noChangeShapeType="1" noTextEdit="1"/>
          </p:cNvSpPr>
          <p:nvPr/>
        </p:nvSpPr>
        <p:spPr bwMode="auto">
          <a:xfrm>
            <a:off x="2743200" y="228600"/>
            <a:ext cx="34290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 dirty="0">
                <a:ln w="12700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/>
                <a:cs typeface="Arial" panose="020B0604020202020204"/>
              </a:rPr>
              <a:t>主被动句型转换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990600" y="914400"/>
            <a:ext cx="7543800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52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3. Many trees are planted by students and teachers every year.</a:t>
            </a:r>
          </a:p>
          <a:p>
            <a:pPr>
              <a:lnSpc>
                <a:spcPct val="115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 </a:t>
            </a:r>
            <a:r>
              <a:rPr lang="en-US" altLang="zh-CN" sz="3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Students and teachers plant many tress every year.</a:t>
            </a:r>
          </a:p>
          <a:p>
            <a:pPr>
              <a:lnSpc>
                <a:spcPct val="115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4. She takes good care of the children.</a:t>
            </a:r>
          </a:p>
          <a:p>
            <a:pPr>
              <a:lnSpc>
                <a:spcPct val="115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 </a:t>
            </a:r>
            <a:r>
              <a:rPr lang="en-US" altLang="zh-CN" sz="3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The children </a:t>
            </a:r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are taken good care of</a:t>
            </a:r>
            <a:r>
              <a:rPr lang="en-US" altLang="zh-CN" sz="3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by her.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omeworke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219200"/>
            <a:ext cx="40830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38200" y="2895600"/>
            <a:ext cx="73152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52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7805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09775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3238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8958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4678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0398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6118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Review the contents of this lesson.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Finish the exercises in the workbook.</a:t>
            </a: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17512"/>
            <a:ext cx="8713788" cy="5145088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zh-CN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/>
              <a:t>  Fill in the blanks with the Passive Voice.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0000CC"/>
                </a:solidFill>
              </a:rPr>
              <a:t>     </a:t>
            </a:r>
            <a:r>
              <a:rPr lang="en-US" altLang="zh-CN" sz="2800" dirty="0">
                <a:solidFill>
                  <a:srgbClr val="0000CC"/>
                </a:solidFill>
              </a:rPr>
              <a:t>1</a:t>
            </a:r>
            <a:r>
              <a:rPr lang="zh-CN" altLang="en-US" sz="2800" dirty="0">
                <a:solidFill>
                  <a:srgbClr val="0000CC"/>
                </a:solidFill>
              </a:rPr>
              <a:t>、</a:t>
            </a:r>
            <a:r>
              <a:rPr lang="en-US" altLang="zh-CN" sz="2800" dirty="0"/>
              <a:t>Tea  _______   (grow) in Fujian.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CC"/>
                </a:solidFill>
              </a:rPr>
              <a:t>   </a:t>
            </a:r>
            <a:endParaRPr lang="en-US" altLang="zh-CN" sz="1400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CC"/>
                </a:solidFill>
              </a:rPr>
              <a:t>   2</a:t>
            </a:r>
            <a:r>
              <a:rPr lang="zh-CN" altLang="en-US" sz="2800" dirty="0">
                <a:solidFill>
                  <a:srgbClr val="0000CC"/>
                </a:solidFill>
              </a:rPr>
              <a:t>、</a:t>
            </a:r>
            <a:r>
              <a:rPr lang="en-US" altLang="zh-CN" sz="2800" dirty="0"/>
              <a:t>Chinese  __________  (speak) in China.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CC"/>
                </a:solidFill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CC"/>
                </a:solidFill>
              </a:rPr>
              <a:t>   3</a:t>
            </a:r>
            <a:r>
              <a:rPr lang="zh-CN" altLang="en-US" sz="2800" dirty="0">
                <a:solidFill>
                  <a:srgbClr val="0000CC"/>
                </a:solidFill>
              </a:rPr>
              <a:t>、</a:t>
            </a:r>
            <a:r>
              <a:rPr lang="en-US" altLang="zh-CN" sz="2800" dirty="0"/>
              <a:t>The bed   __________    (use) for sleeping.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/>
              <a:t>   </a:t>
            </a:r>
            <a:r>
              <a:rPr lang="en-US" altLang="zh-CN" sz="2800" dirty="0">
                <a:solidFill>
                  <a:srgbClr val="0000CC"/>
                </a:solidFill>
              </a:rPr>
              <a:t>4</a:t>
            </a:r>
            <a:r>
              <a:rPr lang="zh-CN" altLang="en-US" sz="2800" dirty="0">
                <a:solidFill>
                  <a:srgbClr val="0000CC"/>
                </a:solidFill>
              </a:rPr>
              <a:t>、</a:t>
            </a:r>
            <a:r>
              <a:rPr lang="en-US" altLang="zh-CN" sz="2800" dirty="0"/>
              <a:t>Our  classroom _________  (clean) every  day.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CC"/>
                </a:solidFill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CC"/>
                </a:solidFill>
              </a:rPr>
              <a:t>   5</a:t>
            </a:r>
            <a:r>
              <a:rPr lang="zh-CN" altLang="en-US" sz="2800" dirty="0">
                <a:solidFill>
                  <a:srgbClr val="0000CC"/>
                </a:solidFill>
              </a:rPr>
              <a:t>、</a:t>
            </a:r>
            <a:r>
              <a:rPr lang="en-US" altLang="zh-CN" sz="2800" dirty="0"/>
              <a:t>The cars </a:t>
            </a:r>
            <a:r>
              <a:rPr lang="en-US" altLang="zh-CN" sz="2800" dirty="0" smtClean="0"/>
              <a:t> ________ </a:t>
            </a:r>
            <a:r>
              <a:rPr lang="en-US" altLang="zh-CN" sz="2800" dirty="0"/>
              <a:t>(make) in Beijing</a:t>
            </a:r>
            <a:r>
              <a:rPr lang="en-US" altLang="zh-CN" sz="2800" dirty="0" smtClean="0"/>
              <a:t>. </a:t>
            </a:r>
            <a:endParaRPr lang="en-US" altLang="zh-CN" sz="2800" dirty="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908175" y="1412875"/>
            <a:ext cx="1646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chemeClr val="hlink"/>
                </a:solidFill>
              </a:rPr>
              <a:t>is grown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771775" y="2276475"/>
            <a:ext cx="1827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chemeClr val="hlink"/>
                </a:solidFill>
              </a:rPr>
              <a:t>is</a:t>
            </a:r>
            <a:r>
              <a:rPr lang="en-US" altLang="zh-CN" sz="2800">
                <a:solidFill>
                  <a:schemeClr val="hlink"/>
                </a:solidFill>
              </a:rPr>
              <a:t> </a:t>
            </a:r>
            <a:r>
              <a:rPr lang="en-US" altLang="zh-CN" sz="2800" b="1">
                <a:solidFill>
                  <a:schemeClr val="hlink"/>
                </a:solidFill>
              </a:rPr>
              <a:t>spoken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132138" y="3141663"/>
            <a:ext cx="1411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chemeClr val="hlink"/>
                </a:solidFill>
              </a:rPr>
              <a:t>is</a:t>
            </a:r>
            <a:r>
              <a:rPr lang="en-US" altLang="zh-CN" sz="2800">
                <a:solidFill>
                  <a:schemeClr val="hlink"/>
                </a:solidFill>
              </a:rPr>
              <a:t> </a:t>
            </a:r>
            <a:r>
              <a:rPr lang="en-US" altLang="zh-CN" sz="2800" b="1">
                <a:solidFill>
                  <a:schemeClr val="hlink"/>
                </a:solidFill>
              </a:rPr>
              <a:t>used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708400" y="4005263"/>
            <a:ext cx="1906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chemeClr val="hlink"/>
                </a:solidFill>
              </a:rPr>
              <a:t>is</a:t>
            </a:r>
            <a:r>
              <a:rPr lang="en-US" altLang="zh-CN" sz="2800">
                <a:solidFill>
                  <a:schemeClr val="hlink"/>
                </a:solidFill>
              </a:rPr>
              <a:t> </a:t>
            </a:r>
            <a:r>
              <a:rPr lang="en-US" altLang="zh-CN" sz="2800" b="1">
                <a:solidFill>
                  <a:schemeClr val="hlink"/>
                </a:solidFill>
              </a:rPr>
              <a:t>cleaned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2743200" y="4797425"/>
            <a:ext cx="1747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hlink"/>
                </a:solidFill>
              </a:rPr>
              <a:t>are</a:t>
            </a:r>
            <a:r>
              <a:rPr lang="en-US" altLang="zh-CN" sz="2800" dirty="0">
                <a:solidFill>
                  <a:schemeClr val="hlink"/>
                </a:solidFill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</a:rPr>
              <a:t>made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80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1381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1382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1383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1384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utoUpdateAnimBg="0"/>
      <p:bldP spid="101381" grpId="0" autoUpdateAnimBg="0"/>
      <p:bldP spid="101382" grpId="0" autoUpdateAnimBg="0"/>
      <p:bldP spid="101383" grpId="0" autoUpdateAnimBg="0"/>
      <p:bldP spid="10138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5800" y="1600200"/>
            <a:ext cx="79248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23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1. The plane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3400" b="1" dirty="0">
                <a:latin typeface="Times New Roman" panose="02020603050405020304" pitchFamily="18" charset="0"/>
              </a:rPr>
              <a:t> also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used </a:t>
            </a:r>
            <a:r>
              <a:rPr lang="en-US" altLang="zh-CN" sz="3400" b="1" dirty="0">
                <a:latin typeface="Times New Roman" panose="02020603050405020304" pitchFamily="18" charset="0"/>
              </a:rPr>
              <a:t>as a training center.</a:t>
            </a:r>
          </a:p>
          <a:p>
            <a:pPr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2. Also, local doctors and nurses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invited</a:t>
            </a:r>
            <a:r>
              <a:rPr lang="en-US" altLang="zh-CN" sz="3400" b="1" dirty="0">
                <a:latin typeface="Times New Roman" panose="02020603050405020304" pitchFamily="18" charset="0"/>
              </a:rPr>
              <a:t> on board to learn about eye operations.</a:t>
            </a:r>
          </a:p>
          <a:p>
            <a:pPr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3. 150 patients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operated</a:t>
            </a:r>
            <a:r>
              <a:rPr lang="en-US" altLang="zh-CN" sz="3400" b="1" dirty="0">
                <a:latin typeface="Times New Roman" panose="02020603050405020304" pitchFamily="18" charset="0"/>
              </a:rPr>
              <a:t> on.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838200" y="304800"/>
            <a:ext cx="75438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0066FF"/>
                </a:solidFill>
              </a:rPr>
              <a:t>Translate the following sentence into Chinese.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905000" y="54102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is/are + done(</a:t>
            </a:r>
            <a:r>
              <a:rPr lang="zh-CN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过去分词</a:t>
            </a:r>
            <a:r>
              <a:rPr lang="en-US" altLang="zh-CN" sz="36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)</a:t>
            </a:r>
            <a:endParaRPr lang="en-US" altLang="zh-CN" sz="36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295400" y="1600200"/>
            <a:ext cx="71628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None of the books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taken</a:t>
            </a:r>
            <a:r>
              <a:rPr lang="en-US" altLang="zh-CN" sz="3600" b="1" dirty="0">
                <a:latin typeface="Times New Roman" panose="02020603050405020304" pitchFamily="18" charset="0"/>
              </a:rPr>
              <a:t> away.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524000" y="2438400"/>
            <a:ext cx="44196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没有一本书被拿走。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133600" y="533400"/>
            <a:ext cx="43434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>
                <a:solidFill>
                  <a:schemeClr val="bg1"/>
                </a:solidFill>
              </a:rPr>
              <a:t>被动语态的基本用法</a:t>
            </a:r>
          </a:p>
        </p:txBody>
      </p:sp>
      <p:pic>
        <p:nvPicPr>
          <p:cNvPr id="74757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2405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295400" y="36576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 The toy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 designed</a:t>
            </a:r>
            <a:r>
              <a:rPr lang="en-US" altLang="zh-CN" sz="3600" b="1">
                <a:latin typeface="Times New Roman" panose="02020603050405020304" pitchFamily="18" charset="0"/>
              </a:rPr>
              <a:t> for children.</a:t>
            </a:r>
          </a:p>
        </p:txBody>
      </p:sp>
      <p:pic>
        <p:nvPicPr>
          <p:cNvPr id="74759" name="Picture 7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57600"/>
            <a:ext cx="987425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447800" y="4724400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600" b="1">
                <a:latin typeface="Times New Roman" panose="02020603050405020304" pitchFamily="18" charset="0"/>
              </a:rPr>
              <a:t>这款玩具是为孩子们设计的。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066800" y="5715000"/>
            <a:ext cx="7489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当不知道主语是谁或强调动作常用</a:t>
            </a:r>
            <a:r>
              <a:rPr lang="zh-CN" altLang="en-US" sz="2800" b="1" u="sng">
                <a:solidFill>
                  <a:srgbClr val="FF0000"/>
                </a:solidFill>
              </a:rPr>
              <a:t>被动语态</a:t>
            </a:r>
            <a:r>
              <a:rPr lang="zh-CN" altLang="en-US" sz="2800" b="1"/>
              <a:t>。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  <p:bldP spid="747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79388" y="836613"/>
            <a:ext cx="8569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/>
              <a:t>Mr Lin </a:t>
            </a:r>
            <a:r>
              <a:rPr lang="en-US" altLang="zh-CN" sz="2800" b="1">
                <a:solidFill>
                  <a:srgbClr val="660033"/>
                </a:solidFill>
              </a:rPr>
              <a:t>organizes</a:t>
            </a:r>
            <a:r>
              <a:rPr lang="en-US" altLang="zh-CN" sz="2800" b="1"/>
              <a:t> </a:t>
            </a:r>
            <a:r>
              <a:rPr lang="en-US" altLang="zh-CN" sz="2800" b="1">
                <a:solidFill>
                  <a:schemeClr val="accent2"/>
                </a:solidFill>
              </a:rPr>
              <a:t>activities</a:t>
            </a:r>
            <a:r>
              <a:rPr lang="en-US" altLang="zh-CN" sz="2800" b="1"/>
              <a:t> for the Computer Club.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250825" y="1412875"/>
            <a:ext cx="10810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1547813" y="1412875"/>
            <a:ext cx="1511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3203575" y="1412875"/>
            <a:ext cx="1511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323850" y="1557338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主语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835150" y="1557338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谓语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3492500" y="1557338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宾语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107950" y="2852738"/>
            <a:ext cx="903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/>
              <a:t>Activities are organized </a:t>
            </a:r>
            <a:r>
              <a:rPr lang="en-US" altLang="zh-CN" sz="2400" b="1">
                <a:solidFill>
                  <a:srgbClr val="CC3399"/>
                </a:solidFill>
              </a:rPr>
              <a:t>by</a:t>
            </a:r>
            <a:r>
              <a:rPr lang="en-US" altLang="zh-CN" sz="2400" b="1"/>
              <a:t> Mr Lin for the Computer Club.</a:t>
            </a:r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827088" y="1484313"/>
            <a:ext cx="2952750" cy="1511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323850" y="3284538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323850" y="3429000"/>
            <a:ext cx="935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主语</a:t>
            </a:r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>
            <a:off x="1763713" y="3284538"/>
            <a:ext cx="22320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4211638" y="3429000"/>
            <a:ext cx="935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宾语</a:t>
            </a:r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4211638" y="3284538"/>
            <a:ext cx="792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2195513" y="3429000"/>
            <a:ext cx="935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谓语</a:t>
            </a:r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2268538" y="1484313"/>
            <a:ext cx="431800" cy="15128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1116013" y="1773238"/>
            <a:ext cx="3455987" cy="11509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395288" y="4437063"/>
            <a:ext cx="6264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>
                <a:solidFill>
                  <a:srgbClr val="0000CC"/>
                </a:solidFill>
              </a:rPr>
              <a:t>谓语由主动变被动时，在被动结构后加</a:t>
            </a:r>
            <a:r>
              <a:rPr lang="en-US" altLang="zh-CN" sz="2800" b="1">
                <a:solidFill>
                  <a:srgbClr val="CC3399"/>
                </a:solidFill>
              </a:rPr>
              <a:t>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 autoUpdateAnimBg="0"/>
      <p:bldP spid="75782" grpId="1" animBg="1"/>
      <p:bldP spid="75783" grpId="0" animBg="1" autoUpdateAnimBg="0"/>
      <p:bldP spid="75783" grpId="1" animBg="1"/>
      <p:bldP spid="75784" grpId="0" animBg="1" autoUpdateAnimBg="0"/>
      <p:bldP spid="75784" grpId="1" animBg="1"/>
      <p:bldP spid="75785" grpId="0"/>
      <p:bldP spid="75786" grpId="0"/>
      <p:bldP spid="75787" grpId="0"/>
      <p:bldP spid="75788" grpId="0"/>
      <p:bldP spid="75789" grpId="0" animBg="1"/>
      <p:bldP spid="75790" grpId="0" animBg="1" autoUpdateAnimBg="0"/>
      <p:bldP spid="75790" grpId="1" animBg="1"/>
      <p:bldP spid="75791" grpId="0"/>
      <p:bldP spid="75792" grpId="0" animBg="1" autoUpdateAnimBg="0"/>
      <p:bldP spid="75792" grpId="1" animBg="1"/>
      <p:bldP spid="75793" grpId="0"/>
      <p:bldP spid="75794" grpId="0" animBg="1" autoUpdateAnimBg="0"/>
      <p:bldP spid="75794" grpId="1" animBg="1"/>
      <p:bldP spid="75795" grpId="0"/>
      <p:bldP spid="75796" grpId="0" animBg="1"/>
      <p:bldP spid="75797" grpId="0" animBg="1"/>
      <p:bldP spid="757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3400425" y="1778000"/>
            <a:ext cx="1841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ea typeface="经典特黑简" pitchFamily="49" charset="-122"/>
            </a:endParaRP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3616325" y="1993900"/>
            <a:ext cx="1841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ea typeface="经典特黑简" pitchFamily="49" charset="-122"/>
            </a:endParaRPr>
          </a:p>
        </p:txBody>
      </p:sp>
      <p:sp>
        <p:nvSpPr>
          <p:cNvPr id="76805" name="Text Box 12"/>
          <p:cNvSpPr txBox="1">
            <a:spLocks noChangeArrowheads="1"/>
          </p:cNvSpPr>
          <p:nvPr/>
        </p:nvSpPr>
        <p:spPr bwMode="auto">
          <a:xfrm>
            <a:off x="3832225" y="2209800"/>
            <a:ext cx="184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ea typeface="经典特黑简" pitchFamily="49" charset="-122"/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609600" y="228600"/>
            <a:ext cx="7316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经典特黑简" pitchFamily="49" charset="-122"/>
              </a:rPr>
              <a:t>On the plane, volunteer doctors do operations.</a:t>
            </a:r>
            <a:r>
              <a:rPr kumimoji="1" lang="en-US" altLang="zh-CN" sz="2800" b="1">
                <a:solidFill>
                  <a:srgbClr val="660033"/>
                </a:solidFill>
                <a:ea typeface="经典特黑简" pitchFamily="49" charset="-122"/>
              </a:rPr>
              <a:t> </a:t>
            </a:r>
            <a:endParaRPr kumimoji="1" lang="en-US" altLang="zh-CN" sz="2800" b="1">
              <a:solidFill>
                <a:srgbClr val="0000FF"/>
              </a:solidFill>
              <a:ea typeface="经典特黑简" pitchFamily="49" charset="-122"/>
            </a:endParaRP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609600" y="1143000"/>
            <a:ext cx="876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660033"/>
                </a:solidFill>
                <a:latin typeface="Times New Roman" panose="02020603050405020304" pitchFamily="18" charset="0"/>
                <a:ea typeface="经典特黑简" pitchFamily="49" charset="-122"/>
              </a:rPr>
              <a:t>On the plane, operations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经典特黑简" pitchFamily="49" charset="-122"/>
              </a:rPr>
              <a:t>are done by</a:t>
            </a:r>
            <a:r>
              <a:rPr kumimoji="1" lang="en-US" altLang="zh-CN" sz="2800" b="1">
                <a:solidFill>
                  <a:srgbClr val="660033"/>
                </a:solidFill>
                <a:latin typeface="Times New Roman" panose="02020603050405020304" pitchFamily="18" charset="0"/>
                <a:ea typeface="经典特黑简" pitchFamily="49" charset="-122"/>
              </a:rPr>
              <a:t> volunteer doctors.</a:t>
            </a:r>
            <a:r>
              <a:rPr kumimoji="1" lang="en-US" altLang="zh-CN" sz="4000" b="1">
                <a:solidFill>
                  <a:srgbClr val="660033"/>
                </a:solidFill>
                <a:ea typeface="经典特黑简" pitchFamily="49" charset="-122"/>
              </a:rPr>
              <a:t> </a:t>
            </a:r>
            <a:endParaRPr kumimoji="1" lang="en-US" altLang="zh-CN" sz="4000" b="1">
              <a:solidFill>
                <a:srgbClr val="0000FF"/>
              </a:solidFill>
              <a:ea typeface="经典特黑简" pitchFamily="49" charset="-122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609600" y="2438400"/>
            <a:ext cx="7091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latin typeface="Times New Roman" panose="02020603050405020304" pitchFamily="18" charset="0"/>
                <a:ea typeface="经典特黑简" pitchFamily="49" charset="-122"/>
              </a:rPr>
              <a:t>ORBIS doctors improve the lives of patients.</a:t>
            </a:r>
            <a:r>
              <a:rPr kumimoji="1" lang="en-US" altLang="zh-CN" sz="4000" b="1">
                <a:solidFill>
                  <a:srgbClr val="660033"/>
                </a:solidFill>
                <a:ea typeface="经典特黑简" pitchFamily="49" charset="-122"/>
              </a:rPr>
              <a:t> </a:t>
            </a:r>
            <a:endParaRPr kumimoji="1" lang="en-US" altLang="zh-CN" sz="4000" b="1">
              <a:solidFill>
                <a:srgbClr val="0000FF"/>
              </a:solidFill>
              <a:ea typeface="经典特黑简" pitchFamily="49" charset="-122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609600" y="3429000"/>
            <a:ext cx="8453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660033"/>
                </a:solidFill>
                <a:latin typeface="Times New Roman" panose="02020603050405020304" pitchFamily="18" charset="0"/>
                <a:ea typeface="经典特黑简" pitchFamily="49" charset="-122"/>
              </a:rPr>
              <a:t>The lives of patients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经典特黑简" pitchFamily="49" charset="-122"/>
              </a:rPr>
              <a:t>are improved by</a:t>
            </a:r>
            <a:r>
              <a:rPr kumimoji="1" lang="en-US" altLang="zh-CN" sz="2800" b="1">
                <a:solidFill>
                  <a:srgbClr val="660033"/>
                </a:solidFill>
                <a:latin typeface="Times New Roman" panose="02020603050405020304" pitchFamily="18" charset="0"/>
                <a:ea typeface="经典特黑简" pitchFamily="49" charset="-122"/>
              </a:rPr>
              <a:t> ORBIS doctors.</a:t>
            </a:r>
            <a:r>
              <a:rPr kumimoji="1" lang="en-US" altLang="zh-CN" sz="4000" b="1">
                <a:solidFill>
                  <a:srgbClr val="660033"/>
                </a:solidFill>
                <a:ea typeface="经典特黑简" pitchFamily="49" charset="-122"/>
              </a:rPr>
              <a:t> </a:t>
            </a:r>
            <a:endParaRPr kumimoji="1" lang="en-US" altLang="zh-CN" sz="4000" b="1">
              <a:solidFill>
                <a:srgbClr val="0000FF"/>
              </a:solidFill>
              <a:ea typeface="经典特黑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4" grpId="0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practic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9400" y="609600"/>
            <a:ext cx="3121025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838200" y="1925638"/>
            <a:ext cx="72390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0066FF"/>
                </a:solidFill>
              </a:rPr>
              <a:t>The Class 1, Grade 8 students are talking about the different things people can do for the poor. Look at the pictures and help them complete their notes </a:t>
            </a:r>
            <a:r>
              <a:rPr lang="en-US" altLang="zh-CN" sz="3200" b="1" dirty="0">
                <a:solidFill>
                  <a:srgbClr val="FF0000"/>
                </a:solidFill>
              </a:rPr>
              <a:t>using the words</a:t>
            </a:r>
            <a:r>
              <a:rPr lang="en-US" altLang="zh-CN" sz="3200" b="1" dirty="0">
                <a:solidFill>
                  <a:srgbClr val="0066FF"/>
                </a:solidFill>
              </a:rPr>
              <a:t> in brackets and the passive voice. Add the word </a:t>
            </a:r>
            <a:r>
              <a:rPr lang="en-US" altLang="zh-CN" sz="3200" b="1" dirty="0">
                <a:solidFill>
                  <a:srgbClr val="FF0000"/>
                </a:solidFill>
              </a:rPr>
              <a:t>by</a:t>
            </a:r>
            <a:r>
              <a:rPr lang="en-US" altLang="zh-CN" sz="3200" b="1" dirty="0">
                <a:solidFill>
                  <a:srgbClr val="0066FF"/>
                </a:solidFill>
              </a:rPr>
              <a:t> when necessary.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524000" y="4673600"/>
            <a:ext cx="570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are planned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to help the poor</a:t>
            </a:r>
          </a:p>
        </p:txBody>
      </p:sp>
      <p:pic>
        <p:nvPicPr>
          <p:cNvPr id="78851" name="Picture 3" descr="Gramm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447800"/>
            <a:ext cx="388620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828800" y="404813"/>
            <a:ext cx="4851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rgbClr val="CC00FF"/>
                </a:solidFill>
              </a:rPr>
              <a:t>What</a:t>
            </a:r>
            <a:r>
              <a:rPr lang="en-US" altLang="zh-CN" sz="3200"/>
              <a:t> </a:t>
            </a:r>
            <a:r>
              <a:rPr lang="en-US" altLang="zh-CN" sz="3200" b="1">
                <a:solidFill>
                  <a:srgbClr val="CC00FF"/>
                </a:solidFill>
              </a:rPr>
              <a:t>they </a:t>
            </a:r>
            <a:r>
              <a:rPr lang="en-US" altLang="zh-CN" sz="3200" b="1">
                <a:solidFill>
                  <a:srgbClr val="0000FF"/>
                </a:solidFill>
              </a:rPr>
              <a:t>do </a:t>
            </a:r>
            <a:r>
              <a:rPr lang="en-US" altLang="zh-CN" sz="3200" b="1">
                <a:solidFill>
                  <a:srgbClr val="CC00FF"/>
                </a:solidFill>
              </a:rPr>
              <a:t>every year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143000" y="4038600"/>
            <a:ext cx="6705600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3230" indent="-443230"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Charity activities _________________________ (plan/to help the poor).</a:t>
            </a:r>
          </a:p>
        </p:txBody>
      </p:sp>
      <p:pic>
        <p:nvPicPr>
          <p:cNvPr id="78854" name="Picture 6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12192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Gramma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"/>
            <a:ext cx="4114800" cy="39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819400" y="393065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are handed out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to people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914400" y="3886200"/>
            <a:ext cx="7315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Leaflets _______________________ ___________________________ (hand out/to people in the street/ volunteers).</a:t>
            </a:r>
          </a:p>
        </p:txBody>
      </p:sp>
      <p:pic>
        <p:nvPicPr>
          <p:cNvPr id="79877" name="Picture 5" descr="图片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12192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143000" y="46164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in the street by volunteers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8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1189</Words>
  <Application>Microsoft Office PowerPoint</Application>
  <PresentationFormat>全屏显示(4:3)</PresentationFormat>
  <Paragraphs>156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黑体</vt:lpstr>
      <vt:lpstr>华文中宋</vt:lpstr>
      <vt:lpstr>经典特黑简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2023-01-16T21:28:12Z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084092BB90C14B0D9428DB0989EE01A4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