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0" r:id="rId4"/>
    <p:sldId id="287" r:id="rId5"/>
    <p:sldId id="288" r:id="rId6"/>
    <p:sldId id="289" r:id="rId7"/>
    <p:sldId id="261" r:id="rId8"/>
    <p:sldId id="262" r:id="rId9"/>
    <p:sldId id="280" r:id="rId10"/>
    <p:sldId id="282" r:id="rId11"/>
    <p:sldId id="290" r:id="rId12"/>
    <p:sldId id="291" r:id="rId13"/>
    <p:sldId id="292" r:id="rId14"/>
    <p:sldId id="294" r:id="rId15"/>
    <p:sldId id="293" r:id="rId16"/>
    <p:sldId id="295" r:id="rId17"/>
    <p:sldId id="279" r:id="rId1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D946E-360C-4D37-9859-94F3517F3A7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5B4FB-5DD2-4112-88BC-A2D1FE5B3AA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15B67-A9AD-4D35-9EEC-8B767026EB3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9BC4B-6F83-439C-B9BB-707CD19D47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307CF-1635-451F-8E96-0CEEDC820E1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FDB0-374D-4019-9F92-BF30287CFFD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课堂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1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课堂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1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95650" y="603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1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36925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31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90888" y="349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8230D-D832-49D1-8CC0-DEF267F4B22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9E2D5-CD82-4585-8240-13B0494344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82928-C1DB-4E66-87D2-C9832A09076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A6924-68EB-4176-B32D-AF5B44EF892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3E1E1-F39F-4B1E-98FE-37FBF31ADF6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5306A-22DF-47C5-B834-1BD67D64D0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EA3A7-E330-4EAA-9E5F-0DB3A1F7D51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28CDD-3736-4B0C-9842-275526070F1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9C57-A979-41EF-B04D-3CFAFC03F9D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79085-E9FA-4B3D-83B4-3679849157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0946D-F0B4-4E2D-8BF7-CBC9B797251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9F111-1962-4E03-90A7-56491823E1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BD9E4-B64B-40F3-8763-92248EE009B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E09D5-EEBC-436C-BB5E-79668B92009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1C5AC-DEC1-4525-9272-375B1FB3E1B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96446-28E1-4A09-9AD0-AD25850994A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B2A60CB-D6E8-4C0B-9C9A-3FB86E7C991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FB7D3FB-AB3F-42EF-B2C9-985B1AAADD1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0" y="819150"/>
            <a:ext cx="9144000" cy="19383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Unit 1  Past and present</a:t>
            </a:r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4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39433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666750"/>
            <a:ext cx="8305800" cy="40814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5600" indent="-355600"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In the past two weeks, the artist __________(draw) many pictures about his hometown.</a:t>
            </a:r>
          </a:p>
          <a:p>
            <a:pPr marL="355600" indent="-355600"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 I __________( know) Jimmy for over two days and now we are good friends.</a:t>
            </a:r>
          </a:p>
          <a:p>
            <a:pPr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7. —Why are the windows so dirty?</a:t>
            </a:r>
          </a:p>
          <a:p>
            <a:pPr marL="355600" indent="-82550"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—Because we _____________( not clean) them for a long time.</a:t>
            </a:r>
          </a:p>
          <a:p>
            <a:pPr marL="355600" indent="-355600"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8. My life __________( change) a lot in the past few years.(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枣庄改编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070475" y="742950"/>
            <a:ext cx="1287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as drawn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119188" y="1744663"/>
            <a:ext cx="167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have known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738438" y="3240088"/>
            <a:ext cx="207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haven't cleaned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889125" y="3714750"/>
            <a:ext cx="1697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has 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27075" y="603250"/>
            <a:ext cx="78486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二、单项选择</a:t>
            </a:r>
          </a:p>
          <a:p>
            <a:pPr>
              <a:lnSpc>
                <a:spcPct val="135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—Dave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will leave in 10 minutes. Are you ready?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73050"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—No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I________ our guidebook and towels yet.(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玉林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73050"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don't pack                     B. didn't pack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73050"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have packed                 D. haven't packed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圆角矩形标注 2"/>
          <p:cNvSpPr>
            <a:spLocks noChangeArrowheads="1"/>
          </p:cNvSpPr>
          <p:nvPr/>
        </p:nvSpPr>
        <p:spPr bwMode="auto">
          <a:xfrm>
            <a:off x="1081088" y="3127375"/>
            <a:ext cx="7224712" cy="1577975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2000"/>
          </a:p>
        </p:txBody>
      </p:sp>
      <p:sp>
        <p:nvSpPr>
          <p:cNvPr id="4" name="TextBox 33"/>
          <p:cNvSpPr txBox="1">
            <a:spLocks noChangeArrowheads="1"/>
          </p:cNvSpPr>
          <p:nvPr/>
        </p:nvSpPr>
        <p:spPr bwMode="auto">
          <a:xfrm>
            <a:off x="1066800" y="3105150"/>
            <a:ext cx="7239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考查现在完成时的用法。根据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可知还没有准备好，排除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；根据句意“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戴夫，我们将在十分钟后出发。你准备好了吗？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没有，我还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我们的旅游指南和毛巾。”可知到现在还没准备好，对现在有影响，用现在完成时态。故选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0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608263" y="1681163"/>
            <a:ext cx="407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  <p:pic>
        <p:nvPicPr>
          <p:cNvPr id="19462" name="图片 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8200" y="674688"/>
            <a:ext cx="7848600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The singers ________ many concerts in the countryside since 2001.(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湘潭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730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A. hold                  B. held                 C. have held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圆角矩形标注 2"/>
          <p:cNvSpPr>
            <a:spLocks noChangeArrowheads="1"/>
          </p:cNvSpPr>
          <p:nvPr/>
        </p:nvSpPr>
        <p:spPr bwMode="auto">
          <a:xfrm>
            <a:off x="1157288" y="2517775"/>
            <a:ext cx="7224712" cy="1044575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2200"/>
          </a:p>
        </p:txBody>
      </p:sp>
      <p:sp>
        <p:nvSpPr>
          <p:cNvPr id="4" name="TextBox 33"/>
          <p:cNvSpPr txBox="1">
            <a:spLocks noChangeArrowheads="1"/>
          </p:cNvSpPr>
          <p:nvPr/>
        </p:nvSpPr>
        <p:spPr bwMode="auto">
          <a:xfrm>
            <a:off x="1143000" y="2571750"/>
            <a:ext cx="72390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语法判定法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 当句子的时间状语为“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since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 过去的时间点”时，句子用用现在完成时，所以选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252788" y="830263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720725"/>
            <a:ext cx="80010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—Have you finished your homework?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730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—________. Just half of it. How about you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苏州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730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A. Not at all                          B. Not likely     </a:t>
            </a:r>
          </a:p>
          <a:p>
            <a:pPr indent="2730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C. Not a bit                            D. Not yet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圆角矩形标注 2"/>
          <p:cNvSpPr>
            <a:spLocks noChangeArrowheads="1"/>
          </p:cNvSpPr>
          <p:nvPr/>
        </p:nvSpPr>
        <p:spPr bwMode="auto">
          <a:xfrm>
            <a:off x="1157288" y="3028950"/>
            <a:ext cx="7224712" cy="1066800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2200"/>
          </a:p>
        </p:txBody>
      </p:sp>
      <p:sp>
        <p:nvSpPr>
          <p:cNvPr id="4" name="TextBox 33"/>
          <p:cNvSpPr txBox="1">
            <a:spLocks noChangeArrowheads="1"/>
          </p:cNvSpPr>
          <p:nvPr/>
        </p:nvSpPr>
        <p:spPr bwMode="auto">
          <a:xfrm>
            <a:off x="1143000" y="3081338"/>
            <a:ext cx="72390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本题用</a:t>
            </a:r>
            <a:r>
              <a:rPr lang="zh-CN" altLang="en-US" sz="2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交际法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。考查交际用语。根据答语中“只完成了一半”可知，还没有完成家庭作业，故选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905000" y="140652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  <p:pic>
        <p:nvPicPr>
          <p:cNvPr id="21510" name="图片 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"/>
          <p:cNvSpPr>
            <a:spLocks noChangeArrowheads="1"/>
          </p:cNvSpPr>
          <p:nvPr/>
        </p:nvSpPr>
        <p:spPr bwMode="auto">
          <a:xfrm>
            <a:off x="609600" y="776288"/>
            <a:ext cx="8001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Ann is a nurse in our hospital. She______ here for ten years.</a:t>
            </a:r>
          </a:p>
          <a:p>
            <a:pPr marL="450850" indent="-45085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works                                B. has worked     </a:t>
            </a:r>
          </a:p>
          <a:p>
            <a:pPr marL="450850" indent="-45085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C. worked                              D. was working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638800" y="925513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  <p:sp>
        <p:nvSpPr>
          <p:cNvPr id="6" name="圆角矩形标注 5"/>
          <p:cNvSpPr>
            <a:spLocks noChangeArrowheads="1"/>
          </p:cNvSpPr>
          <p:nvPr/>
        </p:nvSpPr>
        <p:spPr bwMode="auto">
          <a:xfrm>
            <a:off x="1004888" y="2613025"/>
            <a:ext cx="7224712" cy="949325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2200"/>
          </a:p>
        </p:txBody>
      </p:sp>
      <p:sp>
        <p:nvSpPr>
          <p:cNvPr id="7" name="TextBox 33"/>
          <p:cNvSpPr txBox="1">
            <a:spLocks noChangeArrowheads="1"/>
          </p:cNvSpPr>
          <p:nvPr/>
        </p:nvSpPr>
        <p:spPr bwMode="auto">
          <a:xfrm>
            <a:off x="990600" y="2605088"/>
            <a:ext cx="72390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本题用</a:t>
            </a:r>
            <a:r>
              <a:rPr lang="zh-CN" altLang="en-US" sz="2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题眼法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。由“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for ten years”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可知本句为现在完成时。故选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8200" y="674688"/>
            <a:ext cx="7848600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13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Wow! You ________ dinner! Let's eat now.(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河北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cook                             B. are cooking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will cook                      D. have cooked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450850" indent="-45085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I am surprised at the new look of my hometown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for it ________ a lot over the years.(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安徽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Changed                      B. changes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will change                  D. has changed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217863" y="819150"/>
            <a:ext cx="40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787525" y="3000375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  <p:pic>
        <p:nvPicPr>
          <p:cNvPr id="23557" name="图片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674688"/>
            <a:ext cx="7848600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15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—You speak English so well.________ have you learned English?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—For 5 years.(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吉林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How many                    B. How long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How often                     D. How far</a:t>
            </a:r>
            <a:endParaRPr lang="zh-CN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181600" y="81915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  <p:sp>
        <p:nvSpPr>
          <p:cNvPr id="4" name="圆角矩形标注 3"/>
          <p:cNvSpPr>
            <a:spLocks noChangeArrowheads="1"/>
          </p:cNvSpPr>
          <p:nvPr/>
        </p:nvSpPr>
        <p:spPr bwMode="auto">
          <a:xfrm>
            <a:off x="1081088" y="3527425"/>
            <a:ext cx="7224712" cy="949325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2200"/>
          </a:p>
        </p:txBody>
      </p:sp>
      <p:sp>
        <p:nvSpPr>
          <p:cNvPr id="5" name="TextBox 33"/>
          <p:cNvSpPr txBox="1">
            <a:spLocks noChangeArrowheads="1"/>
          </p:cNvSpPr>
          <p:nvPr/>
        </p:nvSpPr>
        <p:spPr bwMode="auto">
          <a:xfrm>
            <a:off x="1066800" y="3519488"/>
            <a:ext cx="72390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考查特殊疑问词组的用法。根据答语“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For 5 years.”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可知，提问的是“时间段”，故选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14400" y="1301750"/>
            <a:ext cx="7162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现在完成时的用法</a:t>
            </a:r>
          </a:p>
        </p:txBody>
      </p:sp>
      <p:pic>
        <p:nvPicPr>
          <p:cNvPr id="25603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2362200" y="895350"/>
            <a:ext cx="43434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do—did—done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be—was/were—been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come—came—come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choose—chose—chosen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"/>
          <p:cNvSpPr>
            <a:spLocks noChangeArrowheads="1"/>
          </p:cNvSpPr>
          <p:nvPr/>
        </p:nvSpPr>
        <p:spPr bwMode="auto">
          <a:xfrm>
            <a:off x="668338" y="666750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Present perfect tense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现在完成时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．含义：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20738" y="1809750"/>
            <a:ext cx="8323262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表示过去发生的事持续到现在；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表示过去发生的事情对现在产生影响。</a:t>
            </a:r>
          </a:p>
          <a:p>
            <a:pPr indent="450850" algn="just">
              <a:lnSpc>
                <a:spcPct val="150000"/>
              </a:lnSpc>
              <a:defRPr/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Wang has lived here since he came to Anhui.</a:t>
            </a:r>
          </a:p>
          <a:p>
            <a:pPr indent="450850" algn="just">
              <a:lnSpc>
                <a:spcPct val="150000"/>
              </a:lnSpc>
              <a:defRPr/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自王先生来到安徽，他就住在这儿了。</a:t>
            </a:r>
          </a:p>
          <a:p>
            <a:pPr indent="450850" algn="just">
              <a:lnSpc>
                <a:spcPct val="150000"/>
              </a:lnSpc>
              <a:defRPr/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I have lost my mobile phone.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我的手机丢了。</a:t>
            </a:r>
          </a:p>
        </p:txBody>
      </p:sp>
      <p:pic>
        <p:nvPicPr>
          <p:cNvPr id="11269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762000" y="998538"/>
            <a:ext cx="7620000" cy="2862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．构成：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have/ has(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not)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＋动词的过去分词。</a:t>
            </a:r>
          </a:p>
          <a:p>
            <a:pPr indent="355600" algn="just">
              <a:lnSpc>
                <a:spcPct val="15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has not returned the book to me yet.</a:t>
            </a:r>
          </a:p>
          <a:p>
            <a:pPr indent="355600" algn="just">
              <a:lnSpc>
                <a:spcPct val="15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他还没有把书还给我。</a:t>
            </a:r>
          </a:p>
          <a:p>
            <a:pPr indent="355600" algn="just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She has never seen this film.</a:t>
            </a:r>
          </a:p>
          <a:p>
            <a:pPr indent="355600" algn="just">
              <a:lnSpc>
                <a:spcPct val="15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她从没看过这部电影。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914400" y="1724025"/>
            <a:ext cx="4875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规则动词的过去分词的变化规则</a:t>
            </a:r>
          </a:p>
        </p:txBody>
      </p:sp>
      <p:sp>
        <p:nvSpPr>
          <p:cNvPr id="13316" name="矩形 3"/>
          <p:cNvSpPr>
            <a:spLocks noChangeArrowheads="1"/>
          </p:cNvSpPr>
          <p:nvPr/>
        </p:nvSpPr>
        <p:spPr bwMode="auto">
          <a:xfrm>
            <a:off x="685800" y="738188"/>
            <a:ext cx="2657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动词的过去分词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95400" y="2249488"/>
          <a:ext cx="6931025" cy="2378075"/>
        </p:xfrm>
        <a:graphic>
          <a:graphicData uri="http://schemas.openxmlformats.org/drawingml/2006/table">
            <a:tbl>
              <a:tblPr/>
              <a:tblGrid>
                <a:gridCol w="3886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4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61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构词法</a:t>
                      </a: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230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a.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一般直接在词尾加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­</a:t>
                      </a:r>
                      <a:r>
                        <a:rPr lang="en-US" sz="2400" kern="100" dirty="0" err="1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ed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work—worked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open—opened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1230">
                <a:tc>
                  <a:txBody>
                    <a:bodyPr/>
                    <a:lstStyle/>
                    <a:p>
                      <a:pPr marL="273050" indent="-27305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b.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以不发音的字母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­e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结尾的词直接加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­d	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live—lived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skate—skated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903288" y="1195388"/>
            <a:ext cx="7848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</a:t>
            </a: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不规则动词的过去分词需牢记课本上的不规则动词表。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3332" name="图片 8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43000" y="361951"/>
          <a:ext cx="6931025" cy="4298937"/>
        </p:xfrm>
        <a:graphic>
          <a:graphicData uri="http://schemas.openxmlformats.org/drawingml/2006/table">
            <a:tbl>
              <a:tblPr/>
              <a:tblGrid>
                <a:gridCol w="4187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25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构词法</a:t>
                      </a: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2764">
                <a:tc>
                  <a:txBody>
                    <a:bodyPr/>
                    <a:lstStyle/>
                    <a:p>
                      <a:pPr marL="273050" indent="-27305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c.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以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辅音字母＋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­y”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结尾的词，变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­y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为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­i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，再加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­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	</a:t>
                      </a:r>
                      <a:endParaRPr lang="zh-CN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study—studied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hurry—hurried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518">
                <a:tc>
                  <a:txBody>
                    <a:bodyPr/>
                    <a:lstStyle/>
                    <a:p>
                      <a:pPr marL="273050" indent="-27305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d.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以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元音字母＋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­y”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结尾的词，直接加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­</a:t>
                      </a:r>
                      <a:r>
                        <a:rPr lang="en-US" sz="2400" kern="100" dirty="0" err="1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ed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play—played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stay—stayed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8260">
                <a:tc>
                  <a:txBody>
                    <a:bodyPr/>
                    <a:lstStyle/>
                    <a:p>
                      <a:pPr marL="273050" indent="-273050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e.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以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元音字母＋一个辅音字母”结尾的重读闭音节词，先双写这个辅音字母，再加­</a:t>
                      </a:r>
                      <a:r>
                        <a:rPr lang="en-US" sz="2400" kern="100" dirty="0" err="1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	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stop—stopped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plan—planned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prefer—preferred</a:t>
                      </a: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6" marR="685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85800" y="735013"/>
            <a:ext cx="8001000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indent="-361950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．常用时间状语：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just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刚刚；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yet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用于疑问句，表示“已经”，用于否定句表“还”；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ever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曾经；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already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用于陈述句，表示“已经”，否定句中改为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yet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never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用在句中表示否定，从未，从不；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4508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recently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近来，最近。</a:t>
            </a:r>
          </a:p>
        </p:txBody>
      </p:sp>
      <p:pic>
        <p:nvPicPr>
          <p:cNvPr id="15364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35038" y="1047750"/>
            <a:ext cx="6456362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you found your lost key yet?</a:t>
            </a:r>
          </a:p>
          <a:p>
            <a:pPr indent="628650">
              <a:lnSpc>
                <a:spcPct val="15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你已经找到你丢失的钥匙了吗？</a:t>
            </a:r>
          </a:p>
          <a:p>
            <a:pPr indent="62865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have never heard of this singer before.</a:t>
            </a:r>
          </a:p>
          <a:p>
            <a:pPr indent="628650">
              <a:lnSpc>
                <a:spcPct val="15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我以前从未听说过这个歌手。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"/>
          <p:cNvSpPr>
            <a:spLocks noChangeArrowheads="1"/>
          </p:cNvSpPr>
          <p:nvPr/>
        </p:nvSpPr>
        <p:spPr bwMode="auto">
          <a:xfrm>
            <a:off x="630238" y="666750"/>
            <a:ext cx="8001000" cy="40814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一、用所给词的适当形式填空</a:t>
            </a:r>
          </a:p>
          <a:p>
            <a:pPr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I ___________(study) in America for over three years.</a:t>
            </a:r>
          </a:p>
          <a:p>
            <a:pPr marL="273050" indent="-273050"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The young man __________(live) alone since he graduated from college.(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兰州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This is the best film that I __________(see) so far.</a:t>
            </a:r>
          </a:p>
          <a:p>
            <a:pPr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—Hello. Can I speak to Miss Brown?</a:t>
            </a:r>
          </a:p>
          <a:p>
            <a:pPr marL="273050">
              <a:lnSpc>
                <a:spcPct val="135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—Sorry, she __________( fly) to Canada already. She'll be back in a week.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219200" y="1258888"/>
            <a:ext cx="1730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have studied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124200" y="1744663"/>
            <a:ext cx="1285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has lived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284663" y="2743200"/>
            <a:ext cx="1389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have seen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676525" y="3732213"/>
            <a:ext cx="1390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has flown</a:t>
            </a:r>
            <a:endParaRPr lang="zh-CN" altLang="en-US"/>
          </a:p>
        </p:txBody>
      </p:sp>
      <p:pic>
        <p:nvPicPr>
          <p:cNvPr id="17415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空模板</Template>
  <TotalTime>0</TotalTime>
  <Words>1035</Words>
  <Application>Microsoft Office PowerPoint</Application>
  <PresentationFormat>全屏显示(16:9)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2018-04-27T09:43:00Z</dcterms:created>
  <dcterms:modified xsi:type="dcterms:W3CDTF">2023-01-16T21:28:25Z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350D1EDBE0C64FC7864DEBAF14B5ADFE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