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0" r:id="rId4"/>
    <p:sldId id="271" r:id="rId5"/>
    <p:sldId id="262" r:id="rId6"/>
    <p:sldId id="272" r:id="rId7"/>
    <p:sldId id="269" r:id="rId8"/>
    <p:sldId id="273" r:id="rId9"/>
    <p:sldId id="275" r:id="rId10"/>
    <p:sldId id="281" r:id="rId11"/>
    <p:sldId id="276" r:id="rId12"/>
    <p:sldId id="277" r:id="rId13"/>
    <p:sldId id="278" r:id="rId14"/>
    <p:sldId id="279" r:id="rId15"/>
    <p:sldId id="280" r:id="rId16"/>
    <p:sldId id="267" r:id="rId17"/>
    <p:sldId id="282" r:id="rId18"/>
    <p:sldId id="283" r:id="rId19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 snapToGrid="0">
      <p:cViewPr>
        <p:scale>
          <a:sx n="110" d="100"/>
          <a:sy n="110" d="100"/>
        </p:scale>
        <p:origin x="-858" y="-6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57067D-6903-42A6-A1E7-AA1EDB520C8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995B4-1CEF-40B5-9DAA-5705266BDF0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2153BD-C55E-49C7-BF66-0F4AC43D90C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C2179-C987-4722-AA26-80F622BD3CB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0E2E24-A17D-41CD-AA8D-7119997FA7F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63566-F10A-4F4B-9B21-D3D92A7565E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34D978-2E0E-401D-91D5-A74256970F1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077D2-7947-49F0-B102-F7EEA2DCBEB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4B25C-5E87-4BFA-97C0-D964D8AB784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6DAC0-A47D-4E8F-8EC9-21B6C6E7B56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74FE9E-9B24-44F9-9F07-F700DE8B73B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648FE-65C9-4980-BDD1-84F4927AF8D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8CDE4B-4E85-45EB-A5E1-1E8EE8435E0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E1B1A-0469-4541-903B-B34673184AB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60979C-9D4F-412A-BF3D-A5A1E564F31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A8B57-15E4-48B2-A44D-141D99AD5DD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809A39-9375-4954-B7F6-D3A884FA4DA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BB257-E610-42A6-BE94-C4C69DF03BC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306FFD-F941-4DE6-9BF3-3C2A1FE1366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F31CE-A404-4B65-A10A-26A50E9B089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fld id="{11395C35-FA51-4D55-AEED-B2DD43278AC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endParaRPr lang="en-US" altLang="zh-CN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/>
            </a:lvl1pPr>
          </a:lstStyle>
          <a:p>
            <a:fld id="{B3A7B88E-7BC2-4E17-ADF0-A3C95832B989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副标题 2"/>
          <p:cNvSpPr>
            <a:spLocks noGrp="1"/>
          </p:cNvSpPr>
          <p:nvPr>
            <p:ph type="subTitle" idx="4294967295"/>
          </p:nvPr>
        </p:nvSpPr>
        <p:spPr>
          <a:xfrm>
            <a:off x="1481932" y="2587608"/>
            <a:ext cx="6400800" cy="665162"/>
          </a:xfrm>
        </p:spPr>
        <p:txBody>
          <a:bodyPr anchor="ctr"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  </a:t>
            </a:r>
            <a:r>
              <a:rPr lang="zh-CN" altLang="en-US" sz="20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七年级下册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19100" y="2448272"/>
            <a:ext cx="84820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63551" y="809056"/>
            <a:ext cx="8437562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4400" b="1" dirty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Unit </a:t>
            </a:r>
            <a:r>
              <a:rPr lang="en-US" altLang="zh-CN" sz="4400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8</a:t>
            </a:r>
          </a:p>
          <a:p>
            <a:pPr algn="ctr">
              <a:defRPr/>
            </a:pPr>
            <a:r>
              <a:rPr lang="en-US" altLang="zh-CN" sz="4400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Is </a:t>
            </a:r>
            <a:r>
              <a:rPr lang="en-US" altLang="zh-CN" sz="4400" b="1" dirty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there a post office near here?</a:t>
            </a:r>
            <a:endParaRPr lang="zh-CN" altLang="en-US" sz="2000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154997" y="3275604"/>
            <a:ext cx="1010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</a:p>
        </p:txBody>
      </p:sp>
      <p:sp>
        <p:nvSpPr>
          <p:cNvPr id="9" name="矩形 8"/>
          <p:cNvSpPr/>
          <p:nvPr/>
        </p:nvSpPr>
        <p:spPr>
          <a:xfrm>
            <a:off x="0" y="405350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00063" y="704850"/>
            <a:ext cx="8151812" cy="373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My favorite place is the bookshop. It’s very quiet and I enjoy reading there. On weekends I usually buy books and read at the bookshop. </a:t>
            </a:r>
          </a:p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To get there, I walk along Xinhua Street and turn right at the first crossing. Then walk along Center Street and turn left at the second crossing. The bookshop is on the right.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87"/>
          <p:cNvSpPr>
            <a:spLocks noChangeArrowheads="1"/>
          </p:cNvSpPr>
          <p:nvPr/>
        </p:nvSpPr>
        <p:spPr bwMode="auto">
          <a:xfrm>
            <a:off x="674688" y="573088"/>
            <a:ext cx="2214562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Self Check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33425" y="1087438"/>
            <a:ext cx="7361238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1.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Complete the passage with the words in the box.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1871663" y="1793875"/>
            <a:ext cx="5210175" cy="6223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26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charset="-122"/>
              </a:rPr>
              <a:t>spend   free   climb   enjoy</a:t>
            </a:r>
            <a:endParaRPr lang="zh-CN" altLang="en-US" sz="2600" b="1" dirty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84225" y="2630488"/>
            <a:ext cx="7575550" cy="1652587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I am very busy on school days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，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but I have some _______ time on weekends. I like to spend time with my grandparents on Sundays. My grandma makes</a:t>
            </a:r>
            <a:endParaRPr lang="zh-CN" altLang="en-US" sz="2600" b="1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7438" y="3165475"/>
            <a:ext cx="731837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free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846263" y="862013"/>
            <a:ext cx="5210175" cy="6223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26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charset="-122"/>
              </a:rPr>
              <a:t>spend   free   climb   enjoy</a:t>
            </a:r>
            <a:endParaRPr lang="zh-CN" altLang="en-US" sz="2600" b="1" dirty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620713" y="1708150"/>
            <a:ext cx="7807325" cy="269240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the foods I like. And I _______ playing Chinese chess with my grandpa. He’s very good at it! We also like to sit and talk. We sometimes watch the neighbors’ cats _______ the trees. It’s relaxing to _______ weekends like this. I love my grandparents!</a:t>
            </a:r>
            <a:endParaRPr lang="zh-CN" altLang="en-US" sz="2600" b="1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33825" y="1665288"/>
            <a:ext cx="962025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enjoy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4675" y="3206750"/>
            <a:ext cx="142716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climbing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507038" y="3203575"/>
            <a:ext cx="101917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spend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9088" y="931863"/>
            <a:ext cx="8529637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2.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Write five sentences about your school using </a:t>
            </a:r>
            <a:r>
              <a:rPr lang="en-US" altLang="zh-CN" sz="2600" b="1" i="1">
                <a:latin typeface="Times New Roman" panose="02020603050405020304" pitchFamily="18" charset="0"/>
                <a:ea typeface="黑体" panose="02010609060101010101" charset="-122"/>
              </a:rPr>
              <a:t>there is/are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8175" y="1587500"/>
            <a:ext cx="8151813" cy="1779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Comic Sans MS" panose="030F0702030302020204" pitchFamily="66" charset="0"/>
                <a:ea typeface="黑体" panose="02010609060101010101" charset="-122"/>
              </a:rPr>
              <a:t>There are some trees in my school.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600" b="1" dirty="0">
                <a:latin typeface="+mj-lt"/>
                <a:ea typeface="黑体" panose="02010609060101010101" charset="-122"/>
              </a:rPr>
              <a:t>________________________________________________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600" b="1" dirty="0">
                <a:latin typeface="+mj-lt"/>
                <a:ea typeface="黑体" panose="02010609060101010101" charset="-122"/>
              </a:rPr>
              <a:t>________________________________________________</a:t>
            </a:r>
            <a:r>
              <a:rPr lang="en-US" altLang="zh-CN" sz="2600" b="1" dirty="0">
                <a:latin typeface="Comic Sans MS" panose="030F0702030302020204" pitchFamily="66" charset="0"/>
                <a:ea typeface="黑体" panose="02010609060101010101" charset="-122"/>
              </a:rPr>
              <a:t> </a:t>
            </a:r>
            <a:endParaRPr lang="zh-CN" altLang="en-US" sz="2600" b="1" dirty="0">
              <a:latin typeface="Comic Sans MS" panose="030F0702030302020204" pitchFamily="66" charset="0"/>
              <a:ea typeface="黑体" panose="02010609060101010101" charset="-122"/>
            </a:endParaRPr>
          </a:p>
        </p:txBody>
      </p:sp>
      <p:pic>
        <p:nvPicPr>
          <p:cNvPr id="13316" name="图片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552825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7700" y="2155825"/>
            <a:ext cx="4992688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There is a park next to my school.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7538" y="2740025"/>
            <a:ext cx="72517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There are some pay phones in front of  my school.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1625" y="647700"/>
            <a:ext cx="8480425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3.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Imagine you are one of the people in the picture on page  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    46.A person asks you how to get to the supermarket or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     library. Write a conversation.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60450" y="2444750"/>
            <a:ext cx="3055938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椭圆 2"/>
          <p:cNvSpPr/>
          <p:nvPr/>
        </p:nvSpPr>
        <p:spPr>
          <a:xfrm rot="20131707">
            <a:off x="1725613" y="2809875"/>
            <a:ext cx="1017587" cy="5270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 rot="2045221">
            <a:off x="2506663" y="3341688"/>
            <a:ext cx="708025" cy="3540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44975" y="2608263"/>
            <a:ext cx="372427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89213" y="2038350"/>
            <a:ext cx="372427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组合 5"/>
          <p:cNvGrpSpPr/>
          <p:nvPr/>
        </p:nvGrpSpPr>
        <p:grpSpPr bwMode="auto">
          <a:xfrm>
            <a:off x="1268413" y="1155700"/>
            <a:ext cx="2381250" cy="612775"/>
            <a:chOff x="362308" y="1371601"/>
            <a:chExt cx="2380891" cy="612475"/>
          </a:xfrm>
        </p:grpSpPr>
        <p:sp>
          <p:nvSpPr>
            <p:cNvPr id="3" name="圆角矩形标注 2"/>
            <p:cNvSpPr/>
            <p:nvPr/>
          </p:nvSpPr>
          <p:spPr>
            <a:xfrm>
              <a:off x="362308" y="1389055"/>
              <a:ext cx="2380891" cy="595021"/>
            </a:xfrm>
            <a:prstGeom prst="wedgeRoundRectCallout">
              <a:avLst>
                <a:gd name="adj1" fmla="val 36469"/>
                <a:gd name="adj2" fmla="val 68557"/>
                <a:gd name="adj3" fmla="val 16667"/>
              </a:avLst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5374" name="TextBox 4"/>
            <p:cNvSpPr txBox="1">
              <a:spLocks noChangeArrowheads="1"/>
            </p:cNvSpPr>
            <p:nvPr/>
          </p:nvSpPr>
          <p:spPr bwMode="auto">
            <a:xfrm>
              <a:off x="439945" y="1371601"/>
              <a:ext cx="2147979" cy="61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30000"/>
                </a:lnSpc>
              </a:pPr>
              <a:r>
                <a:rPr lang="en-US" altLang="zh-CN" sz="2600" b="1">
                  <a:latin typeface="Times New Roman" panose="02020603050405020304" pitchFamily="18" charset="0"/>
                  <a:ea typeface="黑体" panose="02010609060101010101" charset="-122"/>
                </a:rPr>
                <a:t>Hi, excuse me. </a:t>
              </a:r>
              <a:endParaRPr lang="zh-CN" altLang="en-US" sz="2600" b="1">
                <a:latin typeface="Times New Roman" panose="02020603050405020304" pitchFamily="18" charset="0"/>
                <a:ea typeface="黑体" panose="02010609060101010101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5494338" y="836613"/>
            <a:ext cx="2139950" cy="1119187"/>
            <a:chOff x="5227607" y="1026543"/>
            <a:chExt cx="2139351" cy="1118558"/>
          </a:xfrm>
        </p:grpSpPr>
        <p:sp>
          <p:nvSpPr>
            <p:cNvPr id="4" name="圆角矩形标注 3"/>
            <p:cNvSpPr/>
            <p:nvPr/>
          </p:nvSpPr>
          <p:spPr>
            <a:xfrm>
              <a:off x="5233955" y="1043995"/>
              <a:ext cx="2133003" cy="1101106"/>
            </a:xfrm>
            <a:prstGeom prst="wedgeRoundRectCallout">
              <a:avLst>
                <a:gd name="adj1" fmla="val -31350"/>
                <a:gd name="adj2" fmla="val 67108"/>
                <a:gd name="adj3" fmla="val 16667"/>
              </a:avLst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5372" name="TextBox 9"/>
            <p:cNvSpPr txBox="1">
              <a:spLocks noChangeArrowheads="1"/>
            </p:cNvSpPr>
            <p:nvPr/>
          </p:nvSpPr>
          <p:spPr bwMode="auto">
            <a:xfrm>
              <a:off x="5227607" y="1026543"/>
              <a:ext cx="2130725" cy="108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30000"/>
                </a:lnSpc>
              </a:pPr>
              <a:r>
                <a:rPr lang="en-US" altLang="zh-CN" sz="2600" b="1">
                  <a:latin typeface="Times New Roman" panose="02020603050405020304" pitchFamily="18" charset="0"/>
                  <a:ea typeface="黑体" panose="02010609060101010101" charset="-122"/>
                </a:rPr>
                <a:t>Yes. How can I help you?</a:t>
              </a:r>
              <a:endParaRPr lang="zh-CN" altLang="en-US" sz="2600" b="1">
                <a:latin typeface="Times New Roman" panose="02020603050405020304" pitchFamily="18" charset="0"/>
                <a:ea typeface="黑体" panose="02010609060101010101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 bwMode="auto">
          <a:xfrm>
            <a:off x="307975" y="2274888"/>
            <a:ext cx="2236788" cy="1633537"/>
            <a:chOff x="-189779" y="-172522"/>
            <a:chExt cx="2237115" cy="1633263"/>
          </a:xfrm>
        </p:grpSpPr>
        <p:sp>
          <p:nvSpPr>
            <p:cNvPr id="13" name="圆角矩形标注 12"/>
            <p:cNvSpPr/>
            <p:nvPr/>
          </p:nvSpPr>
          <p:spPr>
            <a:xfrm>
              <a:off x="-181840" y="-147126"/>
              <a:ext cx="2229176" cy="1607867"/>
            </a:xfrm>
            <a:prstGeom prst="wedgeRoundRectCallout">
              <a:avLst>
                <a:gd name="adj1" fmla="val 69372"/>
                <a:gd name="adj2" fmla="val -24824"/>
                <a:gd name="adj3" fmla="val 16667"/>
              </a:avLst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5370" name="TextBox 13"/>
            <p:cNvSpPr txBox="1">
              <a:spLocks noChangeArrowheads="1"/>
            </p:cNvSpPr>
            <p:nvPr/>
          </p:nvSpPr>
          <p:spPr bwMode="auto">
            <a:xfrm>
              <a:off x="-189779" y="-172522"/>
              <a:ext cx="2147979" cy="160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30000"/>
                </a:lnSpc>
              </a:pPr>
              <a:r>
                <a:rPr lang="en-US" altLang="zh-CN" sz="2600" b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Is there a supermarket neat here?</a:t>
              </a:r>
              <a:endPara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 bwMode="auto">
          <a:xfrm>
            <a:off x="6484938" y="2697163"/>
            <a:ext cx="2138362" cy="1101725"/>
            <a:chOff x="5236233" y="1130060"/>
            <a:chExt cx="2139352" cy="1101305"/>
          </a:xfrm>
        </p:grpSpPr>
        <p:sp>
          <p:nvSpPr>
            <p:cNvPr id="16" name="圆角矩形标注 15"/>
            <p:cNvSpPr/>
            <p:nvPr/>
          </p:nvSpPr>
          <p:spPr>
            <a:xfrm>
              <a:off x="5242586" y="1130060"/>
              <a:ext cx="2132999" cy="1101305"/>
            </a:xfrm>
            <a:prstGeom prst="wedgeRoundRectCallout">
              <a:avLst>
                <a:gd name="adj1" fmla="val -57226"/>
                <a:gd name="adj2" fmla="val -12004"/>
                <a:gd name="adj3" fmla="val 16667"/>
              </a:avLst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5368" name="TextBox 16"/>
            <p:cNvSpPr txBox="1">
              <a:spLocks noChangeArrowheads="1"/>
            </p:cNvSpPr>
            <p:nvPr/>
          </p:nvSpPr>
          <p:spPr bwMode="auto">
            <a:xfrm>
              <a:off x="5236233" y="1138686"/>
              <a:ext cx="2130725" cy="108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30000"/>
                </a:lnSpc>
              </a:pPr>
              <a:r>
                <a:rPr lang="en-US" altLang="zh-CN" sz="2600" b="1">
                  <a:latin typeface="Times New Roman" panose="02020603050405020304" pitchFamily="18" charset="0"/>
                  <a:ea typeface="黑体" panose="02010609060101010101" charset="-122"/>
                </a:rPr>
                <a:t>Yes, there is. Go along…</a:t>
              </a:r>
              <a:endParaRPr lang="zh-CN" altLang="en-US" sz="2600" b="1">
                <a:latin typeface="Times New Roman" panose="02020603050405020304" pitchFamily="18" charset="0"/>
                <a:ea typeface="黑体" panose="02010609060101010101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5113" y="306388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87"/>
          <p:cNvSpPr>
            <a:spLocks noChangeArrowheads="1"/>
          </p:cNvSpPr>
          <p:nvPr/>
        </p:nvSpPr>
        <p:spPr bwMode="auto">
          <a:xfrm>
            <a:off x="1019175" y="512763"/>
            <a:ext cx="1919288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Exercise </a:t>
            </a:r>
          </a:p>
        </p:txBody>
      </p:sp>
      <p:sp>
        <p:nvSpPr>
          <p:cNvPr id="16388" name="TextBox 1"/>
          <p:cNvSpPr txBox="1">
            <a:spLocks noChangeArrowheads="1"/>
          </p:cNvSpPr>
          <p:nvPr/>
        </p:nvSpPr>
        <p:spPr bwMode="auto">
          <a:xfrm>
            <a:off x="284163" y="1138238"/>
            <a:ext cx="8551862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1.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这附近有餐馆吗？    是的，邮局的前面有一个。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— ______ there ______ restaurants near here?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— Yes, ______ one ______ ______ ______ the post office.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2.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公园在哪里？         它在银行对面，旅馆的后面。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— _________ the park?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— It’s ______ ______ the bank, ______ the hotel.</a:t>
            </a:r>
            <a:endParaRPr lang="zh-CN" altLang="en-US" sz="2600" b="1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311275" y="1601788"/>
            <a:ext cx="2566988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Are                any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662113" y="2230438"/>
            <a:ext cx="46688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there’s</a:t>
            </a:r>
            <a:r>
              <a:rPr lang="zh-CN" altLang="en-US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     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in       front       of</a:t>
            </a:r>
            <a:endParaRPr lang="zh-CN" alt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74738" y="3203575"/>
            <a:ext cx="1363662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Where’s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547813" y="3779838"/>
            <a:ext cx="47466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across    from</a:t>
            </a:r>
            <a:r>
              <a:rPr lang="zh-CN" altLang="en-US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           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behind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577850" y="1044575"/>
            <a:ext cx="7826375" cy="26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3.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沿着新街走。在第一个十字路口向右拐。</a:t>
            </a:r>
            <a:endParaRPr lang="en-US" altLang="zh-CN" sz="2600" b="1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   Go ______ New Street. Turn right _______ _______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    _______ ________.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4.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我喜欢看猴子们爬来爬去。 </a:t>
            </a:r>
            <a:endParaRPr lang="en-US" altLang="zh-CN" sz="2600" b="1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   I love ______ ______ the monkey ________ around.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39863" y="1506538"/>
            <a:ext cx="9652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along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13463" y="1573213"/>
            <a:ext cx="1739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at          the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120775" y="2092325"/>
            <a:ext cx="24368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first      crossing</a:t>
            </a:r>
            <a:endParaRPr lang="zh-CN" alt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73263" y="3057525"/>
            <a:ext cx="5056187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to       watch</a:t>
            </a:r>
            <a:r>
              <a:rPr lang="zh-CN" altLang="en-US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               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climbing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630238" y="1112838"/>
            <a:ext cx="7724775" cy="26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5.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要去公园的话，你只要穿过中心街就到了。</a:t>
            </a:r>
            <a:endParaRPr lang="en-US" altLang="zh-CN" sz="2600" b="1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   To ______ ______ the park, you just ______ ______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    ______ Center Street.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6.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当我读书时，时间过得飞快！</a:t>
            </a:r>
            <a:endParaRPr lang="en-US" altLang="zh-CN" sz="2600" b="1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    ______ I read books, time ______ ______!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609725" y="1582738"/>
            <a:ext cx="6416675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get         to</a:t>
            </a:r>
            <a:r>
              <a:rPr lang="zh-CN" altLang="en-US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                              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have        to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068388" y="2162175"/>
            <a:ext cx="90011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cross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03300" y="3140075"/>
            <a:ext cx="5957888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When</a:t>
            </a:r>
            <a:r>
              <a:rPr lang="zh-CN" altLang="en-US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                            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goes   quickly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2563" y="130175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87"/>
          <p:cNvSpPr>
            <a:spLocks noChangeArrowheads="1"/>
          </p:cNvSpPr>
          <p:nvPr/>
        </p:nvSpPr>
        <p:spPr bwMode="auto">
          <a:xfrm>
            <a:off x="901700" y="330200"/>
            <a:ext cx="2384425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Review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346200" y="1044575"/>
            <a:ext cx="6407150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1.post office                 __________________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2.next to                       __________________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3.in front of                  __________________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4.on the right/left         __________________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5.look like                     __________________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537200" y="1054100"/>
            <a:ext cx="85566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邮局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35550" y="1697038"/>
            <a:ext cx="185896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挨着，靠近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49838" y="2289175"/>
            <a:ext cx="1858962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在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……</a:t>
            </a:r>
            <a:r>
              <a:rPr lang="zh-CN" altLang="en-US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前面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972050" y="2867025"/>
            <a:ext cx="21193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在右边 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/ </a:t>
            </a:r>
            <a:r>
              <a:rPr lang="zh-CN" altLang="en-US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左边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21288" y="3435350"/>
            <a:ext cx="1525587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看起来像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2"/>
          <p:cNvSpPr>
            <a:spLocks noChangeArrowheads="1"/>
          </p:cNvSpPr>
          <p:nvPr/>
        </p:nvSpPr>
        <p:spPr bwMode="auto">
          <a:xfrm>
            <a:off x="1060450" y="742950"/>
            <a:ext cx="690245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6.between…and…             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7.be free                             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__________________</a:t>
            </a:r>
            <a:endParaRPr lang="en-US" altLang="zh-CN" sz="26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8.watch sb. doing </a:t>
            </a:r>
            <a:r>
              <a:rPr lang="en-US" altLang="zh-CN" sz="2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sth</a:t>
            </a: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.       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__________________</a:t>
            </a:r>
            <a:endParaRPr lang="en-US" altLang="zh-CN" sz="26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9.enjoy reading                 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10.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警察局                           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__________________</a:t>
            </a:r>
            <a:endParaRPr lang="zh-CN" altLang="en-US" sz="26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11.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付费电话                       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__________________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16475" y="796925"/>
            <a:ext cx="2859088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在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……</a:t>
            </a:r>
            <a:r>
              <a:rPr lang="zh-CN" altLang="en-US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和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……</a:t>
            </a:r>
            <a:r>
              <a:rPr lang="zh-CN" altLang="en-US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之间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86400" y="1379538"/>
            <a:ext cx="1617663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免费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/</a:t>
            </a:r>
            <a:r>
              <a:rPr lang="zh-CN" altLang="en-US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有空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710113" y="1984375"/>
            <a:ext cx="32004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观看某人正在做某事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581650" y="2587625"/>
            <a:ext cx="152400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喜欢阅读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08613" y="3157538"/>
            <a:ext cx="2065337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police station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607050" y="3735388"/>
            <a:ext cx="1658938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pay phone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1077913" y="784225"/>
            <a:ext cx="6453187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12.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在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……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对面            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__________________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13.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打扰了，劳驾        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__________________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14.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离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……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远                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__________________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15.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向右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/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左转              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__________________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16.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沿着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……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走            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__________________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17.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</a:rPr>
              <a:t>花时间                    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__________________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16488" y="862013"/>
            <a:ext cx="184626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across from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83163" y="1455738"/>
            <a:ext cx="1658937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excuse me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38738" y="2049463"/>
            <a:ext cx="13827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far from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92663" y="2584450"/>
            <a:ext cx="21574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turn right/left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29213" y="3171825"/>
            <a:ext cx="138112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go along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008563" y="3775075"/>
            <a:ext cx="1731962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spend time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46163" y="525463"/>
            <a:ext cx="734695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Look at the map of Cindy’s neighborhood and fill in the blanks.</a:t>
            </a:r>
          </a:p>
        </p:txBody>
      </p:sp>
      <p:grpSp>
        <p:nvGrpSpPr>
          <p:cNvPr id="5123" name="组合 4"/>
          <p:cNvGrpSpPr/>
          <p:nvPr/>
        </p:nvGrpSpPr>
        <p:grpSpPr bwMode="auto">
          <a:xfrm>
            <a:off x="328613" y="658813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5131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3a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30238" y="1508125"/>
            <a:ext cx="440055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house is across from a</a:t>
            </a:r>
          </a:p>
          <a:p>
            <a:pPr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___________ on Long Street.</a:t>
            </a:r>
          </a:p>
          <a:p>
            <a:pPr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usually go shopping at a </a:t>
            </a:r>
          </a:p>
          <a:p>
            <a:pPr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 near my house. </a:t>
            </a:r>
          </a:p>
          <a:p>
            <a:pPr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between a ___________ </a:t>
            </a:r>
          </a:p>
          <a:p>
            <a:pPr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___________. On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20763" y="2008188"/>
            <a:ext cx="119697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library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012950" y="3894138"/>
            <a:ext cx="119538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library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836863" y="3400425"/>
            <a:ext cx="19383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post office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60400" y="2946400"/>
            <a:ext cx="210978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supermarket</a:t>
            </a:r>
          </a:p>
        </p:txBody>
      </p:sp>
      <p:pic>
        <p:nvPicPr>
          <p:cNvPr id="5129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30788" y="1646238"/>
            <a:ext cx="3362325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utoUpdateAnimBg="0"/>
      <p:bldP spid="8" grpId="0" autoUpdateAnimBg="0"/>
      <p:bldP spid="9" grpId="0" autoUpdateAnimBg="0"/>
      <p:bldP spid="1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1113" y="1249363"/>
            <a:ext cx="3362325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457200" y="1198563"/>
            <a:ext cx="4926013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weekends, I like to play in the ___________. To get there, I go along Long Street and turn left on North Street. It is on the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right, next to a ___________. 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917575" y="1733550"/>
            <a:ext cx="8937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park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3030538" y="3341688"/>
            <a:ext cx="95408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hotel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57313" y="749300"/>
            <a:ext cx="7062787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Draw a map of your neighborhood and write about it. These questions may help you.</a:t>
            </a:r>
          </a:p>
        </p:txBody>
      </p:sp>
      <p:grpSp>
        <p:nvGrpSpPr>
          <p:cNvPr id="7171" name="组合 4"/>
          <p:cNvGrpSpPr/>
          <p:nvPr/>
        </p:nvGrpSpPr>
        <p:grpSpPr bwMode="auto">
          <a:xfrm>
            <a:off x="682625" y="865188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7174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3b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370427" y="1881188"/>
            <a:ext cx="8402637" cy="23368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30000"/>
              </a:lnSpc>
              <a:defRPr/>
            </a:pPr>
            <a:r>
              <a:rPr lang="en-US" altLang="zh-CN" sz="2600" b="1" dirty="0">
                <a:solidFill>
                  <a:schemeClr val="tx1"/>
                </a:solidFill>
                <a:latin typeface="+mj-lt"/>
              </a:rPr>
              <a:t>1.Where do you live?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600" b="1" dirty="0">
                <a:solidFill>
                  <a:schemeClr val="tx1"/>
                </a:solidFill>
                <a:latin typeface="+mj-lt"/>
              </a:rPr>
              <a:t>2.What is your favorite place in </a:t>
            </a:r>
            <a:r>
              <a:rPr lang="en-US" altLang="zh-CN" sz="2600" b="1" dirty="0" smtClean="0">
                <a:solidFill>
                  <a:schemeClr val="tx1"/>
                </a:solidFill>
                <a:latin typeface="+mj-lt"/>
              </a:rPr>
              <a:t>your neighborhood</a:t>
            </a:r>
            <a:r>
              <a:rPr lang="en-US" altLang="zh-CN" sz="2600" b="1" dirty="0">
                <a:solidFill>
                  <a:schemeClr val="tx1"/>
                </a:solidFill>
                <a:latin typeface="+mj-lt"/>
              </a:rPr>
              <a:t>? 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600" b="1" dirty="0">
                <a:solidFill>
                  <a:schemeClr val="tx1"/>
                </a:solidFill>
                <a:latin typeface="+mj-lt"/>
              </a:rPr>
              <a:t>    Why?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600" b="1" dirty="0">
                <a:solidFill>
                  <a:schemeClr val="tx1"/>
                </a:solidFill>
                <a:latin typeface="+mj-lt"/>
              </a:rPr>
              <a:t> 3.How do you get there from your home?</a:t>
            </a:r>
            <a:endParaRPr lang="zh-CN" altLang="en-US" sz="26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20713" y="1138238"/>
            <a:ext cx="6305550" cy="269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思路点拨：</a:t>
            </a:r>
            <a:endParaRPr lang="en-US" altLang="zh-CN" sz="26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1.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先画好地图，标明主要的街道及建筑物。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2.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尽量运用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there be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句型。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3.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正确使用方位介词及指路的短语。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4.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叙述要有条理。</a:t>
            </a:r>
          </a:p>
        </p:txBody>
      </p:sp>
      <p:pic>
        <p:nvPicPr>
          <p:cNvPr id="8195" name="图片 3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51538" y="1454150"/>
            <a:ext cx="2459037" cy="298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449263" y="595313"/>
            <a:ext cx="1858962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范文欣赏：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42925" y="1241425"/>
            <a:ext cx="8204200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   Look! This is a map of my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neighborhood. My house is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across from a bank on Xinhua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Street. There is a park, a hospital and a bookshop near my house. I usually take a walk at the park. It’s between the hospital and the bookshop. </a:t>
            </a:r>
          </a:p>
        </p:txBody>
      </p:sp>
      <p:pic>
        <p:nvPicPr>
          <p:cNvPr id="5" name="Picture 1" descr="C:\Documents and Settings\Administrator\桌面\人七资料\学用\人七英大课堂\AA5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18100" y="1042988"/>
            <a:ext cx="3094038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855</Words>
  <Application>Microsoft Office PowerPoint</Application>
  <PresentationFormat>全屏显示(16:9)</PresentationFormat>
  <Paragraphs>125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黑体</vt:lpstr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2016-01-14T07:05:00Z</dcterms:created>
  <dcterms:modified xsi:type="dcterms:W3CDTF">2023-01-16T21:28:39Z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13135DE031E644A3B8CEF00F271C6C7D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