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74" r:id="rId2"/>
    <p:sldId id="775" r:id="rId3"/>
    <p:sldId id="776" r:id="rId4"/>
    <p:sldId id="777" r:id="rId5"/>
    <p:sldId id="778" r:id="rId6"/>
    <p:sldId id="779" r:id="rId7"/>
    <p:sldId id="780" r:id="rId8"/>
    <p:sldId id="781" r:id="rId9"/>
    <p:sldId id="782" r:id="rId10"/>
    <p:sldId id="783" r:id="rId11"/>
    <p:sldId id="784" r:id="rId12"/>
    <p:sldId id="785" r:id="rId13"/>
    <p:sldId id="786" r:id="rId14"/>
    <p:sldId id="787" r:id="rId15"/>
    <p:sldId id="788" r:id="rId16"/>
    <p:sldId id="789" r:id="rId17"/>
    <p:sldId id="790" r:id="rId18"/>
    <p:sldId id="791" r:id="rId19"/>
    <p:sldId id="792" r:id="rId20"/>
    <p:sldId id="793" r:id="rId21"/>
    <p:sldId id="794" r:id="rId22"/>
  </p:sldIdLst>
  <p:sldSz cx="9144000" cy="6858000" type="screen4x3"/>
  <p:notesSz cx="6858000" cy="9144000"/>
  <p:custDataLst>
    <p:tags r:id="rId25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FF00FF"/>
    <a:srgbClr val="009999"/>
    <a:srgbClr val="CC0099"/>
    <a:srgbClr val="FFFFFF"/>
    <a:srgbClr val="990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908" autoAdjust="0"/>
  </p:normalViewPr>
  <p:slideViewPr>
    <p:cSldViewPr>
      <p:cViewPr>
        <p:scale>
          <a:sx n="100" d="100"/>
          <a:sy n="100" d="100"/>
        </p:scale>
        <p:origin x="-194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 b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b="0"/>
            </a:lvl1pPr>
          </a:lstStyle>
          <a:p>
            <a:fld id="{EDA3DF89-2519-4FFC-BA2F-2F76C1AD462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fld id="{3B9D0151-4D2C-44BC-8F01-13CA06C5AA7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b="1"/>
            </a:lvl1pPr>
          </a:lstStyle>
          <a:p>
            <a:fld id="{40AB83B8-5E68-40AA-B787-54BCE9955E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fld id="{3DA6DA09-3AB5-4AF1-B45D-95356958FCD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b="1"/>
            </a:lvl1pPr>
          </a:lstStyle>
          <a:p>
            <a:fld id="{61812417-E918-4BB3-8C72-102D1FC7E3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fld id="{5FCB8865-B756-4882-A466-B745832B70FE}" type="datetime1">
              <a:rPr lang="zh-CN" altLang="en-US"/>
              <a:t>2023-01-17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b="1"/>
            </a:lvl1pPr>
          </a:lstStyle>
          <a:p>
            <a:fld id="{C008BCEF-0001-45FF-96A5-93770607C729}" type="slidenum">
              <a:rPr lang="zh-CN" altLang="en-US"/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fld id="{DD029700-BE30-465B-A374-E6F570DD0E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b="1"/>
            </a:lvl1pPr>
          </a:lstStyle>
          <a:p>
            <a:fld id="{2F2C8A99-6875-4CA6-B1EF-81818B0494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fld id="{244F4586-7B39-44E8-8612-1550CB543D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b="1"/>
            </a:lvl1pPr>
          </a:lstStyle>
          <a:p>
            <a:fld id="{2BE1A1A5-F77E-4392-B210-0EFFF514ED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fld id="{A148E4CF-F97B-4333-BA37-04BC657C36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b="1"/>
            </a:lvl1pPr>
          </a:lstStyle>
          <a:p>
            <a:fld id="{9A1C3D90-F4F8-4FD5-BDAC-ACA943F1F63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fld id="{B48CFCE5-A463-486D-91B8-26E18CF0BB6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b="1"/>
            </a:lvl1pPr>
          </a:lstStyle>
          <a:p>
            <a:fld id="{846A8BE1-FE0E-44BD-8469-D1D39CB27B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fld id="{3DEF593F-A1E1-436A-AC21-B0B55BE2B63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b="1"/>
            </a:lvl1pPr>
          </a:lstStyle>
          <a:p>
            <a:fld id="{3095A92D-43A2-44F8-B54A-089830A3B7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fld id="{773CC8E4-D76F-41BF-B374-3823063DBAA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b="1"/>
            </a:lvl1pPr>
          </a:lstStyle>
          <a:p>
            <a:fld id="{44F98B0D-ED22-45C2-9DAD-5FFCC4C09D8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fld id="{02F85896-0A58-494B-B1B3-F0EE6C2DEB4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b="1"/>
            </a:lvl1pPr>
          </a:lstStyle>
          <a:p>
            <a:fld id="{651A1A19-7D80-4675-B643-6F6C562D33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fld id="{5709E6A7-7ED6-4ABE-8BFA-2771FFC6321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 b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b="1"/>
            </a:lvl1pPr>
          </a:lstStyle>
          <a:p>
            <a:fld id="{91E81F70-1781-4D57-BFA4-CB6CA0BCC5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E27890-F849-42B2-85C1-F141241E6A7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0" sz="1200" b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FD47981-39D6-4847-B03A-E5703FD3078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D:\&#21021;&#20013;&#36164;&#28304;\&#20154;&#25945;&#29256;\&#35838;&#20214;\&#22806;&#30740;&#29256;&#19971;&#19979;\Module4\Module4%20Unit2%20&#31934;&#21697;&#35838;&#20214;\Unit2&#35838;&#25991;&#24405;&#38899;activity2.mp3" TargetMode="External"/><Relationship Id="rId1" Type="http://schemas.microsoft.com/office/2007/relationships/media" Target="file:///D:\&#21021;&#20013;&#36164;&#28304;\&#20154;&#25945;&#29256;\&#35838;&#20214;\&#22806;&#30740;&#29256;&#19971;&#19979;\Module4\Module4%20Unit2%20&#31934;&#21697;&#35838;&#20214;\Unit2&#35838;&#25991;&#24405;&#38899;activity2.mp3" TargetMode="External"/><Relationship Id="rId5" Type="http://schemas.openxmlformats.org/officeDocument/2006/relationships/image" Target="../media/image25.pn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58"/>
          <p:cNvGrpSpPr/>
          <p:nvPr/>
        </p:nvGrpSpPr>
        <p:grpSpPr bwMode="auto">
          <a:xfrm>
            <a:off x="1692275" y="1108075"/>
            <a:ext cx="6286500" cy="592138"/>
            <a:chOff x="1835772" y="972644"/>
            <a:chExt cx="6286500" cy="593139"/>
          </a:xfrm>
        </p:grpSpPr>
        <p:sp>
          <p:nvSpPr>
            <p:cNvPr id="57" name="KSO_Shape"/>
            <p:cNvSpPr/>
            <p:nvPr/>
          </p:nvSpPr>
          <p:spPr>
            <a:xfrm>
              <a:off x="2412035" y="972644"/>
              <a:ext cx="4979987" cy="585188"/>
            </a:xfrm>
            <a:prstGeom prst="parallelogram">
              <a:avLst/>
            </a:prstGeom>
            <a:solidFill>
              <a:srgbClr val="8CBC00">
                <a:alpha val="8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5366" name="TextBox 3"/>
            <p:cNvSpPr>
              <a:spLocks noChangeArrowheads="1"/>
            </p:cNvSpPr>
            <p:nvPr/>
          </p:nvSpPr>
          <p:spPr bwMode="auto">
            <a:xfrm>
              <a:off x="1835772" y="980796"/>
              <a:ext cx="6286500" cy="58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en-US" sz="3200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初中英语外研版七年级下</a:t>
              </a:r>
            </a:p>
          </p:txBody>
        </p:sp>
      </p:grpSp>
      <p:sp>
        <p:nvSpPr>
          <p:cNvPr id="15363" name="TextBox 9"/>
          <p:cNvSpPr>
            <a:spLocks noChangeArrowheads="1"/>
          </p:cNvSpPr>
          <p:nvPr/>
        </p:nvSpPr>
        <p:spPr bwMode="auto">
          <a:xfrm>
            <a:off x="1036638" y="2268538"/>
            <a:ext cx="7351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0000"/>
                </a:solidFill>
                <a:sym typeface="Times New Roman" panose="02020603050405020304" pitchFamily="18" charset="0"/>
              </a:rPr>
              <a:t>Module4 Life in the future</a:t>
            </a:r>
          </a:p>
        </p:txBody>
      </p:sp>
      <p:sp>
        <p:nvSpPr>
          <p:cNvPr id="15364" name="TextBox 10"/>
          <p:cNvSpPr>
            <a:spLocks noChangeArrowheads="1"/>
          </p:cNvSpPr>
          <p:nvPr/>
        </p:nvSpPr>
        <p:spPr bwMode="auto">
          <a:xfrm>
            <a:off x="1168400" y="2852738"/>
            <a:ext cx="68103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0000"/>
                </a:solidFill>
                <a:sym typeface="Times New Roman" panose="02020603050405020304" pitchFamily="18" charset="0"/>
              </a:rPr>
              <a:t>Unit 2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0000"/>
                </a:solidFill>
                <a:sym typeface="Times New Roman" panose="02020603050405020304" pitchFamily="18" charset="0"/>
              </a:rPr>
              <a:t>Every family will have a small plane</a:t>
            </a:r>
          </a:p>
        </p:txBody>
      </p:sp>
      <p:sp>
        <p:nvSpPr>
          <p:cNvPr id="7" name="矩形 6"/>
          <p:cNvSpPr/>
          <p:nvPr/>
        </p:nvSpPr>
        <p:spPr>
          <a:xfrm>
            <a:off x="3378665" y="5481228"/>
            <a:ext cx="27597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5038" y="320675"/>
            <a:ext cx="7273925" cy="1487488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altLang="zh-CN" sz="32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paragraphs with the headings.</a:t>
            </a:r>
          </a:p>
        </p:txBody>
      </p:sp>
      <p:sp>
        <p:nvSpPr>
          <p:cNvPr id="5" name="标题 1"/>
          <p:cNvSpPr txBox="1"/>
          <p:nvPr/>
        </p:nvSpPr>
        <p:spPr bwMode="auto">
          <a:xfrm>
            <a:off x="935038" y="2136775"/>
            <a:ext cx="821531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en-US" altLang="zh-C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Weather     [   ]           </a:t>
            </a:r>
          </a:p>
          <a:p>
            <a:pPr marL="0" indent="0" eaLnBrk="1" hangingPunct="1">
              <a:lnSpc>
                <a:spcPct val="120000"/>
              </a:lnSpc>
              <a:defRPr/>
            </a:pPr>
            <a:r>
              <a:rPr lang="en-US" altLang="zh-C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Clothes   [   ]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Jobs            [   ]         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Travel     [   ] </a:t>
            </a:r>
            <a:endParaRPr lang="zh-CN" altLang="en-US" sz="3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348038" y="2317750"/>
            <a:ext cx="719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067175" y="1630363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398838" y="3606800"/>
            <a:ext cx="935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852863" y="2965450"/>
            <a:ext cx="1006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203" grpId="0"/>
      <p:bldP spid="8204" grpId="0"/>
      <p:bldP spid="8205" grpId="0"/>
      <p:bldP spid="82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23850" y="1125538"/>
            <a:ext cx="8678863" cy="495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 1. People have to change clothes in hot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weather.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 2. The weather will be warm in spring.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 3. A lot of people will travel by plane so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maybe there will be traffic jams in   		  the air.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 4. People will have long holidays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because machines will do heavy work.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31800" y="596900"/>
            <a:ext cx="7127875" cy="584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zh-CN" sz="3200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Check (√ ) the true sentences.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85775" y="5018088"/>
            <a:ext cx="9366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FF0066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58788" y="2516188"/>
            <a:ext cx="936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FF0066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3550" y="3130550"/>
            <a:ext cx="936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FF0066"/>
                </a:solidFill>
                <a:latin typeface="Arial" panose="020B0604020202020204" pitchFamily="34" charset="0"/>
              </a:rPr>
              <a:t>√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95288" y="1277938"/>
            <a:ext cx="936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3399"/>
                </a:solidFill>
                <a:latin typeface="Arial" panose="020B0604020202020204" pitchFamily="34" charset="0"/>
              </a:rPr>
              <a:t>×</a:t>
            </a:r>
            <a:endParaRPr lang="zh-CN" altLang="en-US" sz="3200">
              <a:solidFill>
                <a:srgbClr val="FF339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226" grpId="0"/>
      <p:bldP spid="9227" grpId="0"/>
      <p:bldP spid="9228" grpId="0"/>
      <p:bldP spid="92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5" descr="http://www.huanqiu.com/attachment/080408/77b7ebe8d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763713"/>
            <a:ext cx="77041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750" y="4392613"/>
            <a:ext cx="5327650" cy="14224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FFCC00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3600" dirty="0" smtClean="0">
                <a:latin typeface="Times New Roman" panose="02020603050405020304" pitchFamily="18" charset="0"/>
              </a:rPr>
              <a:t>air   cheap    everywhere   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zh-CN" sz="3600" dirty="0" smtClean="0">
                <a:latin typeface="Times New Roman" panose="02020603050405020304" pitchFamily="18" charset="0"/>
              </a:rPr>
              <a:t>into    rise    true</a:t>
            </a:r>
            <a:endParaRPr lang="zh-CN" altLang="en-US" sz="3600" dirty="0" smtClean="0">
              <a:latin typeface="Times New Roman" panose="02020603050405020304" pitchFamily="18" charset="0"/>
            </a:endParaRPr>
          </a:p>
        </p:txBody>
      </p:sp>
      <p:pic>
        <p:nvPicPr>
          <p:cNvPr id="10246" name="Picture 16" descr="http://www.apoints.com/web/UploadFiles/200811/2008112814355869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0313" y="2106613"/>
            <a:ext cx="202565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50850" y="620713"/>
            <a:ext cx="81375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>
                <a:latin typeface="Arial" panose="020B0604020202020204" pitchFamily="34" charset="0"/>
              </a:rPr>
              <a:t>Complete the passage with the correct form of the words from the box.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2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539750" y="404813"/>
            <a:ext cx="8229600" cy="611981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travel in the future be expensive?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it’ll be (1) _______. We’ll travel (2)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by plane. We’ll be able to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_____ over the traffic jams on the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land, and we’ll be able to go (4) _____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space. But maybe there’ll be traffic jams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(5) ____ too. What do you think?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you think this idea about life in the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will come (6) _____?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502025" y="1052513"/>
            <a:ext cx="16573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cheap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622300" y="1700213"/>
            <a:ext cx="28797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everywhere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4573588" y="5661025"/>
            <a:ext cx="15113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2555875" y="4406900"/>
            <a:ext cx="151288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341438" y="2420938"/>
            <a:ext cx="11525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6886575" y="3038475"/>
            <a:ext cx="11525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58375" grpId="0"/>
      <p:bldP spid="58376" grpId="0"/>
      <p:bldP spid="58377" grpId="0"/>
      <p:bldP spid="58378" grpId="0"/>
      <p:bldP spid="58379" grpId="0"/>
      <p:bldP spid="583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1650" y="908050"/>
            <a:ext cx="8140700" cy="12747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n-US" altLang="zh-CN" sz="3200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 the words with their opposites. Use the passage in Activity 2 to help you.</a:t>
            </a:r>
          </a:p>
        </p:txBody>
      </p:sp>
      <p:sp>
        <p:nvSpPr>
          <p:cNvPr id="10" name="标题 1"/>
          <p:cNvSpPr txBox="1"/>
          <p:nvPr/>
        </p:nvSpPr>
        <p:spPr bwMode="auto">
          <a:xfrm>
            <a:off x="463550" y="2708275"/>
            <a:ext cx="8501063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300">
                <a:latin typeface="Times New Roman" panose="02020603050405020304" pitchFamily="18" charset="0"/>
              </a:rPr>
              <a:t>easy  expensive  hot  large  light   long  warm</a:t>
            </a:r>
          </a:p>
          <a:p>
            <a:pPr algn="ctr" eaLnBrk="1" hangingPunct="1">
              <a:lnSpc>
                <a:spcPct val="120000"/>
              </a:lnSpc>
            </a:pPr>
            <a:endParaRPr lang="en-US" altLang="zh-CN" sz="330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</a:pPr>
            <a:endParaRPr lang="en-US" altLang="zh-CN" sz="330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altLang="zh-CN" sz="3300">
                <a:latin typeface="Times New Roman" panose="02020603050405020304" pitchFamily="18" charset="0"/>
              </a:rPr>
              <a:t>cheap   cold  cool  difficult  heavy  short  small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185863" y="3571875"/>
            <a:ext cx="3024187" cy="1439863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1114425" y="3571875"/>
            <a:ext cx="1295400" cy="1512888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2266950" y="3644900"/>
            <a:ext cx="1368425" cy="1296988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570413" y="3644900"/>
            <a:ext cx="3673475" cy="136842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3348038" y="3571875"/>
            <a:ext cx="4752975" cy="1512888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867400" y="3644900"/>
            <a:ext cx="0" cy="136842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6802438" y="3571875"/>
            <a:ext cx="217487" cy="144145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10" grpId="0"/>
      <p:bldP spid="11272" grpId="0" animBg="1"/>
      <p:bldP spid="11273" grpId="0" animBg="1"/>
      <p:bldP spid="11274" grpId="0" animBg="1"/>
      <p:bldP spid="11275" grpId="0" animBg="1"/>
      <p:bldP spid="11277" grpId="0" animBg="1"/>
      <p:bldP spid="11278" grpId="0" animBg="1"/>
      <p:bldP spid="1127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25463" y="2819400"/>
            <a:ext cx="8007350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I think everyone will have a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small plane so travelling will be easy.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Yes, but I think there will be traffic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jams in the air.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55650" y="1916113"/>
            <a:ext cx="69850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dirty="0">
                <a:solidFill>
                  <a:schemeClr val="hlink"/>
                </a:solidFill>
                <a:latin typeface="Arial" panose="020B0604020202020204" pitchFamily="34" charset="0"/>
              </a:rPr>
              <a:t>Talk about life in the future.</a:t>
            </a:r>
          </a:p>
        </p:txBody>
      </p:sp>
      <p:sp>
        <p:nvSpPr>
          <p:cNvPr id="6" name="KSO_Shape"/>
          <p:cNvSpPr/>
          <p:nvPr/>
        </p:nvSpPr>
        <p:spPr bwMode="auto">
          <a:xfrm>
            <a:off x="684213" y="979488"/>
            <a:ext cx="2592387" cy="606425"/>
          </a:xfrm>
          <a:prstGeom prst="roundRect">
            <a:avLst>
              <a:gd name="adj" fmla="val 50000"/>
            </a:avLst>
          </a:prstGeom>
          <a:solidFill>
            <a:srgbClr val="E4D3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 Work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0113" y="1193800"/>
            <a:ext cx="8715375" cy="785813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 is/are...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（用于介绍某人或某物）“下面”</a:t>
            </a:r>
            <a:endParaRPr lang="en-US" altLang="zh-CN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35038" y="2035175"/>
            <a:ext cx="8643937" cy="15954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如果后面跟的是复数名词，就用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is, 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如后面跟</a:t>
            </a:r>
          </a:p>
          <a:p>
            <a:pPr marL="0" indent="0" eaLnBrk="1" hangingPunct="1">
              <a:lnSpc>
                <a:spcPct val="120000"/>
              </a:lnSpc>
              <a:defRPr/>
            </a:pP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的是单数名词，就用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are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。常常翻译成“这儿是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......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”或“这儿有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......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”。例如：</a:t>
            </a:r>
          </a:p>
        </p:txBody>
      </p:sp>
      <p:sp>
        <p:nvSpPr>
          <p:cNvPr id="5" name="内容占位符 2"/>
          <p:cNvSpPr txBox="1"/>
          <p:nvPr/>
        </p:nvSpPr>
        <p:spPr bwMode="auto">
          <a:xfrm>
            <a:off x="989013" y="3705225"/>
            <a:ext cx="853598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 </a:t>
            </a:r>
            <a:r>
              <a:rPr lang="en-US" altLang="zh-CN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pen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这儿是一支钢笔。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 </a:t>
            </a:r>
            <a:r>
              <a:rPr lang="en-US" altLang="zh-CN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are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some students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这儿有一些学生。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dirty="0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注意单数时与 </a:t>
            </a:r>
            <a:r>
              <a:rPr lang="en-US" altLang="zh-CN" dirty="0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is a ... </a:t>
            </a:r>
            <a:r>
              <a:rPr lang="zh-CN" altLang="en-US" dirty="0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的差别，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试比较：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Here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pen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这儿是一支钢笔。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solidFill>
                  <a:srgbClr val="FF0066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pen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 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这是一支钢笔。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0725" name="Picture 6" descr="http://soso1.gtimg.cn/sosopic/0/12871503528119699020/15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61313" y="6723063"/>
            <a:ext cx="1071562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椭圆 5"/>
          <p:cNvSpPr>
            <a:spLocks noChangeArrowheads="1"/>
          </p:cNvSpPr>
          <p:nvPr/>
        </p:nvSpPr>
        <p:spPr bwMode="auto">
          <a:xfrm>
            <a:off x="179388" y="447675"/>
            <a:ext cx="2808287" cy="604838"/>
          </a:xfrm>
          <a:prstGeom prst="ellipse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zh-CN" altLang="en-US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Language points</a:t>
            </a:r>
            <a:endParaRPr lang="zh-CN" altLang="en-US" sz="1800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11" grpId="0"/>
      <p:bldP spid="5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765175"/>
            <a:ext cx="8355013" cy="64293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not only ... but also ...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不仅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......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，而且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......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3425" y="1595438"/>
            <a:ext cx="8208963" cy="180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not only … but also </a:t>
            </a: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连接的两个成分作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主语时，谓语动词要与其最近的主语在人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称和数方面保持一致。例如：</a:t>
            </a:r>
          </a:p>
        </p:txBody>
      </p:sp>
      <p:sp>
        <p:nvSpPr>
          <p:cNvPr id="8" name="内容占位符 2"/>
          <p:cNvSpPr txBox="1"/>
          <p:nvPr/>
        </p:nvSpPr>
        <p:spPr bwMode="auto">
          <a:xfrm>
            <a:off x="512763" y="3716338"/>
            <a:ext cx="842962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Not only</a:t>
            </a:r>
            <a:r>
              <a:rPr lang="en-US" altLang="zh-CN" dirty="0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students </a:t>
            </a: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also</a:t>
            </a:r>
            <a:r>
              <a:rPr lang="en-US" altLang="zh-CN" dirty="0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teacher</a:t>
            </a:r>
            <a:r>
              <a:rPr lang="en-US" altLang="zh-CN" dirty="0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likes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sea.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Not only</a:t>
            </a:r>
            <a:r>
              <a:rPr lang="en-US" altLang="zh-CN" dirty="0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teacher </a:t>
            </a:r>
            <a:r>
              <a:rPr lang="en-US" altLang="zh-CN" dirty="0">
                <a:solidFill>
                  <a:srgbClr val="FF33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also</a:t>
            </a:r>
            <a:r>
              <a:rPr lang="en-US" altLang="zh-CN" dirty="0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u="sng" dirty="0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students</a:t>
            </a:r>
            <a:r>
              <a:rPr lang="en-US" altLang="zh-CN" dirty="0">
                <a:solidFill>
                  <a:srgbClr val="9900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u="sng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sea.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11" grpId="0"/>
      <p:bldP spid="8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0113" y="836613"/>
            <a:ext cx="8604250" cy="714375"/>
          </a:xfrm>
        </p:spPr>
        <p:txBody>
          <a:bodyPr/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 ... but also ... </a:t>
            </a:r>
            <a:r>
              <a:rPr lang="zh-CN" alt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不仅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  <a:r>
              <a:rPr lang="zh-CN" alt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，而且</a:t>
            </a: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4213" y="1700213"/>
            <a:ext cx="8215312" cy="289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664019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664019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tabLst>
                <a:tab pos="66401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tabLst>
                <a:tab pos="664019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tabLst>
                <a:tab pos="664019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tabLst>
                <a:tab pos="664019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tabLst>
                <a:tab pos="664019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tabLst>
                <a:tab pos="664019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tabLst>
                <a:tab pos="664019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小贴士：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not only … but also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中的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not only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不能分开使用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also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可以。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not only … but also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连接两个并列成分时，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可以省略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或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also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，也可以把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 also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都省略掉。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0113" y="692150"/>
            <a:ext cx="6445250" cy="1344613"/>
          </a:xfrm>
        </p:spPr>
        <p:txBody>
          <a:bodyPr/>
          <a:lstStyle/>
          <a:p>
            <a:pPr marL="514350" indent="-514350" eaLnBrk="1" hangingPunct="1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sea level will rise as well. </a:t>
            </a:r>
          </a:p>
          <a:p>
            <a:pPr marL="514350" indent="-514350" eaLnBrk="1" hangingPunct="1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海平面也会升高。</a:t>
            </a:r>
            <a:endParaRPr lang="en-US" altLang="zh-CN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77888" y="2205038"/>
            <a:ext cx="774541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51435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句中的 “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 well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”表示“也，又”，常用于句子末尾。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例如：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内容占位符 2"/>
          <p:cNvSpPr txBox="1"/>
          <p:nvPr/>
        </p:nvSpPr>
        <p:spPr bwMode="auto">
          <a:xfrm>
            <a:off x="895350" y="3541713"/>
            <a:ext cx="878681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little girl sings, and plays the piano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 well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b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</a:b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这个小女孩既会唱歌，又会跳舞。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can speak English, and speak Chinese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as well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125000"/>
              </a:lnSpc>
              <a:buFont typeface="Arial" panose="020B0604020202020204" pitchFamily="34" charset="0"/>
              <a:buNone/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他既会说英语，又会说汉语。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11" grpId="0"/>
      <p:bldP spid="5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0" y="4"/>
            <a:ext cx="9144000" cy="548759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任意多边形 5"/>
          <p:cNvSpPr/>
          <p:nvPr/>
        </p:nvSpPr>
        <p:spPr>
          <a:xfrm flipV="1">
            <a:off x="0" y="6583899"/>
            <a:ext cx="9144000" cy="301391"/>
          </a:xfrm>
          <a:custGeom>
            <a:avLst/>
            <a:gdLst>
              <a:gd name="connsiteX0" fmla="*/ 0 w 9144000"/>
              <a:gd name="connsiteY0" fmla="*/ 0 h 1127737"/>
              <a:gd name="connsiteX1" fmla="*/ 9144000 w 9144000"/>
              <a:gd name="connsiteY1" fmla="*/ 0 h 1127737"/>
              <a:gd name="connsiteX2" fmla="*/ 9144000 w 9144000"/>
              <a:gd name="connsiteY2" fmla="*/ 1094933 h 1127737"/>
              <a:gd name="connsiteX3" fmla="*/ 9054025 w 9144000"/>
              <a:gd name="connsiteY3" fmla="*/ 1058615 h 1127737"/>
              <a:gd name="connsiteX4" fmla="*/ 4608003 w 9144000"/>
              <a:gd name="connsiteY4" fmla="*/ 548760 h 1127737"/>
              <a:gd name="connsiteX5" fmla="*/ 63205 w 9144000"/>
              <a:gd name="connsiteY5" fmla="*/ 1098485 h 1127737"/>
              <a:gd name="connsiteX6" fmla="*/ 0 w 9144000"/>
              <a:gd name="connsiteY6" fmla="*/ 1127737 h 1127737"/>
              <a:gd name="connsiteX7" fmla="*/ 0 w 9144000"/>
              <a:gd name="connsiteY7" fmla="*/ 0 h 1127737"/>
              <a:gd name="connsiteX0-1" fmla="*/ 0 w 9144000"/>
              <a:gd name="connsiteY0-2" fmla="*/ 0 h 1127737"/>
              <a:gd name="connsiteX1-3" fmla="*/ 9144000 w 9144000"/>
              <a:gd name="connsiteY1-4" fmla="*/ 0 h 1127737"/>
              <a:gd name="connsiteX2-5" fmla="*/ 9144000 w 9144000"/>
              <a:gd name="connsiteY2-6" fmla="*/ 1094933 h 1127737"/>
              <a:gd name="connsiteX3-7" fmla="*/ 9054025 w 9144000"/>
              <a:gd name="connsiteY3-8" fmla="*/ 1058615 h 1127737"/>
              <a:gd name="connsiteX4-9" fmla="*/ 4608003 w 9144000"/>
              <a:gd name="connsiteY4-10" fmla="*/ 548760 h 1127737"/>
              <a:gd name="connsiteX5-11" fmla="*/ 63205 w 9144000"/>
              <a:gd name="connsiteY5-12" fmla="*/ 1098485 h 1127737"/>
              <a:gd name="connsiteX6-13" fmla="*/ 0 w 9144000"/>
              <a:gd name="connsiteY6-14" fmla="*/ 1127737 h 1127737"/>
              <a:gd name="connsiteX7-15" fmla="*/ 0 w 9144000"/>
              <a:gd name="connsiteY7-16" fmla="*/ 0 h 1127737"/>
              <a:gd name="connsiteX0-17" fmla="*/ 0 w 9144000"/>
              <a:gd name="connsiteY0-18" fmla="*/ 0 h 1127737"/>
              <a:gd name="connsiteX1-19" fmla="*/ 9144000 w 9144000"/>
              <a:gd name="connsiteY1-20" fmla="*/ 0 h 1127737"/>
              <a:gd name="connsiteX2-21" fmla="*/ 9144000 w 9144000"/>
              <a:gd name="connsiteY2-22" fmla="*/ 1094933 h 1127737"/>
              <a:gd name="connsiteX3-23" fmla="*/ 9054025 w 9144000"/>
              <a:gd name="connsiteY3-24" fmla="*/ 1058615 h 1127737"/>
              <a:gd name="connsiteX4-25" fmla="*/ 4608003 w 9144000"/>
              <a:gd name="connsiteY4-26" fmla="*/ 548760 h 1127737"/>
              <a:gd name="connsiteX5-27" fmla="*/ 63205 w 9144000"/>
              <a:gd name="connsiteY5-28" fmla="*/ 1098485 h 1127737"/>
              <a:gd name="connsiteX6-29" fmla="*/ 0 w 9144000"/>
              <a:gd name="connsiteY6-30" fmla="*/ 1127737 h 1127737"/>
              <a:gd name="connsiteX7-31" fmla="*/ 0 w 9144000"/>
              <a:gd name="connsiteY7-32" fmla="*/ 0 h 1127737"/>
              <a:gd name="connsiteX0-33" fmla="*/ 0 w 9144000"/>
              <a:gd name="connsiteY0-34" fmla="*/ 0 h 1127737"/>
              <a:gd name="connsiteX1-35" fmla="*/ 9144000 w 9144000"/>
              <a:gd name="connsiteY1-36" fmla="*/ 0 h 1127737"/>
              <a:gd name="connsiteX2-37" fmla="*/ 9144000 w 9144000"/>
              <a:gd name="connsiteY2-38" fmla="*/ 1094933 h 1127737"/>
              <a:gd name="connsiteX3-39" fmla="*/ 9054025 w 9144000"/>
              <a:gd name="connsiteY3-40" fmla="*/ 1058615 h 1127737"/>
              <a:gd name="connsiteX4-41" fmla="*/ 4608003 w 9144000"/>
              <a:gd name="connsiteY4-42" fmla="*/ 548760 h 1127737"/>
              <a:gd name="connsiteX5-43" fmla="*/ 63205 w 9144000"/>
              <a:gd name="connsiteY5-44" fmla="*/ 1098485 h 1127737"/>
              <a:gd name="connsiteX6-45" fmla="*/ 0 w 9144000"/>
              <a:gd name="connsiteY6-46" fmla="*/ 1127737 h 1127737"/>
              <a:gd name="connsiteX7-47" fmla="*/ 0 w 9144000"/>
              <a:gd name="connsiteY7-48" fmla="*/ 0 h 1127737"/>
              <a:gd name="connsiteX0-49" fmla="*/ 0 w 9144000"/>
              <a:gd name="connsiteY0-50" fmla="*/ 0 h 1127737"/>
              <a:gd name="connsiteX1-51" fmla="*/ 9144000 w 9144000"/>
              <a:gd name="connsiteY1-52" fmla="*/ 0 h 1127737"/>
              <a:gd name="connsiteX2-53" fmla="*/ 9144000 w 9144000"/>
              <a:gd name="connsiteY2-54" fmla="*/ 1094933 h 1127737"/>
              <a:gd name="connsiteX3-55" fmla="*/ 9054025 w 9144000"/>
              <a:gd name="connsiteY3-56" fmla="*/ 1058615 h 1127737"/>
              <a:gd name="connsiteX4-57" fmla="*/ 4608003 w 9144000"/>
              <a:gd name="connsiteY4-58" fmla="*/ 548760 h 1127737"/>
              <a:gd name="connsiteX5-59" fmla="*/ 63205 w 9144000"/>
              <a:gd name="connsiteY5-60" fmla="*/ 1098485 h 1127737"/>
              <a:gd name="connsiteX6-61" fmla="*/ 0 w 9144000"/>
              <a:gd name="connsiteY6-62" fmla="*/ 1127737 h 1127737"/>
              <a:gd name="connsiteX7-63" fmla="*/ 0 w 9144000"/>
              <a:gd name="connsiteY7-64" fmla="*/ 0 h 1127737"/>
              <a:gd name="connsiteX0-65" fmla="*/ 0 w 9144000"/>
              <a:gd name="connsiteY0-66" fmla="*/ 0 h 1127737"/>
              <a:gd name="connsiteX1-67" fmla="*/ 9144000 w 9144000"/>
              <a:gd name="connsiteY1-68" fmla="*/ 0 h 1127737"/>
              <a:gd name="connsiteX2-69" fmla="*/ 9144000 w 9144000"/>
              <a:gd name="connsiteY2-70" fmla="*/ 1094933 h 1127737"/>
              <a:gd name="connsiteX3-71" fmla="*/ 9054025 w 9144000"/>
              <a:gd name="connsiteY3-72" fmla="*/ 1058615 h 1127737"/>
              <a:gd name="connsiteX4-73" fmla="*/ 4608003 w 9144000"/>
              <a:gd name="connsiteY4-74" fmla="*/ 548760 h 1127737"/>
              <a:gd name="connsiteX5-75" fmla="*/ 63205 w 9144000"/>
              <a:gd name="connsiteY5-76" fmla="*/ 1098485 h 1127737"/>
              <a:gd name="connsiteX6-77" fmla="*/ 0 w 9144000"/>
              <a:gd name="connsiteY6-78" fmla="*/ 1127737 h 1127737"/>
              <a:gd name="connsiteX7-79" fmla="*/ 0 w 9144000"/>
              <a:gd name="connsiteY7-80" fmla="*/ 0 h 1127737"/>
              <a:gd name="connsiteX0-81" fmla="*/ 0 w 9144000"/>
              <a:gd name="connsiteY0-82" fmla="*/ 0 h 1127737"/>
              <a:gd name="connsiteX1-83" fmla="*/ 9144000 w 9144000"/>
              <a:gd name="connsiteY1-84" fmla="*/ 0 h 1127737"/>
              <a:gd name="connsiteX2-85" fmla="*/ 9144000 w 9144000"/>
              <a:gd name="connsiteY2-86" fmla="*/ 1094933 h 1127737"/>
              <a:gd name="connsiteX3-87" fmla="*/ 9054025 w 9144000"/>
              <a:gd name="connsiteY3-88" fmla="*/ 1058615 h 1127737"/>
              <a:gd name="connsiteX4-89" fmla="*/ 4608003 w 9144000"/>
              <a:gd name="connsiteY4-90" fmla="*/ 548760 h 1127737"/>
              <a:gd name="connsiteX5-91" fmla="*/ 63205 w 9144000"/>
              <a:gd name="connsiteY5-92" fmla="*/ 1098485 h 1127737"/>
              <a:gd name="connsiteX6-93" fmla="*/ 0 w 9144000"/>
              <a:gd name="connsiteY6-94" fmla="*/ 1127737 h 1127737"/>
              <a:gd name="connsiteX7-95" fmla="*/ 0 w 9144000"/>
              <a:gd name="connsiteY7-96" fmla="*/ 0 h 1127737"/>
              <a:gd name="connsiteX0-97" fmla="*/ 0 w 9144000"/>
              <a:gd name="connsiteY0-98" fmla="*/ 0 h 1127737"/>
              <a:gd name="connsiteX1-99" fmla="*/ 9144000 w 9144000"/>
              <a:gd name="connsiteY1-100" fmla="*/ 0 h 1127737"/>
              <a:gd name="connsiteX2-101" fmla="*/ 9144000 w 9144000"/>
              <a:gd name="connsiteY2-102" fmla="*/ 1094933 h 1127737"/>
              <a:gd name="connsiteX3-103" fmla="*/ 9054025 w 9144000"/>
              <a:gd name="connsiteY3-104" fmla="*/ 1058615 h 1127737"/>
              <a:gd name="connsiteX4-105" fmla="*/ 4608003 w 9144000"/>
              <a:gd name="connsiteY4-106" fmla="*/ 548760 h 1127737"/>
              <a:gd name="connsiteX5-107" fmla="*/ 63205 w 9144000"/>
              <a:gd name="connsiteY5-108" fmla="*/ 1098485 h 1127737"/>
              <a:gd name="connsiteX6-109" fmla="*/ 0 w 9144000"/>
              <a:gd name="connsiteY6-110" fmla="*/ 1127737 h 1127737"/>
              <a:gd name="connsiteX7-111" fmla="*/ 0 w 9144000"/>
              <a:gd name="connsiteY7-112" fmla="*/ 0 h 11277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9144000" h="1127737">
                <a:moveTo>
                  <a:pt x="0" y="0"/>
                </a:moveTo>
                <a:lnTo>
                  <a:pt x="9144000" y="0"/>
                </a:lnTo>
                <a:lnTo>
                  <a:pt x="9144000" y="1094933"/>
                </a:lnTo>
                <a:lnTo>
                  <a:pt x="9054025" y="1058615"/>
                </a:lnTo>
                <a:cubicBezTo>
                  <a:pt x="8257438" y="756939"/>
                  <a:pt x="6620150" y="521032"/>
                  <a:pt x="4608003" y="548760"/>
                </a:cubicBezTo>
                <a:cubicBezTo>
                  <a:pt x="2496484" y="577857"/>
                  <a:pt x="811986" y="775435"/>
                  <a:pt x="63205" y="1098485"/>
                </a:cubicBezTo>
                <a:lnTo>
                  <a:pt x="0" y="112773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7000">
                <a:srgbClr val="AEDB16"/>
              </a:gs>
              <a:gs pos="20000">
                <a:srgbClr val="85C520"/>
              </a:gs>
              <a:gs pos="0">
                <a:srgbClr val="339933"/>
              </a:gs>
              <a:gs pos="86000">
                <a:srgbClr val="FAD022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Freeform 4"/>
          <p:cNvSpPr/>
          <p:nvPr/>
        </p:nvSpPr>
        <p:spPr bwMode="gray">
          <a:xfrm>
            <a:off x="2700338" y="2205038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393" name="Rectangle 5"/>
          <p:cNvSpPr>
            <a:spLocks noChangeArrowheads="1"/>
          </p:cNvSpPr>
          <p:nvPr/>
        </p:nvSpPr>
        <p:spPr bwMode="gray">
          <a:xfrm>
            <a:off x="2535238" y="1795463"/>
            <a:ext cx="5029200" cy="623887"/>
          </a:xfrm>
          <a:prstGeom prst="rect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buFont typeface="Webdings" panose="05030102010509060703" pitchFamily="18" charset="2"/>
              <a:buNone/>
            </a:pPr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</a:rPr>
              <a:t>Warm-up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6394" name="椭圆 18"/>
          <p:cNvSpPr>
            <a:spLocks noChangeArrowheads="1"/>
          </p:cNvSpPr>
          <p:nvPr/>
        </p:nvSpPr>
        <p:spPr bwMode="auto">
          <a:xfrm>
            <a:off x="2624138" y="1830388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DEB509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1</a:t>
            </a:r>
            <a:endParaRPr lang="zh-CN" altLang="en-US" sz="1800">
              <a:solidFill>
                <a:srgbClr val="DEB509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sp>
        <p:nvSpPr>
          <p:cNvPr id="15" name="Freeform 4"/>
          <p:cNvSpPr/>
          <p:nvPr/>
        </p:nvSpPr>
        <p:spPr bwMode="gray">
          <a:xfrm>
            <a:off x="2700338" y="3130550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396" name="Rectangle 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535238" y="2720975"/>
            <a:ext cx="5029200" cy="623888"/>
          </a:xfrm>
          <a:prstGeom prst="rect">
            <a:avLst/>
          </a:prstGeom>
          <a:gradFill rotWithShape="1">
            <a:gsLst>
              <a:gs pos="0">
                <a:srgbClr val="A3E391"/>
              </a:gs>
              <a:gs pos="100000">
                <a:srgbClr val="62D044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</a:rPr>
              <a:t>Presentation</a:t>
            </a:r>
            <a:endParaRPr lang="zh-CN" altLang="en-US">
              <a:solidFill>
                <a:srgbClr val="00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6397" name="椭圆 24"/>
          <p:cNvSpPr>
            <a:spLocks noChangeArrowheads="1"/>
          </p:cNvSpPr>
          <p:nvPr/>
        </p:nvSpPr>
        <p:spPr bwMode="auto">
          <a:xfrm>
            <a:off x="2624138" y="2755900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62D044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2</a:t>
            </a:r>
            <a:endParaRPr lang="zh-CN" altLang="en-US" sz="1800">
              <a:solidFill>
                <a:srgbClr val="62D044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sp>
        <p:nvSpPr>
          <p:cNvPr id="18" name="Freeform 4"/>
          <p:cNvSpPr/>
          <p:nvPr/>
        </p:nvSpPr>
        <p:spPr bwMode="gray">
          <a:xfrm>
            <a:off x="2700338" y="4056063"/>
            <a:ext cx="4699000" cy="301625"/>
          </a:xfrm>
          <a:custGeom>
            <a:avLst/>
            <a:gdLst>
              <a:gd name="T0" fmla="*/ 20706948 w 1120"/>
              <a:gd name="T1" fmla="*/ 11 h 252"/>
              <a:gd name="T2" fmla="*/ 20629597 w 1120"/>
              <a:gd name="T3" fmla="*/ 11 h 252"/>
              <a:gd name="T4" fmla="*/ 20335316 w 1120"/>
              <a:gd name="T5" fmla="*/ 11 h 252"/>
              <a:gd name="T6" fmla="*/ 19858832 w 1120"/>
              <a:gd name="T7" fmla="*/ 11 h 252"/>
              <a:gd name="T8" fmla="*/ 19191786 w 1120"/>
              <a:gd name="T9" fmla="*/ 11 h 252"/>
              <a:gd name="T10" fmla="*/ 18336532 w 1120"/>
              <a:gd name="T11" fmla="*/ 10 h 252"/>
              <a:gd name="T12" fmla="*/ 17339847 w 1120"/>
              <a:gd name="T13" fmla="*/ 10 h 252"/>
              <a:gd name="T14" fmla="*/ 16196141 w 1120"/>
              <a:gd name="T15" fmla="*/ 10 h 252"/>
              <a:gd name="T16" fmla="*/ 14901486 w 1120"/>
              <a:gd name="T17" fmla="*/ 8 h 252"/>
              <a:gd name="T18" fmla="*/ 13494596 w 1120"/>
              <a:gd name="T19" fmla="*/ 8 h 252"/>
              <a:gd name="T20" fmla="*/ 11942220 w 1120"/>
              <a:gd name="T21" fmla="*/ 8 h 252"/>
              <a:gd name="T22" fmla="*/ 10275918 w 1120"/>
              <a:gd name="T23" fmla="*/ 8 h 252"/>
              <a:gd name="T24" fmla="*/ 8612140 w 1120"/>
              <a:gd name="T25" fmla="*/ 8 h 252"/>
              <a:gd name="T26" fmla="*/ 7098185 w 1120"/>
              <a:gd name="T27" fmla="*/ 8 h 252"/>
              <a:gd name="T28" fmla="*/ 5691769 w 1120"/>
              <a:gd name="T29" fmla="*/ 8 h 252"/>
              <a:gd name="T30" fmla="*/ 4395650 w 1120"/>
              <a:gd name="T31" fmla="*/ 10 h 252"/>
              <a:gd name="T32" fmla="*/ 3293330 w 1120"/>
              <a:gd name="T33" fmla="*/ 10 h 252"/>
              <a:gd name="T34" fmla="*/ 2329965 w 1120"/>
              <a:gd name="T35" fmla="*/ 10 h 252"/>
              <a:gd name="T36" fmla="*/ 1515458 w 1120"/>
              <a:gd name="T37" fmla="*/ 11 h 252"/>
              <a:gd name="T38" fmla="*/ 848370 w 1120"/>
              <a:gd name="T39" fmla="*/ 11 h 252"/>
              <a:gd name="T40" fmla="*/ 371720 w 1120"/>
              <a:gd name="T41" fmla="*/ 11 h 252"/>
              <a:gd name="T42" fmla="*/ 114130 w 1120"/>
              <a:gd name="T43" fmla="*/ 11 h 252"/>
              <a:gd name="T44" fmla="*/ 0 w 1120"/>
              <a:gd name="T45" fmla="*/ 11 h 252"/>
              <a:gd name="T46" fmla="*/ 0 w 1120"/>
              <a:gd name="T47" fmla="*/ 3 h 252"/>
              <a:gd name="T48" fmla="*/ 10353269 w 1120"/>
              <a:gd name="T49" fmla="*/ 0 h 252"/>
              <a:gd name="T50" fmla="*/ 20706948 w 1120"/>
              <a:gd name="T51" fmla="*/ 3 h 252"/>
              <a:gd name="T52" fmla="*/ 20706948 w 1120"/>
              <a:gd name="T53" fmla="*/ 11 h 252"/>
              <a:gd name="T54" fmla="*/ 20706948 w 1120"/>
              <a:gd name="T55" fmla="*/ 11 h 25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20"/>
              <a:gd name="T85" fmla="*/ 0 h 252"/>
              <a:gd name="T86" fmla="*/ 1120 w 1120"/>
              <a:gd name="T87" fmla="*/ 252 h 25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20" h="252">
                <a:moveTo>
                  <a:pt x="1120" y="252"/>
                </a:moveTo>
                <a:lnTo>
                  <a:pt x="1116" y="250"/>
                </a:lnTo>
                <a:lnTo>
                  <a:pt x="1100" y="246"/>
                </a:lnTo>
                <a:lnTo>
                  <a:pt x="1074" y="240"/>
                </a:lnTo>
                <a:lnTo>
                  <a:pt x="1038" y="232"/>
                </a:lnTo>
                <a:lnTo>
                  <a:pt x="992" y="222"/>
                </a:lnTo>
                <a:lnTo>
                  <a:pt x="938" y="212"/>
                </a:lnTo>
                <a:lnTo>
                  <a:pt x="876" y="204"/>
                </a:lnTo>
                <a:lnTo>
                  <a:pt x="806" y="196"/>
                </a:lnTo>
                <a:lnTo>
                  <a:pt x="730" y="190"/>
                </a:lnTo>
                <a:lnTo>
                  <a:pt x="646" y="184"/>
                </a:lnTo>
                <a:lnTo>
                  <a:pt x="556" y="184"/>
                </a:lnTo>
                <a:lnTo>
                  <a:pt x="466" y="184"/>
                </a:lnTo>
                <a:lnTo>
                  <a:pt x="384" y="190"/>
                </a:lnTo>
                <a:lnTo>
                  <a:pt x="308" y="196"/>
                </a:lnTo>
                <a:lnTo>
                  <a:pt x="238" y="204"/>
                </a:lnTo>
                <a:lnTo>
                  <a:pt x="178" y="212"/>
                </a:lnTo>
                <a:lnTo>
                  <a:pt x="126" y="222"/>
                </a:lnTo>
                <a:lnTo>
                  <a:pt x="82" y="232"/>
                </a:lnTo>
                <a:lnTo>
                  <a:pt x="46" y="240"/>
                </a:lnTo>
                <a:lnTo>
                  <a:pt x="20" y="246"/>
                </a:lnTo>
                <a:lnTo>
                  <a:pt x="6" y="250"/>
                </a:lnTo>
                <a:lnTo>
                  <a:pt x="0" y="252"/>
                </a:lnTo>
                <a:lnTo>
                  <a:pt x="0" y="62"/>
                </a:lnTo>
                <a:lnTo>
                  <a:pt x="560" y="0"/>
                </a:lnTo>
                <a:lnTo>
                  <a:pt x="1120" y="62"/>
                </a:lnTo>
                <a:lnTo>
                  <a:pt x="1120" y="25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0">
            <a:noFill/>
            <a:rou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6399" name="Rectangle 5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2544763" y="3636963"/>
            <a:ext cx="5029200" cy="623887"/>
          </a:xfrm>
          <a:prstGeom prst="rect">
            <a:avLst/>
          </a:prstGeom>
          <a:gradFill rotWithShape="1">
            <a:gsLst>
              <a:gs pos="0">
                <a:srgbClr val="EAC112"/>
              </a:gs>
              <a:gs pos="100000">
                <a:srgbClr val="F57C8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>
                <a:solidFill>
                  <a:srgbClr val="000000"/>
                </a:solidFill>
                <a:ea typeface="微软雅黑" panose="020B0503020204020204" pitchFamily="34" charset="-122"/>
              </a:rPr>
              <a:t>Language Points</a:t>
            </a:r>
          </a:p>
        </p:txBody>
      </p:sp>
      <p:sp>
        <p:nvSpPr>
          <p:cNvPr id="16400" name="椭圆 27"/>
          <p:cNvSpPr>
            <a:spLocks noChangeArrowheads="1"/>
          </p:cNvSpPr>
          <p:nvPr/>
        </p:nvSpPr>
        <p:spPr bwMode="auto">
          <a:xfrm>
            <a:off x="2624138" y="3681413"/>
            <a:ext cx="273050" cy="2730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36000" rIns="0" bIns="0" anchor="ctr"/>
          <a:lstStyle/>
          <a:p>
            <a:pPr algn="ctr" eaLnBrk="1" hangingPunct="1">
              <a:lnSpc>
                <a:spcPct val="120000"/>
              </a:lnSpc>
            </a:pPr>
            <a:r>
              <a:rPr lang="en-US" altLang="zh-CN" sz="1800">
                <a:solidFill>
                  <a:srgbClr val="F57C89"/>
                </a:solidFill>
                <a:latin typeface="Raavi" pitchFamily="34" charset="0"/>
                <a:ea typeface="方正舒体" panose="02010601030101010101" pitchFamily="2" charset="-122"/>
                <a:cs typeface="Raavi" pitchFamily="34" charset="0"/>
              </a:rPr>
              <a:t>3</a:t>
            </a:r>
            <a:endParaRPr lang="zh-CN" altLang="en-US" sz="1800">
              <a:solidFill>
                <a:srgbClr val="F57C89"/>
              </a:solidFill>
              <a:latin typeface="Raavi" pitchFamily="34" charset="0"/>
              <a:ea typeface="方正舒体" panose="02010601030101010101" pitchFamily="2" charset="-122"/>
              <a:cs typeface="Raavi" pitchFamily="34" charset="0"/>
            </a:endParaRPr>
          </a:p>
        </p:txBody>
      </p:sp>
      <p:pic>
        <p:nvPicPr>
          <p:cNvPr id="16401" name="图片 2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5088" y="1503363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图片 2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5088" y="2471738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3" name="图片 2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00163" y="3406775"/>
            <a:ext cx="1201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50900" y="1385888"/>
            <a:ext cx="82804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sentences, complete the sentences with so.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0900" y="2921000"/>
            <a:ext cx="8072438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例：</a:t>
            </a:r>
            <a:endParaRPr lang="en-US" altLang="zh-CN" sz="32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zh-CN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hours will be short. People will have long holidays.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200" i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hours will be short </a:t>
            </a:r>
            <a:r>
              <a:rPr lang="en-US" altLang="zh-CN" sz="32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sz="3200" i="1" u="sng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will have long holidays. </a:t>
            </a:r>
          </a:p>
        </p:txBody>
      </p:sp>
      <p:grpSp>
        <p:nvGrpSpPr>
          <p:cNvPr id="34820" name="组合 16"/>
          <p:cNvGrpSpPr/>
          <p:nvPr/>
        </p:nvGrpSpPr>
        <p:grpSpPr bwMode="auto">
          <a:xfrm>
            <a:off x="2046288" y="476250"/>
            <a:ext cx="5681662" cy="846138"/>
            <a:chOff x="1806902" y="560565"/>
            <a:chExt cx="5682595" cy="846110"/>
          </a:xfrm>
        </p:grpSpPr>
        <p:sp>
          <p:nvSpPr>
            <p:cNvPr id="34821" name="椭圆 5"/>
            <p:cNvSpPr>
              <a:spLocks noChangeArrowheads="1"/>
            </p:cNvSpPr>
            <p:nvPr/>
          </p:nvSpPr>
          <p:spPr bwMode="auto">
            <a:xfrm>
              <a:off x="3276600" y="614362"/>
              <a:ext cx="1981200" cy="60483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US" altLang="zh-CN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Writing</a:t>
              </a:r>
              <a:endParaRPr lang="zh-CN" altLang="en-US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pic>
          <p:nvPicPr>
            <p:cNvPr id="34822" name="图片 1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181600" y="560565"/>
              <a:ext cx="986045" cy="635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直接连接符 10"/>
            <p:cNvCxnSpPr/>
            <p:nvPr/>
          </p:nvCxnSpPr>
          <p:spPr>
            <a:xfrm flipH="1">
              <a:off x="1806902" y="1390088"/>
              <a:ext cx="5682595" cy="16587"/>
            </a:xfrm>
            <a:prstGeom prst="line">
              <a:avLst/>
            </a:prstGeom>
            <a:ln w="57150">
              <a:gradFill flip="none" rotWithShape="1">
                <a:gsLst>
                  <a:gs pos="0">
                    <a:srgbClr val="EAC112"/>
                  </a:gs>
                  <a:gs pos="16000">
                    <a:srgbClr val="87C620"/>
                  </a:gs>
                  <a:gs pos="77000">
                    <a:srgbClr val="EFD220"/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1550" y="1628775"/>
            <a:ext cx="73533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3600" dirty="0">
                <a:latin typeface="Times New Roman" panose="02020603050405020304" pitchFamily="18" charset="0"/>
              </a:rPr>
              <a:t>1. Everyone will have a plane </a:t>
            </a:r>
            <a:r>
              <a:rPr lang="en-US" altLang="zh-CN" sz="3600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dirty="0">
                <a:latin typeface="Times New Roman" panose="02020603050405020304" pitchFamily="18" charset="0"/>
              </a:rPr>
              <a:t>...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weather will get hot </a:t>
            </a:r>
            <a:r>
              <a:rPr lang="en-US" altLang="zh-CN" sz="36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Machines and robots will do the 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heavy and difficult jobs </a:t>
            </a:r>
            <a:r>
              <a:rPr lang="en-US" altLang="zh-CN" sz="3600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39775" y="966788"/>
            <a:ext cx="767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20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讨论一下十年后咱们学校的样子吧：</a:t>
            </a:r>
          </a:p>
        </p:txBody>
      </p:sp>
      <p:pic>
        <p:nvPicPr>
          <p:cNvPr id="4100" name="Picture 7" descr="http://pica.nipic.com/2008-01-03/20081384656871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88" y="1758950"/>
            <a:ext cx="3570287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http://pic9.nipic.com/20100601/4873575_142346039488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14850" y="4173538"/>
            <a:ext cx="3660775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 descr="http://www.pjtime.com/img_UpArticle/2010-07/201072310272110697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8688" y="4124325"/>
            <a:ext cx="3570287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1" descr="http://t1.baidu.com/it/u=1433978052,1664965428&amp;fm=23&amp;gp=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9475" y="1758950"/>
            <a:ext cx="3313113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椭圆 5"/>
          <p:cNvSpPr>
            <a:spLocks noChangeArrowheads="1"/>
          </p:cNvSpPr>
          <p:nvPr/>
        </p:nvSpPr>
        <p:spPr bwMode="auto">
          <a:xfrm>
            <a:off x="179388" y="447675"/>
            <a:ext cx="2808287" cy="604838"/>
          </a:xfrm>
          <a:prstGeom prst="ellipse">
            <a:avLst/>
          </a:prstGeom>
          <a:gradFill rotWithShape="1">
            <a:gsLst>
              <a:gs pos="0">
                <a:srgbClr val="F4D1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rPr>
              <a:t>Warm-up</a:t>
            </a:r>
            <a:endParaRPr lang="zh-CN" altLang="en-US" dirty="0">
              <a:solidFill>
                <a:srgbClr val="000000"/>
              </a:solidFill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836613" y="260350"/>
            <a:ext cx="7470775" cy="92868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z="40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小组活动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——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展开联想的  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~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翅膀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~</a:t>
            </a:r>
            <a:endParaRPr lang="zh-CN" altLang="en-US" sz="4000" dirty="0" smtClean="0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8538" y="1101725"/>
            <a:ext cx="752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32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讨论一下人手一架小飞机的样子吧：</a:t>
            </a:r>
          </a:p>
        </p:txBody>
      </p:sp>
      <p:pic>
        <p:nvPicPr>
          <p:cNvPr id="5128" name="Picture 8" descr="http://pic18.nipic.com/20111230/184702_202750470000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916832"/>
            <a:ext cx="5643562" cy="459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Box 10"/>
          <p:cNvSpPr txBox="1">
            <a:spLocks noChangeArrowheads="1"/>
          </p:cNvSpPr>
          <p:nvPr/>
        </p:nvSpPr>
        <p:spPr bwMode="auto">
          <a:xfrm>
            <a:off x="785813" y="2557463"/>
            <a:ext cx="2917825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air</a:t>
            </a:r>
            <a:r>
              <a:rPr lang="en-US" altLang="zh-CN" dirty="0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天空；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空中；空气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848" name="TextBox 11"/>
          <p:cNvSpPr txBox="1">
            <a:spLocks noChangeArrowheads="1"/>
          </p:cNvSpPr>
          <p:nvPr/>
        </p:nvSpPr>
        <p:spPr bwMode="auto">
          <a:xfrm>
            <a:off x="3038475" y="5654675"/>
            <a:ext cx="27765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sea 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海；海洋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849" name="TextBox 12"/>
          <p:cNvSpPr txBox="1">
            <a:spLocks noChangeArrowheads="1"/>
          </p:cNvSpPr>
          <p:nvPr/>
        </p:nvSpPr>
        <p:spPr bwMode="auto">
          <a:xfrm>
            <a:off x="6115050" y="5510213"/>
            <a:ext cx="3500438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space 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太空；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空间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853" name="TextBox 16"/>
          <p:cNvSpPr txBox="1">
            <a:spLocks noChangeArrowheads="1"/>
          </p:cNvSpPr>
          <p:nvPr/>
        </p:nvSpPr>
        <p:spPr bwMode="auto">
          <a:xfrm>
            <a:off x="6015038" y="2486025"/>
            <a:ext cx="2963862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rain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雨；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雨水  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v.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下雨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314700" y="2689225"/>
            <a:ext cx="279558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land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陆地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747713" y="5654675"/>
            <a:ext cx="2468562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robot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机器人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9465" name="Picture 28" descr="http://pic7.nipic.com/20100615/4344513_164327018968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6275" y="3656013"/>
            <a:ext cx="2286000" cy="194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6" descr="http://www.apoints.com/web/UploadFiles/200811/2008112814355869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3" y="1200150"/>
            <a:ext cx="2025650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20" descr="http://pic1.nipic.com/2008-11-26/20081126224446894_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14700" y="1214438"/>
            <a:ext cx="2049463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22" descr="http://down.tutu001.com/d/file/20110302/9caa47f096523fdb286cfad640_56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88050" y="1214438"/>
            <a:ext cx="2173288" cy="135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24" descr="http://gb.cri.cn/mmsource/images/2008/12/15/nh08121501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03288" y="3711575"/>
            <a:ext cx="1431925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30" descr="http://pic16.nipic.com/20110904/7091614_100958347000_2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10288" y="3656013"/>
            <a:ext cx="2428875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椭圆 5"/>
          <p:cNvSpPr>
            <a:spLocks noChangeArrowheads="1"/>
          </p:cNvSpPr>
          <p:nvPr/>
        </p:nvSpPr>
        <p:spPr bwMode="auto">
          <a:xfrm>
            <a:off x="230188" y="438150"/>
            <a:ext cx="2808287" cy="604838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zh-CN" dirty="0">
                <a:solidFill>
                  <a:srgbClr val="000000"/>
                </a:solidFill>
                <a:ea typeface="黑体" panose="02010609060101010101" pitchFamily="49" charset="-122"/>
                <a:cs typeface="Times New Roman" panose="02020603050405020304" pitchFamily="18" charset="0"/>
              </a:rPr>
              <a:t>Presentation</a:t>
            </a:r>
            <a:endParaRPr lang="zh-CN" altLang="en-US" dirty="0">
              <a:solidFill>
                <a:srgbClr val="000000"/>
              </a:solidFill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49" grpId="0"/>
      <p:bldP spid="35853" grpId="0"/>
      <p:bldP spid="15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Box 10"/>
          <p:cNvSpPr txBox="1">
            <a:spLocks noChangeArrowheads="1"/>
          </p:cNvSpPr>
          <p:nvPr/>
        </p:nvSpPr>
        <p:spPr bwMode="auto">
          <a:xfrm>
            <a:off x="825500" y="2308225"/>
            <a:ext cx="2989263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traffic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交通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848" name="TextBox 11"/>
          <p:cNvSpPr txBox="1">
            <a:spLocks noChangeArrowheads="1"/>
          </p:cNvSpPr>
          <p:nvPr/>
        </p:nvSpPr>
        <p:spPr bwMode="auto">
          <a:xfrm>
            <a:off x="828675" y="5222875"/>
            <a:ext cx="2557463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true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adj.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真的；真实的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849" name="TextBox 12"/>
          <p:cNvSpPr txBox="1">
            <a:spLocks noChangeArrowheads="1"/>
          </p:cNvSpPr>
          <p:nvPr/>
        </p:nvSpPr>
        <p:spPr bwMode="auto">
          <a:xfrm>
            <a:off x="3551238" y="5222875"/>
            <a:ext cx="3151187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come true   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希望、梦想等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实现，成真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853" name="TextBox 16"/>
          <p:cNvSpPr txBox="1">
            <a:spLocks noChangeArrowheads="1"/>
          </p:cNvSpPr>
          <p:nvPr/>
        </p:nvSpPr>
        <p:spPr bwMode="auto">
          <a:xfrm>
            <a:off x="6375400" y="2205038"/>
            <a:ext cx="2786063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traffic jam 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交通堵塞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438525" y="2276475"/>
            <a:ext cx="3228975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jam</a:t>
            </a:r>
            <a:r>
              <a:rPr lang="en-US" altLang="zh-CN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堵塞；  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拥挤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0488" name="Picture 2" descr="http://pic13.nipic.com/20110412/6626679_164436441717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836613"/>
            <a:ext cx="2159000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4" descr="http://imgs.soufun.com/news/2011_01/24/office/1295880745883_0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51238" y="841375"/>
            <a:ext cx="21002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6" descr="http://gb.cri.cn/mmsource/images/2009/07/31/80/286676645226023566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3663" y="836613"/>
            <a:ext cx="2076450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2" descr="http://pic13.nipic.com/20110304/6832586_142637277322_2.jpg"/>
          <p:cNvPicPr>
            <a:picLocks noChangeAspect="1" noChangeArrowheads="1"/>
          </p:cNvPicPr>
          <p:nvPr/>
        </p:nvPicPr>
        <p:blipFill>
          <a:blip r:embed="rId5" cstate="email">
            <a:lum bright="-10000"/>
          </a:blip>
          <a:srcRect/>
          <a:stretch>
            <a:fillRect/>
          </a:stretch>
        </p:blipFill>
        <p:spPr bwMode="auto">
          <a:xfrm>
            <a:off x="900113" y="3340100"/>
            <a:ext cx="21590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4" descr="http://zhuxian.wanmei.com/resources/jpg/101227/4129343922536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51238" y="3406775"/>
            <a:ext cx="2100262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35848" grpId="0"/>
      <p:bldP spid="35849" grpId="0"/>
      <p:bldP spid="3585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Box 10"/>
          <p:cNvSpPr txBox="1">
            <a:spLocks noChangeArrowheads="1"/>
          </p:cNvSpPr>
          <p:nvPr/>
        </p:nvSpPr>
        <p:spPr bwMode="auto">
          <a:xfrm>
            <a:off x="1187450" y="2336800"/>
            <a:ext cx="2524125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bike(= bicycle)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自行车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4943475" y="2420938"/>
            <a:ext cx="301307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car</a:t>
            </a:r>
            <a:r>
              <a:rPr lang="en-US" altLang="zh-CN" sz="3200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汽车；轿车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1510" name="Picture 2" descr="http://pic15.nipic.com/20110630/283580_130553256103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0" y="776288"/>
            <a:ext cx="194945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4" descr="http://img.pconline.com.cn/images/upload/upc/tx/wallpaper/1205/30/c0/11812183_1338363285410_800x60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14925" y="908050"/>
            <a:ext cx="1762125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6"/>
          <p:cNvSpPr txBox="1">
            <a:spLocks noChangeArrowheads="1"/>
          </p:cNvSpPr>
          <p:nvPr/>
        </p:nvSpPr>
        <p:spPr bwMode="auto">
          <a:xfrm>
            <a:off x="1195388" y="5541963"/>
            <a:ext cx="2271712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wind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风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1514" name="Picture 8" descr="http://www.chinapoesy.com/UploadFiles/Poesy/20110112_048297ab-5dec-4f60-958c-5639ff4f4e4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95388" y="3822700"/>
            <a:ext cx="219233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5051425" y="5541963"/>
            <a:ext cx="279717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hour</a:t>
            </a:r>
            <a:r>
              <a:rPr lang="en-US" altLang="zh-CN">
                <a:solidFill>
                  <a:srgbClr val="CC0099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n.</a:t>
            </a:r>
            <a:r>
              <a:rPr lang="zh-CN" altLang="en-US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小时</a:t>
            </a:r>
            <a:endParaRPr lang="en-US" altLang="zh-CN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1516" name="Picture 2" descr="http://img.sootuu.com/vector/2006-4/20064240483814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6988" y="3930650"/>
            <a:ext cx="2095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  <p:bldP spid="15" grpId="0"/>
      <p:bldP spid="1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088" y="692696"/>
            <a:ext cx="7850187" cy="1444774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b="1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pictures and describe what you see. Use the words and expression from the box to help you.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7088" y="2420938"/>
            <a:ext cx="7632700" cy="14097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air   land   job   machine   rain   robot   sea     space    traffic jam     wind </a:t>
            </a:r>
            <a:endParaRPr lang="zh-CN" altLang="en-US" sz="360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54" name="Picture 10" descr="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4005263"/>
            <a:ext cx="8856663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928688" y="490538"/>
            <a:ext cx="75311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passage and match the pictures in Activity 1 with the paragraphs</a:t>
            </a:r>
            <a:endParaRPr lang="zh-CN" altLang="en-US" sz="32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5" name="Picture 10" descr="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565400"/>
            <a:ext cx="8748713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5751513" y="4724400"/>
            <a:ext cx="428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>
                <a:latin typeface="Arial" panose="020B0604020202020204" pitchFamily="34" charset="0"/>
              </a:rPr>
              <a:t>A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3465513" y="4779963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>
                <a:latin typeface="Arial" panose="020B0604020202020204" pitchFamily="34" charset="0"/>
              </a:rPr>
              <a:t>B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7823200" y="4922838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>
                <a:latin typeface="Arial" panose="020B0604020202020204" pitchFamily="34" charset="0"/>
              </a:rPr>
              <a:t>D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1393825" y="4930775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>
                <a:latin typeface="Arial" panose="020B0604020202020204" pitchFamily="34" charset="0"/>
              </a:rPr>
              <a:t>C</a:t>
            </a:r>
            <a:endParaRPr lang="zh-CN" altLang="en-US" sz="1800">
              <a:latin typeface="Arial" panose="020B0604020202020204" pitchFamily="34" charset="0"/>
            </a:endParaRPr>
          </a:p>
        </p:txBody>
      </p:sp>
      <p:pic>
        <p:nvPicPr>
          <p:cNvPr id="8" name="Unit2课文录音activity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150938"/>
            <a:ext cx="41751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1295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2292" grpId="0"/>
      <p:bldP spid="12293" grpId="0"/>
      <p:bldP spid="12294" grpId="0"/>
      <p:bldP spid="1229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0b62c655867296b8e8b14187cd249fed433b170"/>
</p:tagLst>
</file>

<file path=ppt/theme/theme1.xml><?xml version="1.0" encoding="utf-8"?>
<a:theme xmlns:a="http://schemas.openxmlformats.org/drawingml/2006/main" name="WWW.2PPT.COM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834</Words>
  <Application>Microsoft Office PowerPoint</Application>
  <PresentationFormat>全屏显示(4:3)</PresentationFormat>
  <Paragraphs>128</Paragraphs>
  <Slides>21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Raavi</vt:lpstr>
      <vt:lpstr>方正舒体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Webdings</vt:lpstr>
      <vt:lpstr>WWW.2PPT.COM</vt:lpstr>
      <vt:lpstr>PowerPoint 演示文稿</vt:lpstr>
      <vt:lpstr>PowerPoint 演示文稿</vt:lpstr>
      <vt:lpstr>PowerPoint 演示文稿</vt:lpstr>
      <vt:lpstr>小组活动——展开联想的  ~翅膀~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Match the paragraphs with the headings.</vt:lpstr>
      <vt:lpstr>PowerPoint 演示文稿</vt:lpstr>
      <vt:lpstr>PowerPoint 演示文稿</vt:lpstr>
      <vt:lpstr>PowerPoint 演示文稿</vt:lpstr>
      <vt:lpstr>Match the words with their opposites. Use the passage in Activity 2 to help you.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887</cp:revision>
  <dcterms:created xsi:type="dcterms:W3CDTF">2005-11-29T12:00:00Z</dcterms:created>
  <dcterms:modified xsi:type="dcterms:W3CDTF">2023-01-16T21:28:52Z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7E0D991BA61F40E9BA08E8A5F3825207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