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3" r:id="rId2"/>
    <p:sldId id="282" r:id="rId3"/>
    <p:sldId id="306" r:id="rId4"/>
    <p:sldId id="307" r:id="rId5"/>
    <p:sldId id="308" r:id="rId6"/>
    <p:sldId id="309" r:id="rId7"/>
    <p:sldId id="274" r:id="rId8"/>
    <p:sldId id="315" r:id="rId9"/>
    <p:sldId id="297" r:id="rId10"/>
    <p:sldId id="298" r:id="rId11"/>
    <p:sldId id="296" r:id="rId12"/>
    <p:sldId id="288" r:id="rId13"/>
    <p:sldId id="299" r:id="rId14"/>
    <p:sldId id="300" r:id="rId15"/>
    <p:sldId id="289" r:id="rId16"/>
    <p:sldId id="290" r:id="rId17"/>
    <p:sldId id="291" r:id="rId18"/>
    <p:sldId id="292" r:id="rId19"/>
    <p:sldId id="293" r:id="rId20"/>
    <p:sldId id="294" r:id="rId21"/>
    <p:sldId id="310" r:id="rId22"/>
    <p:sldId id="311" r:id="rId23"/>
    <p:sldId id="302" r:id="rId24"/>
    <p:sldId id="303" r:id="rId25"/>
    <p:sldId id="304" r:id="rId26"/>
    <p:sldId id="281" r:id="rId27"/>
    <p:sldId id="316" r:id="rId28"/>
    <p:sldId id="317" r:id="rId29"/>
    <p:sldId id="295" r:id="rId30"/>
    <p:sldId id="314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66FF"/>
    <a:srgbClr val="FF7C80"/>
    <a:srgbClr val="FF0000"/>
    <a:srgbClr val="000066"/>
    <a:srgbClr val="3333FF"/>
    <a:srgbClr val="FF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1FA70-DC61-41B8-90B2-FE5BBBCF0B8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13D2-7660-4795-B0CE-DF15EBD5F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13D2-7660-4795-B0CE-DF15EBD5F9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D28F37-0D13-498E-870B-0198C6B8210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41D451A-42D0-40DC-A4EE-D44135DE326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3C33D3D-66AD-4BFE-8007-CD0307CF18B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8CA87E8-272F-4FBD-8AC3-C34C42795A9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521DCE4-2A13-4E10-8FF9-4E74503D3B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521DCE4-2A13-4E10-8FF9-4E74503D3B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5521DCE4-2A13-4E10-8FF9-4E74503D3B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5521DCE4-2A13-4E10-8FF9-4E74503D3B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5521DCE4-2A13-4E10-8FF9-4E74503D3B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5521DCE4-2A13-4E10-8FF9-4E74503D3B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521DCE4-2A13-4E10-8FF9-4E74503D3B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21DCE4-2A13-4E10-8FF9-4E74503D3B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3" y="1508125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50" y="1733550"/>
            <a:ext cx="9150350" cy="3267075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38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21DCE4-2A13-4E10-8FF9-4E74503D3B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35C5560-9CDD-4109-AF4C-20279B0C3AA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38A8332B-53D8-4267-8380-346AC5855DE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4D6725F0-1AEA-4DDA-ACAA-40F4F695A60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313B87E6-EAF0-4D87-B6C9-7B5A0E29F0D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AB208DF-52BB-4C13-898A-5ECE25E57F8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7F42BBE-87EE-4759-8EA1-8C6DBBDFDF4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9750" y="-31496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2T1B-1a.mp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38142;&#25509;&#36164;&#28304;/U2T1B-4a.mp3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38142;&#25509;&#36164;&#28304;/U2T1B-4b.mp3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hyperlink" Target="&#38142;&#25509;&#36164;&#28304;/P29_1_1a.sw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hyperlink" Target="&#38142;&#25509;&#36164;&#28304;/U2T1B-1a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idx="1"/>
          </p:nvPr>
        </p:nvSpPr>
        <p:spPr>
          <a:xfrm>
            <a:off x="376486" y="1172369"/>
            <a:ext cx="8229600" cy="331236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</a:t>
            </a:r>
            <a:r>
              <a:rPr lang="en-US" altLang="zh-CN" sz="4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algn="ctr">
              <a:buFontTx/>
              <a:buNone/>
            </a:pPr>
            <a:r>
              <a:rPr lang="en-US" altLang="zh-CN" sz="5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You should see a dentist</a:t>
            </a:r>
            <a:r>
              <a:rPr lang="en-US" altLang="zh-CN" sz="5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Section B </a:t>
            </a:r>
          </a:p>
        </p:txBody>
      </p:sp>
      <p:sp>
        <p:nvSpPr>
          <p:cNvPr id="5" name="矩形 4"/>
          <p:cNvSpPr/>
          <p:nvPr/>
        </p:nvSpPr>
        <p:spPr>
          <a:xfrm>
            <a:off x="2931807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ChangeArrowheads="1"/>
          </p:cNvSpPr>
          <p:nvPr/>
        </p:nvSpPr>
        <p:spPr bwMode="auto">
          <a:xfrm>
            <a:off x="971550" y="404813"/>
            <a:ext cx="7878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>
                <a:solidFill>
                  <a:schemeClr val="tx2"/>
                </a:solidFill>
                <a:latin typeface="Palatino Linotype" panose="02040502050505030304" pitchFamily="18" charset="0"/>
              </a:rPr>
              <a:t>Listen again and mark T(True)or F(False).</a:t>
            </a:r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755650" y="2205038"/>
            <a:ext cx="82804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</a:pPr>
            <a:r>
              <a:rPr kumimoji="0" lang="en-US" altLang="zh-CN" sz="2800">
                <a:solidFill>
                  <a:srgbClr val="000066"/>
                </a:solidFill>
                <a:latin typeface="Trebuchet MS" panose="020B0603020202020204" pitchFamily="34" charset="0"/>
              </a:rPr>
              <a:t>Steve looks well.            (     )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</a:pPr>
            <a:r>
              <a:rPr kumimoji="0" lang="en-US" altLang="zh-CN" sz="2800">
                <a:solidFill>
                  <a:srgbClr val="000066"/>
                </a:solidFill>
                <a:latin typeface="Trebuchet MS" panose="020B0603020202020204" pitchFamily="34" charset="0"/>
              </a:rPr>
              <a:t>Bruce has been ill for two days.       (     )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</a:pPr>
            <a:r>
              <a:rPr kumimoji="0" lang="en-US" altLang="zh-CN" sz="2800">
                <a:solidFill>
                  <a:srgbClr val="000066"/>
                </a:solidFill>
                <a:latin typeface="Trebuchet MS" panose="020B0603020202020204" pitchFamily="34" charset="0"/>
              </a:rPr>
              <a:t>Steve will take Bruce to the hospital.   (     )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Tx/>
              <a:buAutoNum type="arabicPeriod"/>
            </a:pPr>
            <a:r>
              <a:rPr kumimoji="0" lang="en-US" altLang="zh-CN" sz="2800">
                <a:solidFill>
                  <a:srgbClr val="000066"/>
                </a:solidFill>
                <a:latin typeface="Trebuchet MS" panose="020B0603020202020204" pitchFamily="34" charset="0"/>
              </a:rPr>
              <a:t>Bruce will take some medicine.         (     )</a:t>
            </a:r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7308850" y="2781300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7812088" y="3284538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4644" name="Text Box 20"/>
          <p:cNvSpPr txBox="1">
            <a:spLocks noChangeArrowheads="1"/>
          </p:cNvSpPr>
          <p:nvPr/>
        </p:nvSpPr>
        <p:spPr bwMode="auto">
          <a:xfrm>
            <a:off x="7524750" y="3933825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5364163" y="2205038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4646" name="AutoShape 22" descr="51"/>
          <p:cNvSpPr>
            <a:spLocks noChangeArrowheads="1"/>
          </p:cNvSpPr>
          <p:nvPr/>
        </p:nvSpPr>
        <p:spPr bwMode="auto">
          <a:xfrm>
            <a:off x="250825" y="333375"/>
            <a:ext cx="647700" cy="576263"/>
          </a:xfrm>
          <a:prstGeom prst="flowChartPredefinedProcess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38100" algn="ctr">
            <a:solidFill>
              <a:srgbClr val="7B037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>
                <a:latin typeface="Palatino Linotype" panose="02040502050505030304" pitchFamily="18" charset="0"/>
              </a:rPr>
              <a:t>1c</a:t>
            </a:r>
          </a:p>
        </p:txBody>
      </p:sp>
      <p:pic>
        <p:nvPicPr>
          <p:cNvPr id="154647" name="Picture 23" descr="0013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836613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0" grpId="0"/>
      <p:bldP spid="154641" grpId="0"/>
      <p:bldP spid="154644" grpId="0"/>
      <p:bldP spid="1546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341438"/>
            <a:ext cx="8785225" cy="48244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A: Hey, Bruce. You don’t look well. What’s the _______?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B: Well, I’m feeling terrible! I have a _________ and a ______.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A: I’m sorry to hear that. ____ _____ have you been ____ this?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B: Two days.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A: You may have the flu. You’d ______ take some medicine.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B: I think I will.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A: Shall I ______ you to the hospital?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B: No, thank you. I’ll go home and have a rest.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 flipH="1">
            <a:off x="6516688" y="1341438"/>
            <a:ext cx="1512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 Narrow" panose="020B0606020202030204" pitchFamily="34" charset="0"/>
              </a:rPr>
              <a:t>matter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 flipH="1">
            <a:off x="5076825" y="1844675"/>
            <a:ext cx="1871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 Narrow" panose="020B0606020202030204" pitchFamily="34" charset="0"/>
              </a:rPr>
              <a:t>headache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7451725" y="1844675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 Narrow" panose="020B0606020202030204" pitchFamily="34" charset="0"/>
              </a:rPr>
              <a:t>cough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419475" y="2349500"/>
            <a:ext cx="852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 Narrow" panose="020B0606020202030204" pitchFamily="34" charset="0"/>
              </a:rPr>
              <a:t>How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4211638" y="2349500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 Narrow" panose="020B0606020202030204" pitchFamily="34" charset="0"/>
              </a:rPr>
              <a:t>long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7308850" y="23495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 Narrow" panose="020B0606020202030204" pitchFamily="34" charset="0"/>
              </a:rPr>
              <a:t>like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4427538" y="3357563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 Narrow" panose="020B0606020202030204" pitchFamily="34" charset="0"/>
              </a:rPr>
              <a:t>better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1476375" y="4437063"/>
            <a:ext cx="86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 Narrow" panose="020B0606020202030204" pitchFamily="34" charset="0"/>
              </a:rPr>
              <a:t>take</a:t>
            </a:r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468313" y="620713"/>
            <a:ext cx="505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dirty="0">
                <a:solidFill>
                  <a:schemeClr val="tx2"/>
                </a:solidFill>
                <a:latin typeface="Palatino Linotype" panose="02040502050505030304" pitchFamily="18" charset="0"/>
              </a:rPr>
              <a:t>Read 1a and fill in the blanks.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1" grpId="0"/>
      <p:bldP spid="152582" grpId="0"/>
      <p:bldP spid="152583" grpId="0"/>
      <p:bldP spid="152584" grpId="0"/>
      <p:bldP spid="152585" grpId="0"/>
      <p:bldP spid="152587" grpId="0"/>
      <p:bldP spid="1525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82738" y="188913"/>
            <a:ext cx="7561262" cy="936625"/>
          </a:xfrm>
        </p:spPr>
        <p:txBody>
          <a:bodyPr/>
          <a:lstStyle/>
          <a:p>
            <a:pPr algn="l"/>
            <a:r>
              <a:rPr lang="en-US" altLang="zh-CN" sz="2800" b="1">
                <a:latin typeface="Palatino Linotype" panose="02040502050505030304" pitchFamily="18" charset="0"/>
                <a:ea typeface="PMingLiU" pitchFamily="18" charset="-120"/>
              </a:rPr>
              <a:t>Number the sentences to make up a conversation similar to 1a.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1412875"/>
            <a:ext cx="8540750" cy="4543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b="1">
                <a:latin typeface="Book Antiqua" panose="02040602050305030304" pitchFamily="18" charset="0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Book Antiqua" panose="02040602050305030304" pitchFamily="18" charset="0"/>
              </a:rPr>
              <a:t>How are you feeling, Nick?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Book Antiqua" panose="02040602050305030304" pitchFamily="18" charset="0"/>
              </a:rPr>
              <a:t>   I have a terrible cold. I cough day and night.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Book Antiqua" panose="02040602050305030304" pitchFamily="18" charset="0"/>
              </a:rPr>
              <a:t>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Book Antiqua" panose="02040602050305030304" pitchFamily="18" charset="0"/>
              </a:rPr>
              <a:t>Not so well. I don’t feel like eating.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Book Antiqua" panose="02040602050305030304" pitchFamily="18" charset="0"/>
              </a:rPr>
              <a:t>   OK. Thank you.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Book Antiqua" panose="02040602050305030304" pitchFamily="18" charset="0"/>
              </a:rPr>
              <a:t>I’m so sorry to hear that. Why don’t you have a good rest? You’d better not go to school today.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Book Antiqua" panose="02040602050305030304" pitchFamily="18" charset="0"/>
              </a:rPr>
              <a:t>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Book Antiqua" panose="02040602050305030304" pitchFamily="18" charset="0"/>
              </a:rPr>
              <a:t>What’s wrong?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0825" y="1441450"/>
            <a:ext cx="504825" cy="5048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50825" y="2808288"/>
            <a:ext cx="504825" cy="5048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250825" y="3384550"/>
            <a:ext cx="504825" cy="5048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250825" y="3960813"/>
            <a:ext cx="504825" cy="5048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250825" y="5257800"/>
            <a:ext cx="504825" cy="5048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250825" y="2016125"/>
            <a:ext cx="504825" cy="5048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323850" y="1296988"/>
            <a:ext cx="452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rebuchet MS" panose="020B0603020202020204" pitchFamily="34" charset="0"/>
                <a:ea typeface="楷体_GB2312" pitchFamily="49" charset="-122"/>
              </a:rPr>
              <a:t>1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323850" y="2016125"/>
            <a:ext cx="452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rebuchet MS" panose="020B0603020202020204" pitchFamily="34" charset="0"/>
                <a:ea typeface="楷体_GB2312" pitchFamily="49" charset="-122"/>
              </a:rPr>
              <a:t>4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250825" y="2736850"/>
            <a:ext cx="452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rebuchet MS" panose="020B0603020202020204" pitchFamily="34" charset="0"/>
                <a:ea typeface="楷体_GB2312" pitchFamily="49" charset="-122"/>
              </a:rPr>
              <a:t>2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250825" y="3313113"/>
            <a:ext cx="452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rebuchet MS" panose="020B0603020202020204" pitchFamily="34" charset="0"/>
                <a:ea typeface="楷体_GB2312" pitchFamily="49" charset="-122"/>
              </a:rPr>
              <a:t>6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250825" y="3889375"/>
            <a:ext cx="452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rebuchet MS" panose="020B0603020202020204" pitchFamily="34" charset="0"/>
                <a:ea typeface="楷体_GB2312" pitchFamily="49" charset="-122"/>
              </a:rPr>
              <a:t>5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250825" y="5184775"/>
            <a:ext cx="452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rebuchet MS" panose="020B0603020202020204" pitchFamily="34" charset="0"/>
                <a:ea typeface="楷体_GB2312" pitchFamily="49" charset="-122"/>
              </a:rPr>
              <a:t>3</a:t>
            </a:r>
          </a:p>
        </p:txBody>
      </p:sp>
      <p:sp>
        <p:nvSpPr>
          <p:cNvPr id="128018" name="AutoShape 18" descr="51"/>
          <p:cNvSpPr>
            <a:spLocks noChangeArrowheads="1"/>
          </p:cNvSpPr>
          <p:nvPr/>
        </p:nvSpPr>
        <p:spPr bwMode="auto">
          <a:xfrm>
            <a:off x="323850" y="333375"/>
            <a:ext cx="647700" cy="576263"/>
          </a:xfrm>
          <a:prstGeom prst="flowChartPredefinedProcess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38100" algn="ctr">
            <a:solidFill>
              <a:srgbClr val="7B037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>
                <a:latin typeface="Palatino Linotype" panose="02040502050505030304" pitchFamily="18" charset="0"/>
              </a:rPr>
              <a:t>2</a:t>
            </a:r>
          </a:p>
        </p:txBody>
      </p:sp>
      <p:pic>
        <p:nvPicPr>
          <p:cNvPr id="128019" name="Picture 19" descr="Section B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4652963"/>
            <a:ext cx="250190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0" grpId="0"/>
      <p:bldP spid="128011" grpId="0"/>
      <p:bldP spid="128012" grpId="0"/>
      <p:bldP spid="128013" grpId="0"/>
      <p:bldP spid="128014" grpId="0"/>
      <p:bldP spid="1280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/>
          <p:cNvSpPr>
            <a:spLocks noChangeArrowheads="1"/>
          </p:cNvSpPr>
          <p:nvPr/>
        </p:nvSpPr>
        <p:spPr bwMode="auto">
          <a:xfrm flipV="1">
            <a:off x="179388" y="2997200"/>
            <a:ext cx="2916237" cy="1079500"/>
          </a:xfrm>
          <a:prstGeom prst="wedgeRoundRectCallout">
            <a:avLst>
              <a:gd name="adj1" fmla="val 45153"/>
              <a:gd name="adj2" fmla="val -121769"/>
              <a:gd name="adj3" fmla="val 16667"/>
            </a:avLst>
          </a:prstGeom>
          <a:solidFill>
            <a:srgbClr val="FFCDFF"/>
          </a:solidFill>
          <a:ln w="254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/>
            <a:r>
              <a:rPr kumimoji="0" lang="en-US" altLang="zh-CN" sz="2800">
                <a:solidFill>
                  <a:srgbClr val="000066"/>
                </a:solidFill>
                <a:latin typeface="Franklin Gothic Medium" panose="020B0603020102020204" pitchFamily="34" charset="0"/>
              </a:rPr>
              <a:t>I have a toothache.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514600" y="365125"/>
            <a:ext cx="3956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000">
                <a:latin typeface="Arial" panose="020B0604020202020204" pitchFamily="34" charset="0"/>
              </a:rPr>
              <a:t>Pair work</a:t>
            </a:r>
          </a:p>
        </p:txBody>
      </p:sp>
      <p:pic>
        <p:nvPicPr>
          <p:cNvPr id="155655" name="Picture 7" descr="活动交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0025" y="188913"/>
            <a:ext cx="1017588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641350" y="1125538"/>
            <a:ext cx="6718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latin typeface="Arial" panose="020B0604020202020204" pitchFamily="34" charset="0"/>
              </a:rPr>
              <a:t>Make conversations after the example.</a:t>
            </a:r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698500" y="1773238"/>
            <a:ext cx="1766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155661" name="AutoShape 13"/>
          <p:cNvSpPr>
            <a:spLocks noChangeArrowheads="1"/>
          </p:cNvSpPr>
          <p:nvPr/>
        </p:nvSpPr>
        <p:spPr bwMode="auto">
          <a:xfrm>
            <a:off x="2771775" y="2205038"/>
            <a:ext cx="5903913" cy="719137"/>
          </a:xfrm>
          <a:prstGeom prst="wedgeRoundRectCallout">
            <a:avLst>
              <a:gd name="adj1" fmla="val -24537"/>
              <a:gd name="adj2" fmla="val 239625"/>
              <a:gd name="adj3" fmla="val 16667"/>
            </a:avLst>
          </a:prstGeom>
          <a:solidFill>
            <a:srgbClr val="E7FFB7"/>
          </a:solidFill>
          <a:ln w="28575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0" lang="en-US" altLang="zh-CN" sz="2800">
                <a:solidFill>
                  <a:srgbClr val="000066"/>
                </a:solidFill>
                <a:latin typeface="Franklin Gothic Medium" panose="020B0603020102020204" pitchFamily="34" charset="0"/>
              </a:rPr>
              <a:t>What’s wrong/the matter with you?</a:t>
            </a:r>
          </a:p>
        </p:txBody>
      </p:sp>
      <p:sp>
        <p:nvSpPr>
          <p:cNvPr id="155663" name="AutoShape 15" descr="51"/>
          <p:cNvSpPr>
            <a:spLocks noChangeArrowheads="1"/>
          </p:cNvSpPr>
          <p:nvPr/>
        </p:nvSpPr>
        <p:spPr bwMode="auto">
          <a:xfrm>
            <a:off x="611188" y="333375"/>
            <a:ext cx="647700" cy="576263"/>
          </a:xfrm>
          <a:prstGeom prst="flowChartPredefinedProcess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38100" algn="ctr">
            <a:solidFill>
              <a:srgbClr val="7B037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>
                <a:latin typeface="Palatino Linotype" panose="02040502050505030304" pitchFamily="18" charset="0"/>
              </a:rPr>
              <a:t>3</a:t>
            </a:r>
          </a:p>
        </p:txBody>
      </p:sp>
      <p:pic>
        <p:nvPicPr>
          <p:cNvPr id="155664" name="Picture 16" descr="8a2a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221163"/>
            <a:ext cx="2274887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65" name="AutoShape 17"/>
          <p:cNvSpPr>
            <a:spLocks noChangeArrowheads="1"/>
          </p:cNvSpPr>
          <p:nvPr/>
        </p:nvSpPr>
        <p:spPr bwMode="auto">
          <a:xfrm>
            <a:off x="4716463" y="4005263"/>
            <a:ext cx="4427537" cy="2016125"/>
          </a:xfrm>
          <a:prstGeom prst="wedgeRoundRectCallout">
            <a:avLst>
              <a:gd name="adj1" fmla="val -57495"/>
              <a:gd name="adj2" fmla="val -1417"/>
              <a:gd name="adj3" fmla="val 16667"/>
            </a:avLst>
          </a:prstGeom>
          <a:solidFill>
            <a:srgbClr val="E7FFB7"/>
          </a:solidFill>
          <a:ln w="28575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en-US" altLang="zh-CN" sz="2800">
                <a:solidFill>
                  <a:srgbClr val="000066"/>
                </a:solidFill>
                <a:latin typeface="Franklin Gothic Medium" panose="020B0603020102020204" pitchFamily="34" charset="0"/>
              </a:rPr>
              <a:t>You shouldn’t eat too much candy. / You should brush your teeth twice a day.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61" grpId="0" animBg="1"/>
      <p:bldP spid="1556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730" name="Group 58"/>
          <p:cNvGraphicFramePr>
            <a:graphicFrameLocks noGrp="1"/>
          </p:cNvGraphicFramePr>
          <p:nvPr/>
        </p:nvGraphicFramePr>
        <p:xfrm>
          <a:off x="684213" y="549275"/>
          <a:ext cx="4535487" cy="2376488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I have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He/She has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the flu.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a fever.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a toothache.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a stomachache.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a backache.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6729" name="Group 57"/>
          <p:cNvGraphicFramePr>
            <a:graphicFrameLocks noGrp="1"/>
          </p:cNvGraphicFramePr>
          <p:nvPr/>
        </p:nvGraphicFramePr>
        <p:xfrm>
          <a:off x="395288" y="3060700"/>
          <a:ext cx="8243887" cy="3142488"/>
        </p:xfrm>
        <a:graphic>
          <a:graphicData uri="http://schemas.openxmlformats.org/drawingml/2006/table">
            <a:tbl>
              <a:tblPr/>
              <a:tblGrid>
                <a:gridCol w="152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You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He/She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vot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had better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should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had better not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shouldn’t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vot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lie down and rest.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see a dentist.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drink lots of boiled water.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drink cold water.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work too long.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eat too much candy.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ea typeface="宋体" panose="02010600030101010101" pitchFamily="2" charset="-122"/>
                        </a:rPr>
                        <a:t>eat hot food.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vot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6732" name="Picture 60" descr="TIP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144463"/>
            <a:ext cx="4067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733" name="Text Box 61"/>
          <p:cNvSpPr txBox="1">
            <a:spLocks noChangeArrowheads="1"/>
          </p:cNvSpPr>
          <p:nvPr/>
        </p:nvSpPr>
        <p:spPr bwMode="auto">
          <a:xfrm>
            <a:off x="5724525" y="981075"/>
            <a:ext cx="2952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latin typeface="Times New Roman" panose="02020603050405020304" pitchFamily="18" charset="0"/>
              </a:rPr>
              <a:t>New words and phrases can be learnt better if you make your own meaningful sentences with them.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>
          <a:xfrm>
            <a:off x="1331913" y="1268413"/>
            <a:ext cx="6335712" cy="727075"/>
          </a:xfrm>
        </p:spPr>
        <p:txBody>
          <a:bodyPr/>
          <a:lstStyle/>
          <a:p>
            <a:r>
              <a:rPr lang="en-US" altLang="zh-CN">
                <a:solidFill>
                  <a:srgbClr val="000066"/>
                </a:solidFill>
                <a:latin typeface="Franklin Gothic Medium" panose="020B0603020102020204" pitchFamily="34" charset="0"/>
                <a:ea typeface="仿宋_GB2312" pitchFamily="49" charset="-122"/>
              </a:rPr>
              <a:t>Find the right advice.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algn="l">
              <a:buFont typeface="Wingdings" panose="05000000000000000000" pitchFamily="2" charset="2"/>
              <a:buNone/>
            </a:pPr>
            <a:r>
              <a:rPr lang="en-US" altLang="zh-CN" sz="2400" dirty="0"/>
              <a:t>       </a:t>
            </a:r>
            <a:r>
              <a:rPr lang="en-US" altLang="zh-CN" sz="3600" dirty="0">
                <a:solidFill>
                  <a:srgbClr val="CC0000"/>
                </a:solidFill>
              </a:rPr>
              <a:t>I have a sore throat.</a:t>
            </a:r>
          </a:p>
          <a:p>
            <a:pPr marL="533400" indent="-533400" algn="l"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000099"/>
                </a:solidFill>
              </a:rPr>
              <a:t>    1. You should eat hot food.</a:t>
            </a:r>
          </a:p>
          <a:p>
            <a:pPr marL="533400" indent="-533400" algn="l"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000099"/>
                </a:solidFill>
              </a:rPr>
              <a:t>    2. You’d better drink cold water.</a:t>
            </a:r>
          </a:p>
          <a:p>
            <a:pPr marL="533400" indent="-533400" algn="l"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000099"/>
                </a:solidFill>
              </a:rPr>
              <a:t>    3. You’d better drink hot tea with </a:t>
            </a:r>
            <a:r>
              <a:rPr lang="en-US" altLang="zh-CN" sz="3600" dirty="0" smtClean="0">
                <a:solidFill>
                  <a:srgbClr val="000099"/>
                </a:solidFill>
              </a:rPr>
              <a:t>honey</a:t>
            </a:r>
            <a:r>
              <a:rPr lang="en-US" altLang="zh-CN" sz="36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971550" y="3141663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971550" y="3789363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971550" y="4437063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3130" name="Group 10"/>
          <p:cNvGrpSpPr/>
          <p:nvPr/>
        </p:nvGrpSpPr>
        <p:grpSpPr bwMode="auto">
          <a:xfrm>
            <a:off x="1042988" y="4508500"/>
            <a:ext cx="287337" cy="215900"/>
            <a:chOff x="2336" y="3385"/>
            <a:chExt cx="317" cy="181"/>
          </a:xfrm>
        </p:grpSpPr>
        <p:sp>
          <p:nvSpPr>
            <p:cNvPr id="133128" name="Line 8"/>
            <p:cNvSpPr>
              <a:spLocks noChangeShapeType="1"/>
            </p:cNvSpPr>
            <p:nvPr/>
          </p:nvSpPr>
          <p:spPr bwMode="auto">
            <a:xfrm>
              <a:off x="2336" y="3385"/>
              <a:ext cx="90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29" name="Line 9"/>
            <p:cNvSpPr>
              <a:spLocks noChangeShapeType="1"/>
            </p:cNvSpPr>
            <p:nvPr/>
          </p:nvSpPr>
          <p:spPr bwMode="auto">
            <a:xfrm flipV="1">
              <a:off x="2426" y="3385"/>
              <a:ext cx="227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32" name="WordArt 12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2160588" cy="561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4400" kern="10" dirty="0">
                <a:ln w="254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MingLiU"/>
                <a:ea typeface="PMingLiU"/>
              </a:rPr>
              <a:t>Practice</a:t>
            </a:r>
            <a:endParaRPr lang="zh-CN" altLang="en-US" sz="4400" kern="10" dirty="0">
              <a:ln w="254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PMingLiU"/>
              <a:ea typeface="P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971550" y="3141663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971550" y="3789363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971550" y="4437063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8248" name="Group 8"/>
          <p:cNvGrpSpPr/>
          <p:nvPr/>
        </p:nvGrpSpPr>
        <p:grpSpPr bwMode="auto">
          <a:xfrm>
            <a:off x="1042988" y="3933825"/>
            <a:ext cx="287337" cy="215900"/>
            <a:chOff x="2336" y="3385"/>
            <a:chExt cx="317" cy="181"/>
          </a:xfrm>
        </p:grpSpPr>
        <p:sp>
          <p:nvSpPr>
            <p:cNvPr id="138249" name="Line 9"/>
            <p:cNvSpPr>
              <a:spLocks noChangeShapeType="1"/>
            </p:cNvSpPr>
            <p:nvPr/>
          </p:nvSpPr>
          <p:spPr bwMode="auto">
            <a:xfrm>
              <a:off x="2336" y="3385"/>
              <a:ext cx="90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250" name="Line 10"/>
            <p:cNvSpPr>
              <a:spLocks noChangeShapeType="1"/>
            </p:cNvSpPr>
            <p:nvPr/>
          </p:nvSpPr>
          <p:spPr bwMode="auto">
            <a:xfrm flipV="1">
              <a:off x="2426" y="3385"/>
              <a:ext cx="227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25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1450975" y="2349500"/>
            <a:ext cx="7693025" cy="3724275"/>
          </a:xfrm>
          <a:noFill/>
        </p:spPr>
        <p:txBody>
          <a:bodyPr/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zh-CN" sz="3600"/>
              <a:t>     </a:t>
            </a:r>
            <a:r>
              <a:rPr lang="en-US" altLang="zh-CN" sz="3600">
                <a:solidFill>
                  <a:srgbClr val="CC0000"/>
                </a:solidFill>
              </a:rPr>
              <a:t>I have a toothache.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000099"/>
                </a:solidFill>
              </a:rPr>
              <a:t>    1. You’d better work too long.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000099"/>
                </a:solidFill>
              </a:rPr>
              <a:t>    2. You’d better see a dentist.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000099"/>
                </a:solidFill>
              </a:rPr>
              <a:t>    3. You should drink lots of boiled 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000099"/>
                </a:solidFill>
              </a:rPr>
              <a:t>        water.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>
            <a:off x="1331913" y="1268413"/>
            <a:ext cx="6335712" cy="727075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kumimoji="0" lang="en-US" altLang="zh-CN">
                <a:solidFill>
                  <a:srgbClr val="000066"/>
                </a:solidFill>
                <a:latin typeface="Franklin Gothic Medium" panose="020B0603020102020204" pitchFamily="34" charset="0"/>
                <a:ea typeface="仿宋_GB2312" pitchFamily="49" charset="-122"/>
              </a:rPr>
              <a:t>Find the right advice.</a:t>
            </a:r>
          </a:p>
        </p:txBody>
      </p:sp>
      <p:sp>
        <p:nvSpPr>
          <p:cNvPr id="138255" name="WordArt 15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2160588" cy="561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MingLiU"/>
                <a:ea typeface="PMingLiU"/>
              </a:rPr>
              <a:t>Practice</a:t>
            </a:r>
            <a:endParaRPr lang="zh-CN" altLang="en-US" sz="4400" kern="10">
              <a:ln w="254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PMingLiU"/>
              <a:ea typeface="P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900113" y="3213100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900113" y="4292600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900113" y="4941888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9272" name="Group 8"/>
          <p:cNvGrpSpPr/>
          <p:nvPr/>
        </p:nvGrpSpPr>
        <p:grpSpPr bwMode="auto">
          <a:xfrm>
            <a:off x="971550" y="5084763"/>
            <a:ext cx="287338" cy="215900"/>
            <a:chOff x="2336" y="3385"/>
            <a:chExt cx="317" cy="181"/>
          </a:xfrm>
        </p:grpSpPr>
        <p:sp>
          <p:nvSpPr>
            <p:cNvPr id="139273" name="Line 9"/>
            <p:cNvSpPr>
              <a:spLocks noChangeShapeType="1"/>
            </p:cNvSpPr>
            <p:nvPr/>
          </p:nvSpPr>
          <p:spPr bwMode="auto">
            <a:xfrm>
              <a:off x="2336" y="3385"/>
              <a:ext cx="90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274" name="Line 10"/>
            <p:cNvSpPr>
              <a:spLocks noChangeShapeType="1"/>
            </p:cNvSpPr>
            <p:nvPr/>
          </p:nvSpPr>
          <p:spPr bwMode="auto">
            <a:xfrm flipV="1">
              <a:off x="2426" y="3385"/>
              <a:ext cx="227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900113" y="2276475"/>
            <a:ext cx="783748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latin typeface="Arial" panose="020B0604020202020204" pitchFamily="34" charset="0"/>
              </a:rPr>
              <a:t>     </a:t>
            </a:r>
            <a:r>
              <a:rPr kumimoji="0" lang="en-US" altLang="zh-CN" b="0">
                <a:solidFill>
                  <a:srgbClr val="CC0000"/>
                </a:solidFill>
                <a:latin typeface="Arial" panose="020B0604020202020204" pitchFamily="34" charset="0"/>
              </a:rPr>
              <a:t>I have the flu.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latin typeface="Arial" panose="020B0604020202020204" pitchFamily="34" charset="0"/>
              </a:rPr>
              <a:t>    1. You’d better not drink boiled       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latin typeface="Arial" panose="020B0604020202020204" pitchFamily="34" charset="0"/>
              </a:rPr>
              <a:t>        water.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latin typeface="Arial" panose="020B0604020202020204" pitchFamily="34" charset="0"/>
              </a:rPr>
              <a:t>    2. You’d better see a dentist.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latin typeface="Arial" panose="020B0604020202020204" pitchFamily="34" charset="0"/>
              </a:rPr>
              <a:t>    3. You should lie down and rest.</a:t>
            </a:r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1331913" y="1268413"/>
            <a:ext cx="6335712" cy="727075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kumimoji="0" lang="en-US" altLang="zh-CN">
                <a:solidFill>
                  <a:srgbClr val="000066"/>
                </a:solidFill>
                <a:latin typeface="Franklin Gothic Medium" panose="020B0603020102020204" pitchFamily="34" charset="0"/>
                <a:ea typeface="仿宋_GB2312" pitchFamily="49" charset="-122"/>
              </a:rPr>
              <a:t>Find the right advice.</a:t>
            </a:r>
          </a:p>
        </p:txBody>
      </p:sp>
      <p:sp>
        <p:nvSpPr>
          <p:cNvPr id="139279" name="WordArt 15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2160588" cy="561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MingLiU"/>
                <a:ea typeface="PMingLiU"/>
              </a:rPr>
              <a:t>Practice</a:t>
            </a:r>
            <a:endParaRPr lang="zh-CN" altLang="en-US" sz="4400" kern="10">
              <a:ln w="254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PMingLiU"/>
              <a:ea typeface="P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258888" y="2852738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187450" y="4076700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1187450" y="4797425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0296" name="Group 8"/>
          <p:cNvGrpSpPr/>
          <p:nvPr/>
        </p:nvGrpSpPr>
        <p:grpSpPr bwMode="auto">
          <a:xfrm>
            <a:off x="1403350" y="2997200"/>
            <a:ext cx="287338" cy="215900"/>
            <a:chOff x="2336" y="3385"/>
            <a:chExt cx="317" cy="181"/>
          </a:xfrm>
        </p:grpSpPr>
        <p:sp>
          <p:nvSpPr>
            <p:cNvPr id="140297" name="Line 9"/>
            <p:cNvSpPr>
              <a:spLocks noChangeShapeType="1"/>
            </p:cNvSpPr>
            <p:nvPr/>
          </p:nvSpPr>
          <p:spPr bwMode="auto">
            <a:xfrm>
              <a:off x="2336" y="3385"/>
              <a:ext cx="90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298" name="Line 10"/>
            <p:cNvSpPr>
              <a:spLocks noChangeShapeType="1"/>
            </p:cNvSpPr>
            <p:nvPr/>
          </p:nvSpPr>
          <p:spPr bwMode="auto">
            <a:xfrm flipV="1">
              <a:off x="2426" y="3385"/>
              <a:ext cx="227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1258888" y="2060575"/>
            <a:ext cx="740568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latin typeface="Arial" panose="020B0604020202020204" pitchFamily="34" charset="0"/>
              </a:rPr>
              <a:t>     </a:t>
            </a:r>
            <a:r>
              <a:rPr kumimoji="0" lang="en-US" altLang="zh-CN" b="0">
                <a:solidFill>
                  <a:srgbClr val="CC0000"/>
                </a:solidFill>
                <a:latin typeface="Arial" panose="020B0604020202020204" pitchFamily="34" charset="0"/>
              </a:rPr>
              <a:t>He has a fever.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solidFill>
                  <a:srgbClr val="000099"/>
                </a:solidFill>
                <a:latin typeface="Arial" panose="020B0604020202020204" pitchFamily="34" charset="0"/>
              </a:rPr>
              <a:t>    1. He’d better drink lots of boiled       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solidFill>
                  <a:srgbClr val="000099"/>
                </a:solidFill>
                <a:latin typeface="Arial" panose="020B0604020202020204" pitchFamily="34" charset="0"/>
              </a:rPr>
              <a:t>        water.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solidFill>
                  <a:srgbClr val="000099"/>
                </a:solidFill>
                <a:latin typeface="Arial" panose="020B0604020202020204" pitchFamily="34" charset="0"/>
              </a:rPr>
              <a:t>    2. He’d better see a dentist.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solidFill>
                  <a:srgbClr val="000099"/>
                </a:solidFill>
                <a:latin typeface="Arial" panose="020B0604020202020204" pitchFamily="34" charset="0"/>
              </a:rPr>
              <a:t>    3. He should not drink lots of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solidFill>
                  <a:srgbClr val="000099"/>
                </a:solidFill>
                <a:latin typeface="Arial" panose="020B0604020202020204" pitchFamily="34" charset="0"/>
              </a:rPr>
              <a:t>        boiled water.</a:t>
            </a:r>
          </a:p>
        </p:txBody>
      </p:sp>
      <p:sp>
        <p:nvSpPr>
          <p:cNvPr id="140301" name="AutoShape 13"/>
          <p:cNvSpPr>
            <a:spLocks noChangeArrowheads="1"/>
          </p:cNvSpPr>
          <p:nvPr/>
        </p:nvSpPr>
        <p:spPr bwMode="auto">
          <a:xfrm>
            <a:off x="1331913" y="1268413"/>
            <a:ext cx="6335712" cy="727075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kumimoji="0" lang="en-US" altLang="zh-CN">
                <a:solidFill>
                  <a:srgbClr val="000066"/>
                </a:solidFill>
                <a:latin typeface="Franklin Gothic Medium" panose="020B0603020102020204" pitchFamily="34" charset="0"/>
                <a:ea typeface="仿宋_GB2312" pitchFamily="49" charset="-122"/>
              </a:rPr>
              <a:t>Find the right advice.</a:t>
            </a:r>
          </a:p>
        </p:txBody>
      </p:sp>
      <p:sp>
        <p:nvSpPr>
          <p:cNvPr id="140303" name="WordArt 15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2160588" cy="561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MingLiU"/>
                <a:ea typeface="PMingLiU"/>
              </a:rPr>
              <a:t>Practice</a:t>
            </a:r>
            <a:endParaRPr lang="zh-CN" altLang="en-US" sz="4400" kern="10">
              <a:ln w="254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PMingLiU"/>
              <a:ea typeface="P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900113" y="2852738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900113" y="3573463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900113" y="4868863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1320" name="Group 8"/>
          <p:cNvGrpSpPr/>
          <p:nvPr/>
        </p:nvGrpSpPr>
        <p:grpSpPr bwMode="auto">
          <a:xfrm>
            <a:off x="1042988" y="3716338"/>
            <a:ext cx="215900" cy="215900"/>
            <a:chOff x="2336" y="3385"/>
            <a:chExt cx="317" cy="181"/>
          </a:xfrm>
        </p:grpSpPr>
        <p:sp>
          <p:nvSpPr>
            <p:cNvPr id="141321" name="Line 9"/>
            <p:cNvSpPr>
              <a:spLocks noChangeShapeType="1"/>
            </p:cNvSpPr>
            <p:nvPr/>
          </p:nvSpPr>
          <p:spPr bwMode="auto">
            <a:xfrm>
              <a:off x="2336" y="3385"/>
              <a:ext cx="90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322" name="Line 10"/>
            <p:cNvSpPr>
              <a:spLocks noChangeShapeType="1"/>
            </p:cNvSpPr>
            <p:nvPr/>
          </p:nvSpPr>
          <p:spPr bwMode="auto">
            <a:xfrm flipV="1">
              <a:off x="2426" y="3385"/>
              <a:ext cx="227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1042988" y="2133600"/>
            <a:ext cx="77771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latin typeface="Arial" panose="020B0604020202020204" pitchFamily="34" charset="0"/>
              </a:rPr>
              <a:t>     </a:t>
            </a:r>
            <a:r>
              <a:rPr kumimoji="0" lang="en-US" altLang="zh-CN" b="0">
                <a:solidFill>
                  <a:srgbClr val="CC0000"/>
                </a:solidFill>
                <a:latin typeface="Arial" panose="020B0604020202020204" pitchFamily="34" charset="0"/>
              </a:rPr>
              <a:t>She has sore eyes.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solidFill>
                  <a:srgbClr val="000099"/>
                </a:solidFill>
                <a:latin typeface="Arial" panose="020B0604020202020204" pitchFamily="34" charset="0"/>
              </a:rPr>
              <a:t>    1. She’d better eat hot food.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solidFill>
                  <a:srgbClr val="000099"/>
                </a:solidFill>
                <a:latin typeface="Arial" panose="020B0604020202020204" pitchFamily="34" charset="0"/>
              </a:rPr>
              <a:t>    2. She should not work on the              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solidFill>
                  <a:srgbClr val="000099"/>
                </a:solidFill>
                <a:latin typeface="Arial" panose="020B0604020202020204" pitchFamily="34" charset="0"/>
              </a:rPr>
              <a:t>        Internet so long.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>
                <a:solidFill>
                  <a:srgbClr val="000099"/>
                </a:solidFill>
                <a:latin typeface="Arial" panose="020B0604020202020204" pitchFamily="34" charset="0"/>
              </a:rPr>
              <a:t>    </a:t>
            </a:r>
            <a:r>
              <a:rPr kumimoji="0" lang="en-US" altLang="zh-CN" sz="3200" b="0">
                <a:solidFill>
                  <a:srgbClr val="000099"/>
                </a:solidFill>
                <a:latin typeface="Arial" panose="020B0604020202020204" pitchFamily="34" charset="0"/>
              </a:rPr>
              <a:t>3. She should drink lots of cold  water.</a:t>
            </a:r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>
            <a:off x="1331913" y="1268413"/>
            <a:ext cx="6335712" cy="727075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kumimoji="0" lang="en-US" altLang="zh-CN">
                <a:solidFill>
                  <a:srgbClr val="000066"/>
                </a:solidFill>
                <a:latin typeface="Franklin Gothic Medium" panose="020B0603020102020204" pitchFamily="34" charset="0"/>
                <a:ea typeface="仿宋_GB2312" pitchFamily="49" charset="-122"/>
              </a:rPr>
              <a:t>Find the right advice.</a:t>
            </a:r>
          </a:p>
        </p:txBody>
      </p:sp>
      <p:sp>
        <p:nvSpPr>
          <p:cNvPr id="141326" name="WordArt 14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2160588" cy="561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MingLiU"/>
                <a:ea typeface="PMingLiU"/>
              </a:rPr>
              <a:t>Practice</a:t>
            </a:r>
            <a:endParaRPr lang="zh-CN" altLang="en-US" sz="4400" kern="10">
              <a:ln w="254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PMingLiU"/>
              <a:ea typeface="P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8" name="AutoShape 14"/>
          <p:cNvSpPr>
            <a:spLocks noChangeArrowheads="1"/>
          </p:cNvSpPr>
          <p:nvPr/>
        </p:nvSpPr>
        <p:spPr bwMode="auto">
          <a:xfrm>
            <a:off x="0" y="2852738"/>
            <a:ext cx="5435600" cy="647700"/>
          </a:xfrm>
          <a:prstGeom prst="wedgeRoundRectCallout">
            <a:avLst>
              <a:gd name="adj1" fmla="val 26370"/>
              <a:gd name="adj2" fmla="val 119606"/>
              <a:gd name="adj3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 dirty="0">
                <a:solidFill>
                  <a:srgbClr val="660066"/>
                </a:solidFill>
                <a:latin typeface="Palatino Linotype" panose="02040502050505030304" pitchFamily="18" charset="0"/>
              </a:rPr>
              <a:t>What’s wrong with him?</a:t>
            </a:r>
          </a:p>
        </p:txBody>
      </p:sp>
      <p:sp>
        <p:nvSpPr>
          <p:cNvPr id="108559" name="WordArt 15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49768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 dirty="0">
                <a:ln w="25400">
                  <a:solidFill>
                    <a:srgbClr val="000080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仿宋_GB2312"/>
              </a:rPr>
              <a:t>Ask and answer</a:t>
            </a:r>
            <a:endParaRPr lang="zh-CN" altLang="en-US" sz="4800" kern="10" dirty="0">
              <a:ln w="25400">
                <a:solidFill>
                  <a:srgbClr val="000080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仿宋_GB2312"/>
            </a:endParaRPr>
          </a:p>
        </p:txBody>
      </p:sp>
      <p:pic>
        <p:nvPicPr>
          <p:cNvPr id="108560" name="Picture 16" descr="7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584575"/>
            <a:ext cx="461010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61" name="AutoShape 17"/>
          <p:cNvSpPr>
            <a:spLocks noChangeArrowheads="1"/>
          </p:cNvSpPr>
          <p:nvPr/>
        </p:nvSpPr>
        <p:spPr bwMode="auto">
          <a:xfrm>
            <a:off x="5364163" y="2060575"/>
            <a:ext cx="3779837" cy="720725"/>
          </a:xfrm>
          <a:prstGeom prst="wedgeEllipseCallout">
            <a:avLst>
              <a:gd name="adj1" fmla="val -27949"/>
              <a:gd name="adj2" fmla="val 234361"/>
            </a:avLst>
          </a:prstGeom>
          <a:gradFill rotWithShape="1">
            <a:gsLst>
              <a:gs pos="0">
                <a:schemeClr val="accent1"/>
              </a:gs>
              <a:gs pos="5000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>
                <a:solidFill>
                  <a:srgbClr val="660066"/>
                </a:solidFill>
                <a:latin typeface="Garamond" panose="02020404030301010803" pitchFamily="18" charset="0"/>
              </a:rPr>
              <a:t>He has a cold. </a:t>
            </a:r>
          </a:p>
        </p:txBody>
      </p:sp>
      <p:sp>
        <p:nvSpPr>
          <p:cNvPr id="108562" name="AutoShape 18"/>
          <p:cNvSpPr>
            <a:spLocks noChangeArrowheads="1"/>
          </p:cNvSpPr>
          <p:nvPr/>
        </p:nvSpPr>
        <p:spPr bwMode="auto">
          <a:xfrm>
            <a:off x="468313" y="4005263"/>
            <a:ext cx="2663825" cy="1728787"/>
          </a:xfrm>
          <a:prstGeom prst="wedgeRoundRectCallout">
            <a:avLst>
              <a:gd name="adj1" fmla="val 88259"/>
              <a:gd name="adj2" fmla="val 13546"/>
              <a:gd name="adj3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dirty="0">
                <a:solidFill>
                  <a:srgbClr val="660066"/>
                </a:solidFill>
                <a:latin typeface="Palatino Linotype" panose="02040502050505030304" pitchFamily="18" charset="0"/>
              </a:rPr>
              <a:t>He should drink more water.</a:t>
            </a:r>
          </a:p>
        </p:txBody>
      </p:sp>
      <p:pic>
        <p:nvPicPr>
          <p:cNvPr id="108563" name="Picture 19" descr="19300001349932132620908744554_95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125538"/>
            <a:ext cx="1584325" cy="1552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8" grpId="0" animBg="1"/>
      <p:bldP spid="108561" grpId="0" animBg="1"/>
      <p:bldP spid="1085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971550" y="3141663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971550" y="3789363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971550" y="4365625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2344" name="Group 8"/>
          <p:cNvGrpSpPr/>
          <p:nvPr/>
        </p:nvGrpSpPr>
        <p:grpSpPr bwMode="auto">
          <a:xfrm>
            <a:off x="1042988" y="3933825"/>
            <a:ext cx="287337" cy="215900"/>
            <a:chOff x="2336" y="3385"/>
            <a:chExt cx="317" cy="181"/>
          </a:xfrm>
        </p:grpSpPr>
        <p:sp>
          <p:nvSpPr>
            <p:cNvPr id="142345" name="Line 9"/>
            <p:cNvSpPr>
              <a:spLocks noChangeShapeType="1"/>
            </p:cNvSpPr>
            <p:nvPr/>
          </p:nvSpPr>
          <p:spPr bwMode="auto">
            <a:xfrm>
              <a:off x="2336" y="3385"/>
              <a:ext cx="90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346" name="Line 10"/>
            <p:cNvSpPr>
              <a:spLocks noChangeShapeType="1"/>
            </p:cNvSpPr>
            <p:nvPr/>
          </p:nvSpPr>
          <p:spPr bwMode="auto">
            <a:xfrm flipV="1">
              <a:off x="2426" y="3385"/>
              <a:ext cx="227" cy="181"/>
            </a:xfrm>
            <a:prstGeom prst="line">
              <a:avLst/>
            </a:prstGeom>
            <a:noFill/>
            <a:ln w="4445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1258888" y="2349500"/>
            <a:ext cx="740568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 dirty="0">
                <a:latin typeface="Arial" panose="020B0604020202020204" pitchFamily="34" charset="0"/>
              </a:rPr>
              <a:t>     </a:t>
            </a:r>
            <a:r>
              <a:rPr kumimoji="0" lang="en-US" altLang="zh-CN" b="0" dirty="0">
                <a:solidFill>
                  <a:srgbClr val="CC0000"/>
                </a:solidFill>
                <a:latin typeface="Arial" panose="020B0604020202020204" pitchFamily="34" charset="0"/>
              </a:rPr>
              <a:t>She has a stomachache.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 dirty="0">
                <a:solidFill>
                  <a:srgbClr val="000099"/>
                </a:solidFill>
                <a:latin typeface="Arial" panose="020B0604020202020204" pitchFamily="34" charset="0"/>
              </a:rPr>
              <a:t>    1. She’d better drink cold water.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 dirty="0">
                <a:solidFill>
                  <a:srgbClr val="000099"/>
                </a:solidFill>
                <a:latin typeface="Arial" panose="020B0604020202020204" pitchFamily="34" charset="0"/>
              </a:rPr>
              <a:t>    2. She should not eat hot food.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 dirty="0">
                <a:solidFill>
                  <a:srgbClr val="000099"/>
                </a:solidFill>
                <a:latin typeface="Arial" panose="020B0604020202020204" pitchFamily="34" charset="0"/>
              </a:rPr>
              <a:t>    3. She should brush her teeth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b="0" dirty="0">
                <a:solidFill>
                  <a:srgbClr val="000099"/>
                </a:solidFill>
                <a:latin typeface="Arial" panose="020B0604020202020204" pitchFamily="34" charset="0"/>
              </a:rPr>
              <a:t>        twice a day.</a:t>
            </a:r>
          </a:p>
        </p:txBody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1331913" y="1268413"/>
            <a:ext cx="6335712" cy="727075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kumimoji="0" lang="en-US" altLang="zh-CN" dirty="0">
                <a:solidFill>
                  <a:srgbClr val="000066"/>
                </a:solidFill>
                <a:latin typeface="Franklin Gothic Medium" panose="020B0603020102020204" pitchFamily="34" charset="0"/>
                <a:ea typeface="仿宋_GB2312" pitchFamily="49" charset="-122"/>
              </a:rPr>
              <a:t>Find the right advice.</a:t>
            </a:r>
          </a:p>
        </p:txBody>
      </p:sp>
      <p:sp>
        <p:nvSpPr>
          <p:cNvPr id="142351" name="WordArt 15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2160588" cy="561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MingLiU"/>
                <a:ea typeface="PMingLiU"/>
              </a:rPr>
              <a:t>Practice</a:t>
            </a:r>
            <a:endParaRPr lang="zh-CN" altLang="en-US" sz="4400" kern="10">
              <a:ln w="254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PMingLiU"/>
              <a:ea typeface="P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Oval 2"/>
          <p:cNvSpPr>
            <a:spLocks noChangeArrowheads="1"/>
          </p:cNvSpPr>
          <p:nvPr/>
        </p:nvSpPr>
        <p:spPr bwMode="auto">
          <a:xfrm>
            <a:off x="179388" y="476250"/>
            <a:ext cx="863600" cy="6492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400">
                <a:latin typeface="Arial Black" panose="020B0A04020102020204" pitchFamily="34" charset="0"/>
              </a:rPr>
              <a:t>4a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116013" y="333375"/>
            <a:ext cx="78486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000099"/>
                </a:solidFill>
                <a:latin typeface="Arial" panose="020B0604020202020204" pitchFamily="34" charset="0"/>
              </a:rPr>
              <a:t>Read the pairs of words and pay attention to the difference between /i:/ and /</a:t>
            </a:r>
            <a:r>
              <a:rPr kumimoji="0" lang="en-US" altLang="zh-CN">
                <a:solidFill>
                  <a:srgbClr val="000099"/>
                </a:solidFill>
                <a:latin typeface="YinBiao" pitchFamily="2" charset="0"/>
              </a:rPr>
              <a:t>e</a:t>
            </a:r>
            <a:r>
              <a:rPr kumimoji="0" lang="en-US" altLang="zh-CN" sz="2800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  <a:r>
              <a:rPr kumimoji="0" lang="en-US" altLang="zh-CN">
                <a:solidFill>
                  <a:srgbClr val="000099"/>
                </a:solidFill>
                <a:latin typeface="Arial" panose="020B0604020202020204" pitchFamily="34" charset="0"/>
              </a:rPr>
              <a:t>/.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258888" y="2062163"/>
            <a:ext cx="1731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/i:/-- /e</a:t>
            </a:r>
            <a:r>
              <a:rPr kumimoji="0"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kumimoji="0"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187450" y="2924175"/>
            <a:ext cx="300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f</a:t>
            </a:r>
            <a:r>
              <a:rPr kumimoji="0" lang="en-US" altLang="zh-CN" u="sng">
                <a:solidFill>
                  <a:srgbClr val="008000"/>
                </a:solidFill>
                <a:latin typeface="Arial" panose="020B0604020202020204" pitchFamily="34" charset="0"/>
              </a:rPr>
              <a:t>e</a:t>
            </a:r>
            <a:r>
              <a:rPr kumimoji="0"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ver----f</a:t>
            </a:r>
            <a:r>
              <a:rPr kumimoji="0" lang="en-US" altLang="zh-CN" u="sng">
                <a:solidFill>
                  <a:srgbClr val="008000"/>
                </a:solidFill>
                <a:latin typeface="Arial" panose="020B0604020202020204" pitchFamily="34" charset="0"/>
              </a:rPr>
              <a:t>a</a:t>
            </a:r>
            <a:r>
              <a:rPr kumimoji="0"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vor</a:t>
            </a: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4932363" y="2924175"/>
            <a:ext cx="224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f</a:t>
            </a:r>
            <a:r>
              <a:rPr kumimoji="0" lang="en-US" altLang="zh-CN" u="sng">
                <a:solidFill>
                  <a:srgbClr val="008000"/>
                </a:solidFill>
                <a:latin typeface="Arial" panose="020B0604020202020204" pitchFamily="34" charset="0"/>
              </a:rPr>
              <a:t>ee</a:t>
            </a:r>
            <a:r>
              <a:rPr kumimoji="0"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l----f</a:t>
            </a:r>
            <a:r>
              <a:rPr kumimoji="0" lang="en-US" altLang="zh-CN" u="sng">
                <a:solidFill>
                  <a:srgbClr val="008000"/>
                </a:solidFill>
                <a:latin typeface="Arial" panose="020B0604020202020204" pitchFamily="34" charset="0"/>
              </a:rPr>
              <a:t>ai</a:t>
            </a:r>
            <a:r>
              <a:rPr kumimoji="0"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1187450" y="4005263"/>
            <a:ext cx="231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s</a:t>
            </a:r>
            <a:r>
              <a:rPr kumimoji="0" lang="en-US" altLang="zh-CN" u="sng">
                <a:solidFill>
                  <a:srgbClr val="008000"/>
                </a:solidFill>
                <a:latin typeface="Arial" panose="020B0604020202020204" pitchFamily="34" charset="0"/>
              </a:rPr>
              <a:t>ee</a:t>
            </a:r>
            <a:r>
              <a:rPr kumimoji="0"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----s</a:t>
            </a:r>
            <a:r>
              <a:rPr kumimoji="0" lang="en-US" altLang="zh-CN" u="sng">
                <a:solidFill>
                  <a:srgbClr val="008000"/>
                </a:solidFill>
                <a:latin typeface="Arial" panose="020B0604020202020204" pitchFamily="34" charset="0"/>
              </a:rPr>
              <a:t>ay</a:t>
            </a: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5003800" y="4005263"/>
            <a:ext cx="302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w</a:t>
            </a:r>
            <a:r>
              <a:rPr kumimoji="0" lang="en-US" altLang="zh-CN" u="sng">
                <a:solidFill>
                  <a:srgbClr val="008000"/>
                </a:solidFill>
                <a:latin typeface="Arial" panose="020B0604020202020204" pitchFamily="34" charset="0"/>
              </a:rPr>
              <a:t>ee</a:t>
            </a:r>
            <a:r>
              <a:rPr kumimoji="0"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k----w</a:t>
            </a:r>
            <a:r>
              <a:rPr kumimoji="0" lang="en-US" altLang="zh-CN" u="sng">
                <a:solidFill>
                  <a:srgbClr val="008000"/>
                </a:solidFill>
                <a:latin typeface="Arial" panose="020B0604020202020204" pitchFamily="34" charset="0"/>
              </a:rPr>
              <a:t>a</a:t>
            </a:r>
            <a:r>
              <a:rPr kumimoji="0" lang="en-US" altLang="zh-CN">
                <a:solidFill>
                  <a:srgbClr val="008000"/>
                </a:solidFill>
                <a:latin typeface="Arial" panose="020B0604020202020204" pitchFamily="34" charset="0"/>
              </a:rPr>
              <a:t>ke</a:t>
            </a:r>
          </a:p>
        </p:txBody>
      </p:sp>
      <p:pic>
        <p:nvPicPr>
          <p:cNvPr id="166922" name="Picture 10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313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Oval 2"/>
          <p:cNvSpPr>
            <a:spLocks noChangeArrowheads="1"/>
          </p:cNvSpPr>
          <p:nvPr/>
        </p:nvSpPr>
        <p:spPr bwMode="auto">
          <a:xfrm>
            <a:off x="179388" y="476250"/>
            <a:ext cx="863600" cy="6492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400">
                <a:solidFill>
                  <a:schemeClr val="accent2"/>
                </a:solidFill>
                <a:latin typeface="Arial Black" panose="020B0A04020102020204" pitchFamily="34" charset="0"/>
              </a:rPr>
              <a:t>4b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116013" y="476250"/>
            <a:ext cx="7488237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400" dirty="0">
                <a:solidFill>
                  <a:srgbClr val="000099"/>
                </a:solidFill>
                <a:latin typeface="Arial" panose="020B0604020202020204" pitchFamily="34" charset="0"/>
              </a:rPr>
              <a:t>Listen to the conversation, paying attention to the weak form and incomplete </a:t>
            </a:r>
            <a:r>
              <a:rPr kumimoji="0" lang="en-US" altLang="zh-CN" sz="2400" dirty="0" err="1">
                <a:solidFill>
                  <a:srgbClr val="000099"/>
                </a:solidFill>
                <a:latin typeface="Arial" panose="020B0604020202020204" pitchFamily="34" charset="0"/>
              </a:rPr>
              <a:t>plosion</a:t>
            </a:r>
            <a:r>
              <a:rPr kumimoji="0" lang="en-US" altLang="zh-CN" sz="2400" dirty="0">
                <a:solidFill>
                  <a:srgbClr val="000099"/>
                </a:solidFill>
                <a:latin typeface="Arial" panose="020B0604020202020204" pitchFamily="34" charset="0"/>
              </a:rPr>
              <a:t>. Read after the tape and imitate, then use the phrases in 3 to practice.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116013" y="2565400"/>
            <a:ext cx="7242175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kumimoji="0" lang="en-US" altLang="zh-CN" sz="2800" dirty="0">
                <a:solidFill>
                  <a:srgbClr val="9900CC"/>
                </a:solidFill>
                <a:latin typeface="Palatino Linotype" panose="02040502050505030304" pitchFamily="18" charset="0"/>
              </a:rPr>
              <a:t>A: What’s wrong with you?</a:t>
            </a:r>
          </a:p>
          <a:p>
            <a:pPr marL="342900" indent="-342900">
              <a:lnSpc>
                <a:spcPct val="120000"/>
              </a:lnSpc>
            </a:pPr>
            <a:r>
              <a:rPr kumimoji="0" lang="en-US" altLang="zh-CN" sz="2800" dirty="0">
                <a:solidFill>
                  <a:srgbClr val="9900CC"/>
                </a:solidFill>
                <a:latin typeface="Palatino Linotype" panose="02040502050505030304" pitchFamily="18" charset="0"/>
              </a:rPr>
              <a:t>B: I have </a:t>
            </a:r>
            <a:r>
              <a:rPr kumimoji="0" lang="en-US" altLang="zh-CN" sz="2800" u="sng" dirty="0">
                <a:solidFill>
                  <a:srgbClr val="9900CC"/>
                </a:solidFill>
                <a:latin typeface="Palatino Linotype" panose="02040502050505030304" pitchFamily="18" charset="0"/>
              </a:rPr>
              <a:t>a</a:t>
            </a:r>
            <a:r>
              <a:rPr kumimoji="0" lang="en-US" altLang="zh-CN" sz="2800" dirty="0">
                <a:solidFill>
                  <a:srgbClr val="9900CC"/>
                </a:solidFill>
                <a:latin typeface="Palatino Linotype" panose="02040502050505030304" pitchFamily="18" charset="0"/>
              </a:rPr>
              <a:t> fever.</a:t>
            </a:r>
          </a:p>
          <a:p>
            <a:pPr marL="342900" indent="-342900">
              <a:lnSpc>
                <a:spcPct val="120000"/>
              </a:lnSpc>
            </a:pPr>
            <a:r>
              <a:rPr kumimoji="0" lang="en-US" altLang="zh-CN" sz="2800" dirty="0">
                <a:solidFill>
                  <a:srgbClr val="9900CC"/>
                </a:solidFill>
                <a:latin typeface="Palatino Linotype" panose="02040502050505030304" pitchFamily="18" charset="0"/>
              </a:rPr>
              <a:t>A: How long h</a:t>
            </a:r>
            <a:r>
              <a:rPr kumimoji="0" lang="en-US" altLang="zh-CN" sz="2800" u="sng" dirty="0">
                <a:solidFill>
                  <a:srgbClr val="9900CC"/>
                </a:solidFill>
                <a:latin typeface="Palatino Linotype" panose="02040502050505030304" pitchFamily="18" charset="0"/>
              </a:rPr>
              <a:t>a</a:t>
            </a:r>
            <a:r>
              <a:rPr kumimoji="0" lang="en-US" altLang="zh-CN" sz="2800" dirty="0">
                <a:solidFill>
                  <a:srgbClr val="9900CC"/>
                </a:solidFill>
                <a:latin typeface="Palatino Linotype" panose="02040502050505030304" pitchFamily="18" charset="0"/>
              </a:rPr>
              <a:t>ve you b</a:t>
            </a:r>
            <a:r>
              <a:rPr kumimoji="0" lang="en-US" altLang="zh-CN" sz="2800" u="sng" dirty="0">
                <a:solidFill>
                  <a:srgbClr val="9900CC"/>
                </a:solidFill>
                <a:latin typeface="Palatino Linotype" panose="02040502050505030304" pitchFamily="18" charset="0"/>
              </a:rPr>
              <a:t>ee</a:t>
            </a:r>
            <a:r>
              <a:rPr kumimoji="0" lang="en-US" altLang="zh-CN" sz="2800" dirty="0">
                <a:solidFill>
                  <a:srgbClr val="9900CC"/>
                </a:solidFill>
                <a:latin typeface="Palatino Linotype" panose="02040502050505030304" pitchFamily="18" charset="0"/>
              </a:rPr>
              <a:t>n like this?</a:t>
            </a:r>
          </a:p>
          <a:p>
            <a:pPr marL="342900" indent="-342900">
              <a:lnSpc>
                <a:spcPct val="120000"/>
              </a:lnSpc>
            </a:pPr>
            <a:r>
              <a:rPr kumimoji="0" lang="en-US" altLang="zh-CN" sz="2800" dirty="0">
                <a:solidFill>
                  <a:srgbClr val="9900CC"/>
                </a:solidFill>
                <a:latin typeface="Palatino Linotype" panose="02040502050505030304" pitchFamily="18" charset="0"/>
              </a:rPr>
              <a:t>B: </a:t>
            </a:r>
            <a:r>
              <a:rPr kumimoji="0" lang="en-US" altLang="zh-CN" sz="2800" dirty="0" err="1">
                <a:solidFill>
                  <a:srgbClr val="9900CC"/>
                </a:solidFill>
                <a:latin typeface="Palatino Linotype" panose="02040502050505030304" pitchFamily="18" charset="0"/>
              </a:rPr>
              <a:t>Abou</a:t>
            </a:r>
            <a:r>
              <a:rPr kumimoji="0" lang="en-US" altLang="zh-CN" sz="2800" dirty="0">
                <a:solidFill>
                  <a:srgbClr val="9900CC"/>
                </a:solidFill>
                <a:latin typeface="Palatino Linotype" panose="02040502050505030304" pitchFamily="18" charset="0"/>
              </a:rPr>
              <a:t>(t) two days.</a:t>
            </a:r>
          </a:p>
          <a:p>
            <a:pPr marL="342900" indent="-342900">
              <a:lnSpc>
                <a:spcPct val="120000"/>
              </a:lnSpc>
            </a:pPr>
            <a:r>
              <a:rPr kumimoji="0" lang="en-US" altLang="zh-CN" sz="2800" dirty="0">
                <a:solidFill>
                  <a:srgbClr val="9900CC"/>
                </a:solidFill>
                <a:latin typeface="Palatino Linotype" panose="02040502050505030304" pitchFamily="18" charset="0"/>
              </a:rPr>
              <a:t>A: You’(d) better lie down </a:t>
            </a:r>
            <a:r>
              <a:rPr kumimoji="0" lang="en-US" altLang="zh-CN" sz="2800" u="sng" dirty="0">
                <a:solidFill>
                  <a:srgbClr val="9900CC"/>
                </a:solidFill>
                <a:latin typeface="Palatino Linotype" panose="02040502050505030304" pitchFamily="18" charset="0"/>
              </a:rPr>
              <a:t>a</a:t>
            </a:r>
            <a:r>
              <a:rPr kumimoji="0" lang="en-US" altLang="zh-CN" sz="2800" dirty="0">
                <a:solidFill>
                  <a:srgbClr val="9900CC"/>
                </a:solidFill>
                <a:latin typeface="Palatino Linotype" panose="02040502050505030304" pitchFamily="18" charset="0"/>
              </a:rPr>
              <a:t>n(d) have a rest.</a:t>
            </a:r>
          </a:p>
        </p:txBody>
      </p:sp>
      <p:pic>
        <p:nvPicPr>
          <p:cNvPr id="167944" name="Picture 8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1916113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 flipH="1" flipV="1">
            <a:off x="5076825" y="4437063"/>
            <a:ext cx="4067175" cy="2060575"/>
          </a:xfrm>
          <a:prstGeom prst="wedgeRoundRectCallout">
            <a:avLst>
              <a:gd name="adj1" fmla="val 56361"/>
              <a:gd name="adj2" fmla="val 82125"/>
              <a:gd name="adj3" fmla="val 16667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/>
            <a:r>
              <a:rPr kumimoji="0" lang="en-US" altLang="zh-CN" sz="2800" dirty="0">
                <a:solidFill>
                  <a:srgbClr val="000066"/>
                </a:solidFill>
                <a:latin typeface="Arial" panose="020B0604020202020204" pitchFamily="34" charset="0"/>
              </a:rPr>
              <a:t>You _________ brush your teeth twice a day.</a:t>
            </a:r>
          </a:p>
        </p:txBody>
      </p:sp>
      <p:sp>
        <p:nvSpPr>
          <p:cNvPr id="158723" name="AutoShape 3"/>
          <p:cNvSpPr>
            <a:spLocks noChangeArrowheads="1"/>
          </p:cNvSpPr>
          <p:nvPr/>
        </p:nvSpPr>
        <p:spPr bwMode="auto">
          <a:xfrm flipH="1" flipV="1">
            <a:off x="5651500" y="1844675"/>
            <a:ext cx="3348038" cy="1728788"/>
          </a:xfrm>
          <a:prstGeom prst="wedgeRoundRectCallout">
            <a:avLst>
              <a:gd name="adj1" fmla="val 76741"/>
              <a:gd name="adj2" fmla="val -61940"/>
              <a:gd name="adj3" fmla="val 16667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/>
            <a:r>
              <a:rPr kumimoji="0" lang="en-US" altLang="zh-CN" sz="2800" dirty="0">
                <a:solidFill>
                  <a:srgbClr val="000066"/>
                </a:solidFill>
                <a:latin typeface="Arial Narrow" panose="020B0606020202030204" pitchFamily="34" charset="0"/>
              </a:rPr>
              <a:t>You shouldn’t eat so much candy.</a:t>
            </a:r>
          </a:p>
        </p:txBody>
      </p:sp>
      <p:sp>
        <p:nvSpPr>
          <p:cNvPr id="158724" name="AutoShape 4"/>
          <p:cNvSpPr>
            <a:spLocks noChangeArrowheads="1"/>
          </p:cNvSpPr>
          <p:nvPr/>
        </p:nvSpPr>
        <p:spPr bwMode="auto">
          <a:xfrm>
            <a:off x="395288" y="2205038"/>
            <a:ext cx="3455987" cy="647700"/>
          </a:xfrm>
          <a:prstGeom prst="wedgeRoundRectCallout">
            <a:avLst>
              <a:gd name="adj1" fmla="val 33602"/>
              <a:gd name="adj2" fmla="val 139949"/>
              <a:gd name="adj3" fmla="val 16667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0" lang="en-US" altLang="zh-CN" sz="2800" dirty="0">
                <a:solidFill>
                  <a:srgbClr val="000066"/>
                </a:solidFill>
                <a:latin typeface="Arial" panose="020B0604020202020204" pitchFamily="34" charset="0"/>
              </a:rPr>
              <a:t>I have _________.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679450" y="1116013"/>
            <a:ext cx="7810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 dirty="0">
                <a:latin typeface="Arial" panose="020B0604020202020204" pitchFamily="34" charset="0"/>
              </a:rPr>
              <a:t>Fill in the blanks according to the pictures</a:t>
            </a:r>
            <a:r>
              <a:rPr kumimoji="0" lang="en-US" altLang="zh-CN" sz="2800" i="1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58731" name="Picture 11" descr="8a2a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2924175"/>
            <a:ext cx="2679700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6443663" y="4868863"/>
            <a:ext cx="2519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Arial Narrow" panose="020B0606020202030204" pitchFamily="34" charset="0"/>
              </a:rPr>
              <a:t>should/had  better</a:t>
            </a:r>
          </a:p>
        </p:txBody>
      </p:sp>
      <p:sp>
        <p:nvSpPr>
          <p:cNvPr id="158745" name="Text Box 25"/>
          <p:cNvSpPr txBox="1">
            <a:spLocks noChangeArrowheads="1"/>
          </p:cNvSpPr>
          <p:nvPr/>
        </p:nvSpPr>
        <p:spPr bwMode="auto">
          <a:xfrm>
            <a:off x="1692275" y="2276475"/>
            <a:ext cx="1944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 Narrow" panose="020B0606020202030204" pitchFamily="34" charset="0"/>
              </a:rPr>
              <a:t>a toothache</a:t>
            </a:r>
          </a:p>
        </p:txBody>
      </p:sp>
      <p:sp>
        <p:nvSpPr>
          <p:cNvPr id="158746" name="WordArt 26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2160587" cy="561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4400" kern="10" dirty="0">
                <a:ln w="254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PMingLiU"/>
                <a:ea typeface="PMingLiU"/>
              </a:rPr>
              <a:t>Exercises</a:t>
            </a:r>
            <a:endParaRPr lang="zh-CN" altLang="en-US" sz="4400" kern="10" dirty="0">
              <a:ln w="254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PMingLiU"/>
              <a:ea typeface="P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9" grpId="0"/>
      <p:bldP spid="1587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3" descr="8A2b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5613" y="1670050"/>
            <a:ext cx="427990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1" name="AutoShape 7"/>
          <p:cNvSpPr>
            <a:spLocks noChangeArrowheads="1"/>
          </p:cNvSpPr>
          <p:nvPr/>
        </p:nvSpPr>
        <p:spPr bwMode="auto">
          <a:xfrm>
            <a:off x="323850" y="908050"/>
            <a:ext cx="2376488" cy="647700"/>
          </a:xfrm>
          <a:prstGeom prst="wedgeRoundRectCallout">
            <a:avLst>
              <a:gd name="adj1" fmla="val 79324"/>
              <a:gd name="adj2" fmla="val 162500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kumimoji="0" lang="zh-CN" altLang="zh-CN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539750" y="981075"/>
            <a:ext cx="220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400" dirty="0">
                <a:latin typeface="Arial" panose="020B0604020202020204" pitchFamily="34" charset="0"/>
              </a:rPr>
              <a:t>I have a fever.</a:t>
            </a:r>
          </a:p>
        </p:txBody>
      </p:sp>
      <p:sp>
        <p:nvSpPr>
          <p:cNvPr id="159753" name="AutoShape 9"/>
          <p:cNvSpPr>
            <a:spLocks noChangeArrowheads="1"/>
          </p:cNvSpPr>
          <p:nvPr/>
        </p:nvSpPr>
        <p:spPr bwMode="auto">
          <a:xfrm flipH="1" flipV="1">
            <a:off x="4787900" y="4652963"/>
            <a:ext cx="4176713" cy="1368425"/>
          </a:xfrm>
          <a:prstGeom prst="wedgeRoundRectCallout">
            <a:avLst>
              <a:gd name="adj1" fmla="val 50454"/>
              <a:gd name="adj2" fmla="val 172505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/>
            <a:endParaRPr kumimoji="0" lang="zh-CN" altLang="zh-CN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9754" name="AutoShape 10"/>
          <p:cNvSpPr>
            <a:spLocks noChangeArrowheads="1"/>
          </p:cNvSpPr>
          <p:nvPr/>
        </p:nvSpPr>
        <p:spPr bwMode="auto">
          <a:xfrm flipH="1" flipV="1">
            <a:off x="5003800" y="188913"/>
            <a:ext cx="4140200" cy="1727200"/>
          </a:xfrm>
          <a:prstGeom prst="wedgeRoundRectCallout">
            <a:avLst>
              <a:gd name="adj1" fmla="val 52759"/>
              <a:gd name="adj2" fmla="val -42648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/>
            <a:endParaRPr kumimoji="0" lang="zh-CN" altLang="zh-CN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5076825" y="404813"/>
            <a:ext cx="38877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400" dirty="0">
                <a:latin typeface="Arial" panose="020B0604020202020204" pitchFamily="34" charset="0"/>
              </a:rPr>
              <a:t>You  </a:t>
            </a:r>
            <a:r>
              <a:rPr kumimoji="0" lang="en-US" altLang="zh-CN" sz="2400" dirty="0">
                <a:latin typeface="Arial" panose="020B0604020202020204" pitchFamily="34" charset="0"/>
              </a:rPr>
              <a:t>_________________ </a:t>
            </a:r>
            <a:r>
              <a:rPr kumimoji="0" lang="en-US" altLang="en-US" sz="2400" dirty="0"/>
              <a:t>stay in</a:t>
            </a:r>
            <a:r>
              <a:rPr kumimoji="0" lang="en-US" altLang="zh-CN" dirty="0"/>
              <a:t> </a:t>
            </a:r>
            <a:r>
              <a:rPr kumimoji="0" lang="en-US" altLang="en-US" sz="2400" dirty="0">
                <a:latin typeface="Arial" panose="020B0604020202020204" pitchFamily="34" charset="0"/>
              </a:rPr>
              <a:t>bed and have a good rest.</a:t>
            </a:r>
            <a:endParaRPr kumimoji="0"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5003800" y="4868863"/>
            <a:ext cx="3816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800">
                <a:latin typeface="Arial Narrow" panose="020B0606020202030204" pitchFamily="34" charset="0"/>
              </a:rPr>
              <a:t>You </a:t>
            </a:r>
            <a:r>
              <a:rPr kumimoji="0" lang="en-US" altLang="zh-CN" sz="2800">
                <a:latin typeface="Arial Narrow" panose="020B0606020202030204" pitchFamily="34" charset="0"/>
              </a:rPr>
              <a:t>_________________</a:t>
            </a:r>
            <a:r>
              <a:rPr kumimoji="0" lang="en-US" altLang="en-US" sz="2800">
                <a:latin typeface="Arial Narrow" panose="020B0606020202030204" pitchFamily="34" charset="0"/>
              </a:rPr>
              <a:t> drink lots of boiled water.</a:t>
            </a:r>
            <a:endParaRPr kumimoji="0" lang="en-US" altLang="zh-CN" sz="2800">
              <a:latin typeface="Arial Narrow" panose="020B0606020202030204" pitchFamily="34" charset="0"/>
            </a:endParaRPr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5867400" y="333375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should/had better</a:t>
            </a:r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5651500" y="4868863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should/had better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9" grpId="0"/>
      <p:bldP spid="1597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 descr="8A2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484313"/>
            <a:ext cx="3975100" cy="405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5" name="AutoShape 7"/>
          <p:cNvSpPr>
            <a:spLocks noChangeArrowheads="1"/>
          </p:cNvSpPr>
          <p:nvPr/>
        </p:nvSpPr>
        <p:spPr bwMode="auto">
          <a:xfrm flipH="1">
            <a:off x="6156325" y="1412875"/>
            <a:ext cx="2663825" cy="647700"/>
          </a:xfrm>
          <a:prstGeom prst="wedgeRoundRectCallout">
            <a:avLst>
              <a:gd name="adj1" fmla="val 43560"/>
              <a:gd name="adj2" fmla="val 109065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kumimoji="0" lang="zh-CN" altLang="zh-CN" sz="2800">
              <a:latin typeface="Arial" panose="020B0604020202020204" pitchFamily="34" charset="0"/>
            </a:endParaRP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6246813" y="1484313"/>
            <a:ext cx="250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400" b="0">
                <a:latin typeface="Arial" panose="020B0604020202020204" pitchFamily="34" charset="0"/>
              </a:rPr>
              <a:t>I have sore eyes.</a:t>
            </a:r>
          </a:p>
        </p:txBody>
      </p:sp>
      <p:sp>
        <p:nvSpPr>
          <p:cNvPr id="160777" name="AutoShape 9"/>
          <p:cNvSpPr>
            <a:spLocks noChangeArrowheads="1"/>
          </p:cNvSpPr>
          <p:nvPr/>
        </p:nvSpPr>
        <p:spPr bwMode="auto">
          <a:xfrm>
            <a:off x="468313" y="188913"/>
            <a:ext cx="4032250" cy="1223962"/>
          </a:xfrm>
          <a:prstGeom prst="wedgeRoundRectCallout">
            <a:avLst>
              <a:gd name="adj1" fmla="val 37125"/>
              <a:gd name="adj2" fmla="val 87222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kumimoji="0" lang="zh-CN" altLang="zh-CN" sz="2800">
              <a:latin typeface="Arial" panose="020B0604020202020204" pitchFamily="34" charset="0"/>
            </a:endParaRP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468313" y="549275"/>
            <a:ext cx="3743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400">
                <a:latin typeface="Arial" panose="020B0604020202020204" pitchFamily="34" charset="0"/>
              </a:rPr>
              <a:t>You </a:t>
            </a:r>
            <a:r>
              <a:rPr kumimoji="0" lang="en-US" altLang="zh-CN" sz="2400">
                <a:latin typeface="Arial" panose="020B0604020202020204" pitchFamily="34" charset="0"/>
              </a:rPr>
              <a:t>____________</a:t>
            </a:r>
            <a:r>
              <a:rPr kumimoji="0" lang="en-US" altLang="en-US" sz="2400">
                <a:latin typeface="Arial" panose="020B0604020202020204" pitchFamily="34" charset="0"/>
              </a:rPr>
              <a:t> work on the Internet so long.</a:t>
            </a:r>
            <a:endParaRPr kumimoji="0" lang="en-US" altLang="zh-CN" sz="2400">
              <a:latin typeface="Arial" panose="020B0604020202020204" pitchFamily="34" charset="0"/>
            </a:endParaRPr>
          </a:p>
        </p:txBody>
      </p:sp>
      <p:sp>
        <p:nvSpPr>
          <p:cNvPr id="160779" name="AutoShape 11"/>
          <p:cNvSpPr>
            <a:spLocks noChangeArrowheads="1"/>
          </p:cNvSpPr>
          <p:nvPr/>
        </p:nvSpPr>
        <p:spPr bwMode="auto">
          <a:xfrm>
            <a:off x="0" y="3716338"/>
            <a:ext cx="4105275" cy="1655762"/>
          </a:xfrm>
          <a:prstGeom prst="wedgeRoundRectCallout">
            <a:avLst>
              <a:gd name="adj1" fmla="val 32755"/>
              <a:gd name="adj2" fmla="val -70995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kumimoji="0" lang="zh-CN" altLang="zh-CN" sz="2800">
              <a:latin typeface="Arial" panose="020B0604020202020204" pitchFamily="34" charset="0"/>
            </a:endParaRPr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0" y="3933825"/>
            <a:ext cx="3778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400">
                <a:latin typeface="Arial" panose="020B0604020202020204" pitchFamily="34" charset="0"/>
              </a:rPr>
              <a:t>You _________________ take good care of your eyes.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1187450" y="260350"/>
            <a:ext cx="2017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shouldn’t/</a:t>
            </a:r>
          </a:p>
          <a:p>
            <a:r>
              <a:rPr lang="en-US" altLang="zh-CN" sz="2000">
                <a:solidFill>
                  <a:srgbClr val="FF0000"/>
                </a:solidFill>
              </a:rPr>
              <a:t>had better not</a:t>
            </a: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684213" y="3933825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should/had better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1" grpId="0"/>
      <p:bldP spid="1607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468313" y="1268413"/>
            <a:ext cx="8208962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3200" dirty="0">
                <a:solidFill>
                  <a:srgbClr val="FF9900"/>
                </a:solidFill>
                <a:latin typeface="Franklin Gothic Medium" panose="020B0603020102020204" pitchFamily="34" charset="0"/>
              </a:rPr>
              <a:t>Give advice:</a:t>
            </a:r>
          </a:p>
          <a:p>
            <a:r>
              <a:rPr kumimoji="0" lang="en-US" altLang="zh-CN" sz="3200" dirty="0">
                <a:latin typeface="Franklin Gothic Medium" panose="020B0603020102020204" pitchFamily="34" charset="0"/>
              </a:rPr>
              <a:t>1. should do</a:t>
            </a:r>
          </a:p>
          <a:p>
            <a:r>
              <a:rPr kumimoji="0" lang="en-US" altLang="zh-CN" sz="3200" dirty="0">
                <a:latin typeface="Franklin Gothic Medium" panose="020B0603020102020204" pitchFamily="34" charset="0"/>
              </a:rPr>
              <a:t>    </a:t>
            </a:r>
            <a:r>
              <a:rPr lang="en-US" altLang="zh-CN" sz="3200" dirty="0">
                <a:solidFill>
                  <a:schemeClr val="hlink"/>
                </a:solidFill>
                <a:latin typeface="Franklin Gothic Medium" panose="020B0603020102020204" pitchFamily="34" charset="0"/>
              </a:rPr>
              <a:t>You should have a good rest.</a:t>
            </a:r>
            <a:endParaRPr kumimoji="0" lang="en-US" altLang="zh-CN" sz="3200" dirty="0">
              <a:solidFill>
                <a:schemeClr val="hlink"/>
              </a:solidFill>
              <a:latin typeface="Franklin Gothic Medium" panose="020B0603020102020204" pitchFamily="34" charset="0"/>
            </a:endParaRPr>
          </a:p>
          <a:p>
            <a:r>
              <a:rPr kumimoji="0" lang="en-US" altLang="zh-CN" sz="3200" dirty="0">
                <a:latin typeface="Franklin Gothic Medium" panose="020B0603020102020204" pitchFamily="34" charset="0"/>
              </a:rPr>
              <a:t>2. had better do</a:t>
            </a:r>
          </a:p>
          <a:p>
            <a:r>
              <a:rPr lang="en-US" altLang="zh-CN" sz="3200" dirty="0">
                <a:solidFill>
                  <a:schemeClr val="hlink"/>
                </a:solidFill>
                <a:latin typeface="Franklin Gothic Medium" panose="020B0603020102020204" pitchFamily="34" charset="0"/>
              </a:rPr>
              <a:t>    You had better go to see a doctor.</a:t>
            </a:r>
            <a:endParaRPr kumimoji="0" lang="en-US" altLang="zh-CN" sz="3200" dirty="0">
              <a:solidFill>
                <a:schemeClr val="hlink"/>
              </a:solidFill>
              <a:latin typeface="Franklin Gothic Medium" panose="020B0603020102020204" pitchFamily="34" charset="0"/>
            </a:endParaRPr>
          </a:p>
          <a:p>
            <a:r>
              <a:rPr kumimoji="0" lang="en-US" altLang="zh-CN" sz="3200" dirty="0">
                <a:latin typeface="Franklin Gothic Medium" panose="020B0603020102020204" pitchFamily="34" charset="0"/>
              </a:rPr>
              <a:t>3. shouldn’t do</a:t>
            </a:r>
          </a:p>
          <a:p>
            <a:r>
              <a:rPr lang="en-US" altLang="zh-CN" sz="3200" dirty="0">
                <a:solidFill>
                  <a:schemeClr val="hlink"/>
                </a:solidFill>
                <a:latin typeface="Franklin Gothic Medium" panose="020B0603020102020204" pitchFamily="34" charset="0"/>
              </a:rPr>
              <a:t>    You shouldn’t eat too much candy.</a:t>
            </a:r>
          </a:p>
          <a:p>
            <a:r>
              <a:rPr lang="en-US" altLang="zh-CN" sz="3200" dirty="0">
                <a:latin typeface="Franklin Gothic Medium" panose="020B0603020102020204" pitchFamily="34" charset="0"/>
              </a:rPr>
              <a:t>4. had better not do</a:t>
            </a:r>
          </a:p>
          <a:p>
            <a:r>
              <a:rPr lang="en-US" altLang="zh-CN" sz="3200" dirty="0">
                <a:solidFill>
                  <a:schemeClr val="hlink"/>
                </a:solidFill>
                <a:latin typeface="Franklin Gothic Medium" panose="020B0603020102020204" pitchFamily="34" charset="0"/>
              </a:rPr>
              <a:t>    You’d better not work too long.</a:t>
            </a:r>
          </a:p>
          <a:p>
            <a:endParaRPr kumimoji="0" lang="en-US" altLang="zh-CN" sz="3200" b="0" dirty="0">
              <a:latin typeface="Franklin Gothic Medium" panose="020B0603020102020204" pitchFamily="34" charset="0"/>
            </a:endParaRPr>
          </a:p>
        </p:txBody>
      </p:sp>
      <p:sp>
        <p:nvSpPr>
          <p:cNvPr id="91160" name="WordArt 24"/>
          <p:cNvSpPr>
            <a:spLocks noChangeArrowheads="1" noChangeShapeType="1" noTextEdit="1"/>
          </p:cNvSpPr>
          <p:nvPr/>
        </p:nvSpPr>
        <p:spPr bwMode="auto">
          <a:xfrm>
            <a:off x="3132138" y="188913"/>
            <a:ext cx="2514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kern="10" dirty="0">
                <a:ln w="19050">
                  <a:solidFill>
                    <a:schemeClr val="hlin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 panose="02050604050505020204"/>
              </a:rPr>
              <a:t>Summary</a:t>
            </a:r>
            <a:endParaRPr lang="zh-CN" altLang="en-US" sz="4000" kern="10" dirty="0">
              <a:ln w="19050">
                <a:solidFill>
                  <a:schemeClr val="hlink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man Old Style" panose="02050604050505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252413" y="1268413"/>
            <a:ext cx="82550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30" tIns="44964" rIns="89930" bIns="44964"/>
          <a:lstStyle/>
          <a:p>
            <a:pPr marL="462280" indent="-462280" defTabSz="69405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latin typeface="Times New Roman" panose="02020603050405020304" pitchFamily="18" charset="0"/>
              </a:rPr>
              <a:t>1. — _________, young man?</a:t>
            </a:r>
          </a:p>
          <a:p>
            <a:pPr marL="462280" indent="-462280" defTabSz="69405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latin typeface="Times New Roman" panose="02020603050405020304" pitchFamily="18" charset="0"/>
              </a:rPr>
              <a:t>    — I have got a cough.</a:t>
            </a:r>
          </a:p>
          <a:p>
            <a:pPr marL="462280" indent="-462280" defTabSz="69405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latin typeface="Times New Roman" panose="02020603050405020304" pitchFamily="18" charset="0"/>
              </a:rPr>
              <a:t>     A. What’s the matter to you   </a:t>
            </a:r>
          </a:p>
          <a:p>
            <a:pPr marL="462280" indent="-462280" defTabSz="69405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latin typeface="Times New Roman" panose="02020603050405020304" pitchFamily="18" charset="0"/>
              </a:rPr>
              <a:t>     B. What’s wrong you</a:t>
            </a:r>
          </a:p>
          <a:p>
            <a:pPr marL="462280" indent="-462280" defTabSz="69405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latin typeface="Times New Roman" panose="02020603050405020304" pitchFamily="18" charset="0"/>
              </a:rPr>
              <a:t>     C. What’s the matter     </a:t>
            </a:r>
          </a:p>
          <a:p>
            <a:pPr marL="462280" indent="-462280" defTabSz="69405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latin typeface="Times New Roman" panose="02020603050405020304" pitchFamily="18" charset="0"/>
              </a:rPr>
              <a:t>     D. What have you get</a:t>
            </a:r>
          </a:p>
          <a:p>
            <a:pPr marL="462280" indent="-462280" defTabSz="69405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latin typeface="Times New Roman" panose="02020603050405020304" pitchFamily="18" charset="0"/>
              </a:rPr>
              <a:t>2. — Do you like drinking ____ water?</a:t>
            </a:r>
          </a:p>
          <a:p>
            <a:pPr marL="462280" indent="-462280" defTabSz="69405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latin typeface="Times New Roman" panose="02020603050405020304" pitchFamily="18" charset="0"/>
              </a:rPr>
              <a:t>   — Yes, I think it’s good for health.</a:t>
            </a:r>
          </a:p>
          <a:p>
            <a:pPr marL="462280" indent="-462280" defTabSz="69405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latin typeface="Times New Roman" panose="02020603050405020304" pitchFamily="18" charset="0"/>
              </a:rPr>
              <a:t>     A. boil     B. boils     C. boiled     D. to boil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431958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dirty="0">
                <a:solidFill>
                  <a:srgbClr val="333399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单项选择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787525" y="1179513"/>
            <a:ext cx="863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5051425" y="4508500"/>
            <a:ext cx="863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2987675" y="188913"/>
            <a:ext cx="431958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4100" dirty="0">
                <a:solidFill>
                  <a:srgbClr val="333399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Exercise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4" grpId="0"/>
      <p:bldP spid="1843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444500" y="549275"/>
            <a:ext cx="8158163" cy="627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898525">
              <a:spcBef>
                <a:spcPct val="10000"/>
              </a:spcBef>
            </a:pPr>
            <a:r>
              <a:rPr kumimoji="0" lang="en-US" altLang="zh-CN" sz="3100" dirty="0">
                <a:latin typeface="Times New Roman" panose="02020603050405020304" pitchFamily="18" charset="0"/>
              </a:rPr>
              <a:t>3. You’d better ___ to bed early.</a:t>
            </a:r>
          </a:p>
          <a:p>
            <a:pPr defTabSz="898525">
              <a:spcBef>
                <a:spcPct val="10000"/>
              </a:spcBef>
            </a:pPr>
            <a:r>
              <a:rPr kumimoji="0" lang="en-US" altLang="zh-CN" sz="3100" dirty="0">
                <a:latin typeface="Times New Roman" panose="02020603050405020304" pitchFamily="18" charset="0"/>
              </a:rPr>
              <a:t>     A. going     B. goes     C. go     D. to go</a:t>
            </a:r>
          </a:p>
          <a:p>
            <a:pPr defTabSz="898525">
              <a:spcBef>
                <a:spcPct val="10000"/>
              </a:spcBef>
            </a:pPr>
            <a:r>
              <a:rPr kumimoji="0" lang="en-US" altLang="zh-CN" sz="3100" dirty="0">
                <a:latin typeface="Times New Roman" panose="02020603050405020304" pitchFamily="18" charset="0"/>
              </a:rPr>
              <a:t>4. You give me _____ help.</a:t>
            </a:r>
          </a:p>
          <a:p>
            <a:pPr defTabSz="898525">
              <a:spcBef>
                <a:spcPct val="10000"/>
              </a:spcBef>
            </a:pPr>
            <a:r>
              <a:rPr kumimoji="0" lang="en-US" altLang="zh-CN" sz="3100" dirty="0">
                <a:latin typeface="Times New Roman" panose="02020603050405020304" pitchFamily="18" charset="0"/>
              </a:rPr>
              <a:t>     A. much too    B. quite too    </a:t>
            </a:r>
          </a:p>
          <a:p>
            <a:pPr defTabSz="898525">
              <a:spcBef>
                <a:spcPct val="10000"/>
              </a:spcBef>
            </a:pPr>
            <a:r>
              <a:rPr kumimoji="0" lang="en-US" altLang="zh-CN" sz="3100" dirty="0">
                <a:latin typeface="Times New Roman" panose="02020603050405020304" pitchFamily="18" charset="0"/>
              </a:rPr>
              <a:t>    C. to                 D. too much</a:t>
            </a:r>
          </a:p>
          <a:p>
            <a:pPr defTabSz="898525">
              <a:spcBef>
                <a:spcPct val="10000"/>
              </a:spcBef>
            </a:pPr>
            <a:r>
              <a:rPr kumimoji="0" lang="en-US" altLang="zh-CN" sz="3100" dirty="0">
                <a:latin typeface="Times New Roman" panose="02020603050405020304" pitchFamily="18" charset="0"/>
              </a:rPr>
              <a:t>5. You shouldn’t read _____. It’s bad for your eyes.</a:t>
            </a:r>
          </a:p>
          <a:p>
            <a:pPr defTabSz="898525">
              <a:spcBef>
                <a:spcPct val="10000"/>
              </a:spcBef>
            </a:pPr>
            <a:r>
              <a:rPr kumimoji="0" lang="en-US" altLang="zh-CN" sz="3100" dirty="0">
                <a:latin typeface="Times New Roman" panose="02020603050405020304" pitchFamily="18" charset="0"/>
              </a:rPr>
              <a:t>     A. to too long  	</a:t>
            </a:r>
            <a:r>
              <a:rPr kumimoji="0" lang="en-US" altLang="zh-CN" sz="3100" dirty="0" smtClean="0">
                <a:latin typeface="Times New Roman" panose="02020603050405020304" pitchFamily="18" charset="0"/>
              </a:rPr>
              <a:t>B</a:t>
            </a:r>
            <a:r>
              <a:rPr kumimoji="0" lang="en-US" altLang="zh-CN" sz="3100" dirty="0">
                <a:latin typeface="Times New Roman" panose="02020603050405020304" pitchFamily="18" charset="0"/>
              </a:rPr>
              <a:t>. for too long </a:t>
            </a:r>
          </a:p>
          <a:p>
            <a:pPr defTabSz="898525">
              <a:spcBef>
                <a:spcPct val="10000"/>
              </a:spcBef>
            </a:pPr>
            <a:r>
              <a:rPr kumimoji="0" lang="en-US" altLang="zh-CN" sz="3100" dirty="0">
                <a:latin typeface="Times New Roman" panose="02020603050405020304" pitchFamily="18" charset="0"/>
              </a:rPr>
              <a:t>     C. at too long  	</a:t>
            </a:r>
            <a:r>
              <a:rPr kumimoji="0" lang="en-US" altLang="zh-CN" sz="3100" dirty="0" smtClean="0">
                <a:latin typeface="Times New Roman" panose="02020603050405020304" pitchFamily="18" charset="0"/>
              </a:rPr>
              <a:t>D</a:t>
            </a:r>
            <a:r>
              <a:rPr kumimoji="0" lang="en-US" altLang="zh-CN" sz="3100" dirty="0">
                <a:latin typeface="Times New Roman" panose="02020603050405020304" pitchFamily="18" charset="0"/>
              </a:rPr>
              <a:t>. about too long</a:t>
            </a:r>
          </a:p>
          <a:p>
            <a:pPr defTabSz="898525">
              <a:spcBef>
                <a:spcPct val="10000"/>
              </a:spcBef>
            </a:pPr>
            <a:r>
              <a:rPr kumimoji="0" lang="en-US" altLang="zh-CN" sz="3100" dirty="0">
                <a:latin typeface="Times New Roman" panose="02020603050405020304" pitchFamily="18" charset="0"/>
              </a:rPr>
              <a:t>6. I have _____ flu. I should see a doctor at once.</a:t>
            </a:r>
          </a:p>
          <a:p>
            <a:pPr defTabSz="898525">
              <a:spcBef>
                <a:spcPct val="10000"/>
              </a:spcBef>
            </a:pPr>
            <a:r>
              <a:rPr kumimoji="0" lang="en-US" altLang="zh-CN" sz="3100" dirty="0">
                <a:latin typeface="Times New Roman" panose="02020603050405020304" pitchFamily="18" charset="0"/>
              </a:rPr>
              <a:t>     A. a    	</a:t>
            </a:r>
            <a:r>
              <a:rPr kumimoji="0" lang="en-US" altLang="zh-CN" sz="3100" dirty="0" smtClean="0">
                <a:latin typeface="Times New Roman" panose="02020603050405020304" pitchFamily="18" charset="0"/>
              </a:rPr>
              <a:t>B</a:t>
            </a:r>
            <a:r>
              <a:rPr kumimoji="0" lang="en-US" altLang="zh-CN" sz="3100" dirty="0">
                <a:latin typeface="Times New Roman" panose="02020603050405020304" pitchFamily="18" charset="0"/>
              </a:rPr>
              <a:t>. /    </a:t>
            </a:r>
            <a:r>
              <a:rPr kumimoji="0" lang="en-US" altLang="zh-CN" sz="3100" dirty="0" smtClean="0">
                <a:latin typeface="Times New Roman" panose="02020603050405020304" pitchFamily="18" charset="0"/>
              </a:rPr>
              <a:t>C</a:t>
            </a:r>
            <a:r>
              <a:rPr kumimoji="0" lang="en-US" altLang="zh-CN" sz="3100" dirty="0">
                <a:latin typeface="Times New Roman" panose="02020603050405020304" pitchFamily="18" charset="0"/>
              </a:rPr>
              <a:t>. the    </a:t>
            </a:r>
            <a:r>
              <a:rPr kumimoji="0" lang="en-US" altLang="zh-CN" sz="3100" dirty="0" smtClean="0">
                <a:latin typeface="Times New Roman" panose="02020603050405020304" pitchFamily="18" charset="0"/>
              </a:rPr>
              <a:t>D</a:t>
            </a:r>
            <a:r>
              <a:rPr kumimoji="0" lang="en-US" altLang="zh-CN" sz="3100" dirty="0">
                <a:latin typeface="Times New Roman" panose="02020603050405020304" pitchFamily="18" charset="0"/>
              </a:rPr>
              <a:t>. an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227388" y="549275"/>
            <a:ext cx="863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2173288" y="4959350"/>
            <a:ext cx="863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4573588" y="3070225"/>
            <a:ext cx="863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3324225" y="1538288"/>
            <a:ext cx="863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100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  <p:bldP spid="185348" grpId="0"/>
      <p:bldP spid="185349" grpId="0"/>
      <p:bldP spid="1853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692150"/>
            <a:ext cx="6400800" cy="1219200"/>
          </a:xfrm>
        </p:spPr>
        <p:txBody>
          <a:bodyPr/>
          <a:lstStyle/>
          <a:p>
            <a:pPr algn="ctr"/>
            <a:r>
              <a:rPr lang="en-US" altLang="zh-CN" sz="5400" b="1" dirty="0"/>
              <a:t>Homework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492896"/>
            <a:ext cx="7344816" cy="3011487"/>
          </a:xfrm>
        </p:spPr>
        <p:txBody>
          <a:bodyPr/>
          <a:lstStyle/>
          <a:p>
            <a:pPr marL="85725" indent="0" algn="l">
              <a:buNone/>
            </a:pPr>
            <a:r>
              <a:rPr lang="en-US" altLang="zh-CN" sz="4000" b="1" dirty="0"/>
              <a:t>Make more sentences with</a:t>
            </a:r>
            <a:r>
              <a:rPr lang="en-US" altLang="zh-CN" sz="4000" b="1" i="1" dirty="0"/>
              <a:t> “should/shouldn’t /had better/had </a:t>
            </a:r>
            <a:r>
              <a:rPr lang="en-US" altLang="zh-CN" sz="4000" b="1" i="1" dirty="0" smtClean="0"/>
              <a:t>better </a:t>
            </a:r>
            <a:r>
              <a:rPr lang="en-US" altLang="zh-CN" sz="4000" b="1" i="1" dirty="0"/>
              <a:t>not</a:t>
            </a:r>
            <a:r>
              <a:rPr lang="en-US" altLang="zh-CN" sz="4000" b="1" i="1" dirty="0" smtClean="0"/>
              <a:t>”. </a:t>
            </a:r>
            <a:endParaRPr lang="en-US" altLang="zh-CN" sz="40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ChangeArrowheads="1"/>
          </p:cNvSpPr>
          <p:nvPr/>
        </p:nvSpPr>
        <p:spPr bwMode="auto">
          <a:xfrm>
            <a:off x="0" y="3500438"/>
            <a:ext cx="5435600" cy="647700"/>
          </a:xfrm>
          <a:prstGeom prst="wedgeRoundRectCallout">
            <a:avLst>
              <a:gd name="adj1" fmla="val 26370"/>
              <a:gd name="adj2" fmla="val 19606"/>
              <a:gd name="adj3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 dirty="0">
                <a:solidFill>
                  <a:srgbClr val="660066"/>
                </a:solidFill>
                <a:latin typeface="Palatino Linotype" panose="02040502050505030304" pitchFamily="18" charset="0"/>
              </a:rPr>
              <a:t>What’s wrong with her?</a:t>
            </a:r>
          </a:p>
        </p:txBody>
      </p:sp>
      <p:sp>
        <p:nvSpPr>
          <p:cNvPr id="162819" name="WordArt 3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5121275" cy="53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>
                <a:ln w="25400">
                  <a:solidFill>
                    <a:srgbClr val="000080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仿宋_GB2312"/>
              </a:rPr>
              <a:t>Ask and answer</a:t>
            </a:r>
            <a:endParaRPr lang="zh-CN" altLang="en-US" sz="4800" kern="10">
              <a:ln w="25400">
                <a:solidFill>
                  <a:srgbClr val="000080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仿宋_GB2312"/>
            </a:endParaRPr>
          </a:p>
        </p:txBody>
      </p:sp>
      <p:pic>
        <p:nvPicPr>
          <p:cNvPr id="162820" name="Picture 4" descr="7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584575"/>
            <a:ext cx="461010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1" name="AutoShape 5"/>
          <p:cNvSpPr>
            <a:spLocks noChangeArrowheads="1"/>
          </p:cNvSpPr>
          <p:nvPr/>
        </p:nvSpPr>
        <p:spPr bwMode="auto">
          <a:xfrm>
            <a:off x="5651500" y="2060575"/>
            <a:ext cx="3492500" cy="1296988"/>
          </a:xfrm>
          <a:prstGeom prst="wedgeEllipseCallout">
            <a:avLst>
              <a:gd name="adj1" fmla="val -34366"/>
              <a:gd name="adj2" fmla="val 108019"/>
            </a:avLst>
          </a:prstGeom>
          <a:gradFill rotWithShape="1">
            <a:gsLst>
              <a:gs pos="0">
                <a:schemeClr val="accent1"/>
              </a:gs>
              <a:gs pos="5000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>
                <a:solidFill>
                  <a:srgbClr val="660066"/>
                </a:solidFill>
                <a:latin typeface="Garamond" panose="02020404030301010803" pitchFamily="18" charset="0"/>
              </a:rPr>
              <a:t>She has a toothache. </a:t>
            </a: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395288" y="4652963"/>
            <a:ext cx="3240087" cy="1728787"/>
          </a:xfrm>
          <a:prstGeom prst="wedgeRoundRectCallout">
            <a:avLst>
              <a:gd name="adj1" fmla="val 65921"/>
              <a:gd name="adj2" fmla="val -23921"/>
              <a:gd name="adj3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dirty="0">
                <a:solidFill>
                  <a:srgbClr val="660066"/>
                </a:solidFill>
                <a:latin typeface="Palatino Linotype" panose="02040502050505030304" pitchFamily="18" charset="0"/>
              </a:rPr>
              <a:t>She  shouldn’t eat too much chocolate.</a:t>
            </a:r>
          </a:p>
        </p:txBody>
      </p:sp>
      <p:pic>
        <p:nvPicPr>
          <p:cNvPr id="162823" name="Picture 7" descr="19300001318378131306689013244_9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6013" y="1125538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21" grpId="0" animBg="1"/>
      <p:bldP spid="1628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47800" y="990600"/>
            <a:ext cx="6858000" cy="4751388"/>
            <a:chOff x="35" y="164"/>
            <a:chExt cx="5488" cy="4156"/>
          </a:xfrm>
        </p:grpSpPr>
        <p:pic>
          <p:nvPicPr>
            <p:cNvPr id="181251" name="Picture 4" descr="j0222814[1]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" y="164"/>
              <a:ext cx="3875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252" name="Picture 5" descr="SO01589_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767238">
              <a:off x="3288" y="336"/>
              <a:ext cx="2235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0" y="2852738"/>
            <a:ext cx="5435600" cy="647700"/>
          </a:xfrm>
          <a:prstGeom prst="wedgeRoundRectCallout">
            <a:avLst>
              <a:gd name="adj1" fmla="val 26370"/>
              <a:gd name="adj2" fmla="val 119606"/>
              <a:gd name="adj3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>
                <a:solidFill>
                  <a:srgbClr val="660066"/>
                </a:solidFill>
                <a:latin typeface="Palatino Linotype" panose="02040502050505030304" pitchFamily="18" charset="0"/>
              </a:rPr>
              <a:t>What’s wrong with him?</a:t>
            </a:r>
          </a:p>
        </p:txBody>
      </p:sp>
      <p:sp>
        <p:nvSpPr>
          <p:cNvPr id="163843" name="WordArt 3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5121275" cy="53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>
                <a:ln w="25400">
                  <a:solidFill>
                    <a:srgbClr val="000080"/>
                  </a:solidFill>
                  <a:rou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仿宋_GB2312"/>
              </a:rPr>
              <a:t>Ask and answer</a:t>
            </a:r>
            <a:endParaRPr lang="zh-CN" altLang="en-US" sz="4800" kern="10">
              <a:ln w="25400">
                <a:solidFill>
                  <a:srgbClr val="000080"/>
                </a:solidFill>
                <a:rou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仿宋_GB2312"/>
            </a:endParaRPr>
          </a:p>
        </p:txBody>
      </p:sp>
      <p:pic>
        <p:nvPicPr>
          <p:cNvPr id="163844" name="Picture 4" descr="7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584575"/>
            <a:ext cx="461010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5364163" y="2060575"/>
            <a:ext cx="3779837" cy="720725"/>
          </a:xfrm>
          <a:prstGeom prst="wedgeEllipseCallout">
            <a:avLst>
              <a:gd name="adj1" fmla="val -27949"/>
              <a:gd name="adj2" fmla="val 234361"/>
            </a:avLst>
          </a:prstGeom>
          <a:gradFill rotWithShape="1">
            <a:gsLst>
              <a:gs pos="0">
                <a:schemeClr val="accent1"/>
              </a:gs>
              <a:gs pos="5000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>
                <a:solidFill>
                  <a:srgbClr val="660066"/>
                </a:solidFill>
                <a:latin typeface="Garamond" panose="02020404030301010803" pitchFamily="18" charset="0"/>
              </a:rPr>
              <a:t>He has a fever. </a:t>
            </a:r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0" y="4005263"/>
            <a:ext cx="3132138" cy="1152525"/>
          </a:xfrm>
          <a:prstGeom prst="wedgeRoundRectCallout">
            <a:avLst>
              <a:gd name="adj1" fmla="val 82537"/>
              <a:gd name="adj2" fmla="val 45315"/>
              <a:gd name="adj3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dirty="0">
                <a:solidFill>
                  <a:srgbClr val="660066"/>
                </a:solidFill>
                <a:latin typeface="Palatino Linotype" panose="02040502050505030304" pitchFamily="18" charset="0"/>
              </a:rPr>
              <a:t>He </a:t>
            </a:r>
            <a:r>
              <a:rPr lang="en-US" altLang="zh-CN" sz="3200" dirty="0">
                <a:solidFill>
                  <a:srgbClr val="3333FF"/>
                </a:solidFill>
                <a:latin typeface="Palatino Linotype" panose="02040502050505030304" pitchFamily="18" charset="0"/>
              </a:rPr>
              <a:t>had better</a:t>
            </a:r>
            <a:r>
              <a:rPr lang="en-US" altLang="zh-CN" sz="3200" dirty="0">
                <a:solidFill>
                  <a:srgbClr val="660066"/>
                </a:solidFill>
                <a:latin typeface="Palatino Linotype" panose="02040502050505030304" pitchFamily="18" charset="0"/>
              </a:rPr>
              <a:t> see a doctor.</a:t>
            </a:r>
          </a:p>
        </p:txBody>
      </p:sp>
      <p:sp>
        <p:nvSpPr>
          <p:cNvPr id="163847" name="AutoShape 7"/>
          <p:cNvSpPr/>
          <p:nvPr/>
        </p:nvSpPr>
        <p:spPr bwMode="auto">
          <a:xfrm>
            <a:off x="684213" y="5734050"/>
            <a:ext cx="3311525" cy="609600"/>
          </a:xfrm>
          <a:prstGeom prst="borderCallout2">
            <a:avLst>
              <a:gd name="adj1" fmla="val 18750"/>
              <a:gd name="adj2" fmla="val 30440"/>
              <a:gd name="adj3" fmla="val 18750"/>
              <a:gd name="adj4" fmla="val 30440"/>
              <a:gd name="adj5" fmla="val -189065"/>
              <a:gd name="adj6" fmla="val 30440"/>
            </a:avLst>
          </a:prstGeom>
          <a:solidFill>
            <a:srgbClr val="FFFFFF"/>
          </a:solidFill>
          <a:ln w="38100" algn="ctr">
            <a:solidFill>
              <a:schemeClr val="fol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>
                <a:solidFill>
                  <a:srgbClr val="CC0000"/>
                </a:solidFill>
              </a:rPr>
              <a:t>最好做某事</a:t>
            </a:r>
          </a:p>
        </p:txBody>
      </p:sp>
      <p:pic>
        <p:nvPicPr>
          <p:cNvPr id="163848" name="Picture 8" descr="200803280938459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1052513"/>
            <a:ext cx="2376487" cy="17811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  <p:bldP spid="163845" grpId="0" animBg="1"/>
      <p:bldP spid="163846" grpId="0" animBg="1"/>
      <p:bldP spid="1638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AutoShape 2"/>
          <p:cNvSpPr>
            <a:spLocks noChangeArrowheads="1"/>
          </p:cNvSpPr>
          <p:nvPr/>
        </p:nvSpPr>
        <p:spPr bwMode="auto">
          <a:xfrm>
            <a:off x="0" y="2852738"/>
            <a:ext cx="5724525" cy="647700"/>
          </a:xfrm>
          <a:prstGeom prst="wedgeRoundRectCallout">
            <a:avLst>
              <a:gd name="adj1" fmla="val 22519"/>
              <a:gd name="adj2" fmla="val 119606"/>
              <a:gd name="adj3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>
                <a:solidFill>
                  <a:srgbClr val="660066"/>
                </a:solidFill>
                <a:latin typeface="Palatino Linotype" panose="02040502050505030304" pitchFamily="18" charset="0"/>
              </a:rPr>
              <a:t>What’s the matter with him?</a:t>
            </a:r>
          </a:p>
        </p:txBody>
      </p:sp>
      <p:sp>
        <p:nvSpPr>
          <p:cNvPr id="164867" name="WordArt 3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5121275" cy="53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>
                <a:ln w="25400">
                  <a:solidFill>
                    <a:srgbClr val="000080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仿宋_GB2312"/>
              </a:rPr>
              <a:t>Ask and answer</a:t>
            </a:r>
            <a:endParaRPr lang="zh-CN" altLang="en-US" sz="4800" kern="10">
              <a:ln w="25400">
                <a:solidFill>
                  <a:srgbClr val="000080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仿宋_GB2312"/>
            </a:endParaRPr>
          </a:p>
        </p:txBody>
      </p:sp>
      <p:pic>
        <p:nvPicPr>
          <p:cNvPr id="164868" name="Picture 4" descr="7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584575"/>
            <a:ext cx="461010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9" name="AutoShape 5"/>
          <p:cNvSpPr>
            <a:spLocks noChangeArrowheads="1"/>
          </p:cNvSpPr>
          <p:nvPr/>
        </p:nvSpPr>
        <p:spPr bwMode="auto">
          <a:xfrm>
            <a:off x="5364163" y="2060575"/>
            <a:ext cx="3779837" cy="1223963"/>
          </a:xfrm>
          <a:prstGeom prst="wedgeEllipseCallout">
            <a:avLst>
              <a:gd name="adj1" fmla="val -27949"/>
              <a:gd name="adj2" fmla="val 117444"/>
            </a:avLst>
          </a:prstGeom>
          <a:gradFill rotWithShape="1">
            <a:gsLst>
              <a:gs pos="0">
                <a:schemeClr val="accent1"/>
              </a:gs>
              <a:gs pos="5000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>
                <a:solidFill>
                  <a:srgbClr val="660066"/>
                </a:solidFill>
                <a:latin typeface="Garamond" panose="02020404030301010803" pitchFamily="18" charset="0"/>
              </a:rPr>
              <a:t>He has a stomachache. </a:t>
            </a: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>
            <a:off x="0" y="4005263"/>
            <a:ext cx="3924300" cy="1152525"/>
          </a:xfrm>
          <a:prstGeom prst="wedgeRoundRectCallout">
            <a:avLst>
              <a:gd name="adj1" fmla="val 55787"/>
              <a:gd name="adj2" fmla="val 45315"/>
              <a:gd name="adj3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 dirty="0">
                <a:solidFill>
                  <a:srgbClr val="660066"/>
                </a:solidFill>
                <a:latin typeface="Palatino Linotype" panose="02040502050505030304" pitchFamily="18" charset="0"/>
              </a:rPr>
              <a:t>He ____________ drink cold water.</a:t>
            </a:r>
          </a:p>
        </p:txBody>
      </p:sp>
      <p:sp>
        <p:nvSpPr>
          <p:cNvPr id="164871" name="AutoShape 7"/>
          <p:cNvSpPr/>
          <p:nvPr/>
        </p:nvSpPr>
        <p:spPr bwMode="auto">
          <a:xfrm>
            <a:off x="684213" y="5734050"/>
            <a:ext cx="3311525" cy="609600"/>
          </a:xfrm>
          <a:prstGeom prst="borderCallout2">
            <a:avLst>
              <a:gd name="adj1" fmla="val 18750"/>
              <a:gd name="adj2" fmla="val 30440"/>
              <a:gd name="adj3" fmla="val 18750"/>
              <a:gd name="adj4" fmla="val 30440"/>
              <a:gd name="adj5" fmla="val -189065"/>
              <a:gd name="adj6" fmla="val 30440"/>
            </a:avLst>
          </a:prstGeom>
          <a:solidFill>
            <a:srgbClr val="FFFFFF"/>
          </a:solidFill>
          <a:ln w="38100" algn="ctr">
            <a:solidFill>
              <a:schemeClr val="fol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>
                <a:solidFill>
                  <a:srgbClr val="CC0000"/>
                </a:solidFill>
              </a:rPr>
              <a:t>最好不要做某事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042988" y="40767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Garamond" panose="02020404030301010803" pitchFamily="18" charset="0"/>
              </a:rPr>
              <a:t>had better not</a:t>
            </a:r>
          </a:p>
        </p:txBody>
      </p:sp>
      <p:pic>
        <p:nvPicPr>
          <p:cNvPr id="164874" name="Picture 10" descr="326512102972407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1052513"/>
            <a:ext cx="2160587" cy="17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/>
      <p:bldP spid="164869" grpId="0" animBg="1"/>
      <p:bldP spid="164870" grpId="0" animBg="1"/>
      <p:bldP spid="164871" grpId="0" animBg="1"/>
      <p:bldP spid="1648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AutoShape 2"/>
          <p:cNvSpPr>
            <a:spLocks noChangeArrowheads="1"/>
          </p:cNvSpPr>
          <p:nvPr/>
        </p:nvSpPr>
        <p:spPr bwMode="auto">
          <a:xfrm>
            <a:off x="0" y="2852738"/>
            <a:ext cx="5724525" cy="647700"/>
          </a:xfrm>
          <a:prstGeom prst="wedgeRoundRectCallout">
            <a:avLst>
              <a:gd name="adj1" fmla="val 22519"/>
              <a:gd name="adj2" fmla="val 119606"/>
              <a:gd name="adj3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>
                <a:solidFill>
                  <a:srgbClr val="660066"/>
                </a:solidFill>
                <a:latin typeface="Palatino Linotype" panose="02040502050505030304" pitchFamily="18" charset="0"/>
              </a:rPr>
              <a:t>What’s the matter with her?</a:t>
            </a:r>
          </a:p>
        </p:txBody>
      </p:sp>
      <p:sp>
        <p:nvSpPr>
          <p:cNvPr id="165891" name="WordArt 3"/>
          <p:cNvSpPr>
            <a:spLocks noChangeArrowheads="1" noChangeShapeType="1" noTextEdit="1"/>
          </p:cNvSpPr>
          <p:nvPr/>
        </p:nvSpPr>
        <p:spPr bwMode="auto">
          <a:xfrm>
            <a:off x="3059113" y="404813"/>
            <a:ext cx="5121275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>
                <a:ln w="25400">
                  <a:solidFill>
                    <a:srgbClr val="000080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仿宋_GB2312"/>
              </a:rPr>
              <a:t>Ask and answer</a:t>
            </a:r>
            <a:endParaRPr lang="zh-CN" altLang="en-US" sz="4800" kern="10">
              <a:ln w="25400">
                <a:solidFill>
                  <a:srgbClr val="000080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仿宋_GB2312"/>
            </a:endParaRPr>
          </a:p>
        </p:txBody>
      </p:sp>
      <p:pic>
        <p:nvPicPr>
          <p:cNvPr id="165892" name="Picture 4" descr="7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584575"/>
            <a:ext cx="461010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3" name="AutoShape 5"/>
          <p:cNvSpPr>
            <a:spLocks noChangeArrowheads="1"/>
          </p:cNvSpPr>
          <p:nvPr/>
        </p:nvSpPr>
        <p:spPr bwMode="auto">
          <a:xfrm>
            <a:off x="5364163" y="2060575"/>
            <a:ext cx="3779837" cy="1223963"/>
          </a:xfrm>
          <a:prstGeom prst="wedgeEllipseCallout">
            <a:avLst>
              <a:gd name="adj1" fmla="val -27949"/>
              <a:gd name="adj2" fmla="val 117444"/>
            </a:avLst>
          </a:prstGeom>
          <a:gradFill rotWithShape="1">
            <a:gsLst>
              <a:gs pos="0">
                <a:schemeClr val="accent1"/>
              </a:gs>
              <a:gs pos="5000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>
                <a:solidFill>
                  <a:srgbClr val="660066"/>
                </a:solidFill>
                <a:latin typeface="Garamond" panose="02020404030301010803" pitchFamily="18" charset="0"/>
              </a:rPr>
              <a:t>She has a backache. </a:t>
            </a:r>
          </a:p>
        </p:txBody>
      </p:sp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0" y="4005263"/>
            <a:ext cx="3779838" cy="1152525"/>
          </a:xfrm>
          <a:prstGeom prst="wedgeRoundRectCallout">
            <a:avLst>
              <a:gd name="adj1" fmla="val 59829"/>
              <a:gd name="adj2" fmla="val 45315"/>
              <a:gd name="adj3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 dirty="0">
                <a:solidFill>
                  <a:srgbClr val="660066"/>
                </a:solidFill>
                <a:latin typeface="Palatino Linotype" panose="02040502050505030304" pitchFamily="18" charset="0"/>
              </a:rPr>
              <a:t>She ____________ lift heavy things.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971550" y="40767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Garamond" panose="02020404030301010803" pitchFamily="18" charset="0"/>
              </a:rPr>
              <a:t>had better not</a:t>
            </a:r>
          </a:p>
        </p:txBody>
      </p:sp>
      <p:pic>
        <p:nvPicPr>
          <p:cNvPr id="165897" name="Picture 9" descr="1I41WU1-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476250"/>
            <a:ext cx="1746250" cy="22304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  <p:bldP spid="165893" grpId="0" animBg="1"/>
      <p:bldP spid="165894" grpId="0" animBg="1"/>
      <p:bldP spid="1658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124075" y="476250"/>
            <a:ext cx="4103688" cy="1143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kumimoji="0" lang="en-US" altLang="zh-CN" sz="6600" dirty="0">
                <a:solidFill>
                  <a:srgbClr val="CC0000"/>
                </a:solidFill>
                <a:latin typeface="Arial" panose="020B0604020202020204" pitchFamily="34" charset="0"/>
              </a:rPr>
              <a:t>Pair work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900113" y="1773238"/>
            <a:ext cx="730885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kumimoji="0" lang="en-US" altLang="zh-CN" dirty="0">
                <a:solidFill>
                  <a:srgbClr val="3333FF"/>
                </a:solidFill>
                <a:latin typeface="Trebuchet MS" panose="020B0603020202020204" pitchFamily="34" charset="0"/>
                <a:ea typeface="Dotum" pitchFamily="34" charset="-127"/>
              </a:rPr>
              <a:t>For example:</a:t>
            </a:r>
            <a:r>
              <a:rPr kumimoji="0" lang="en-US" altLang="zh-CN" dirty="0">
                <a:latin typeface="Trebuchet MS" panose="020B0603020202020204" pitchFamily="34" charset="0"/>
                <a:ea typeface="Dotum" pitchFamily="34" charset="-127"/>
              </a:rPr>
              <a:t/>
            </a:r>
            <a:br>
              <a:rPr kumimoji="0" lang="en-US" altLang="zh-CN" dirty="0">
                <a:latin typeface="Trebuchet MS" panose="020B0603020202020204" pitchFamily="34" charset="0"/>
                <a:ea typeface="Dotum" pitchFamily="34" charset="-127"/>
              </a:rPr>
            </a:br>
            <a:r>
              <a:rPr kumimoji="0" lang="en-US" altLang="zh-CN" dirty="0">
                <a:latin typeface="Trebuchet MS" panose="020B0603020202020204" pitchFamily="34" charset="0"/>
                <a:ea typeface="Dotum" pitchFamily="34" charset="-127"/>
              </a:rPr>
              <a:t>A: What’s wrong with you?</a:t>
            </a:r>
            <a:br>
              <a:rPr kumimoji="0" lang="en-US" altLang="zh-CN" dirty="0">
                <a:latin typeface="Trebuchet MS" panose="020B0603020202020204" pitchFamily="34" charset="0"/>
                <a:ea typeface="Dotum" pitchFamily="34" charset="-127"/>
              </a:rPr>
            </a:br>
            <a:r>
              <a:rPr kumimoji="0" lang="en-US" altLang="zh-CN" dirty="0">
                <a:solidFill>
                  <a:srgbClr val="7B0372"/>
                </a:solidFill>
                <a:latin typeface="Trebuchet MS" panose="020B0603020202020204" pitchFamily="34" charset="0"/>
                <a:ea typeface="Dotum" pitchFamily="34" charset="-127"/>
              </a:rPr>
              <a:t>B: I have a headache. /...</a:t>
            </a:r>
            <a:br>
              <a:rPr kumimoji="0" lang="en-US" altLang="zh-CN" dirty="0">
                <a:solidFill>
                  <a:srgbClr val="7B0372"/>
                </a:solidFill>
                <a:latin typeface="Trebuchet MS" panose="020B0603020202020204" pitchFamily="34" charset="0"/>
                <a:ea typeface="Dotum" pitchFamily="34" charset="-127"/>
              </a:rPr>
            </a:br>
            <a:r>
              <a:rPr kumimoji="0" lang="en-US" altLang="zh-CN" dirty="0">
                <a:latin typeface="Trebuchet MS" panose="020B0603020202020204" pitchFamily="34" charset="0"/>
                <a:ea typeface="Dotum" pitchFamily="34" charset="-127"/>
              </a:rPr>
              <a:t>A: You should/shouldn’t/  </a:t>
            </a:r>
            <a:br>
              <a:rPr kumimoji="0" lang="en-US" altLang="zh-CN" dirty="0">
                <a:latin typeface="Trebuchet MS" panose="020B0603020202020204" pitchFamily="34" charset="0"/>
                <a:ea typeface="Dotum" pitchFamily="34" charset="-127"/>
              </a:rPr>
            </a:br>
            <a:r>
              <a:rPr kumimoji="0" lang="en-US" altLang="zh-CN" dirty="0">
                <a:latin typeface="Trebuchet MS" panose="020B0603020202020204" pitchFamily="34" charset="0"/>
                <a:ea typeface="Dotum" pitchFamily="34" charset="-127"/>
              </a:rPr>
              <a:t>    had better/had better not </a:t>
            </a:r>
            <a:r>
              <a:rPr kumimoji="0" lang="en-US" altLang="zh-CN" dirty="0">
                <a:solidFill>
                  <a:srgbClr val="000066"/>
                </a:solidFill>
                <a:latin typeface="Trebuchet MS" panose="020B0603020202020204" pitchFamily="34" charset="0"/>
                <a:ea typeface="Dotum" pitchFamily="34" charset="-127"/>
              </a:rPr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8775" y="1484313"/>
            <a:ext cx="8785225" cy="4824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A: Hey, Bruce. You don’t look well. What’s the matter?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B: Well, I’m feeling terrible! I have a headache and a cough.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A: I’m sorry to hear that. How long have you been like this?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B: Two days.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A: You may have the flu. You’d better take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     some medicine.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B: I think I will.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A: Shall I take you to the hospital?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B: No, thank you. I’ll go home and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Arial Narrow" panose="020B0606020202030204" pitchFamily="34" charset="0"/>
              </a:rPr>
              <a:t>     have a rest.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1547813" y="454025"/>
            <a:ext cx="4462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dirty="0">
                <a:solidFill>
                  <a:schemeClr val="tx2"/>
                </a:solidFill>
                <a:latin typeface="Palatino Linotype" panose="02040502050505030304" pitchFamily="18" charset="0"/>
              </a:rPr>
              <a:t>Look, listen and say.</a:t>
            </a:r>
          </a:p>
        </p:txBody>
      </p:sp>
      <p:sp>
        <p:nvSpPr>
          <p:cNvPr id="183308" name="AutoShape 12" descr="51"/>
          <p:cNvSpPr>
            <a:spLocks noChangeArrowheads="1"/>
          </p:cNvSpPr>
          <p:nvPr/>
        </p:nvSpPr>
        <p:spPr bwMode="auto">
          <a:xfrm>
            <a:off x="539750" y="476250"/>
            <a:ext cx="647700" cy="576263"/>
          </a:xfrm>
          <a:prstGeom prst="flowChartPredefinedProcess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38100" algn="ctr">
            <a:solidFill>
              <a:srgbClr val="7B037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>
                <a:latin typeface="Palatino Linotype" panose="02040502050505030304" pitchFamily="18" charset="0"/>
              </a:rPr>
              <a:t>1a</a:t>
            </a:r>
          </a:p>
        </p:txBody>
      </p:sp>
      <p:pic>
        <p:nvPicPr>
          <p:cNvPr id="183309" name="Picture 13" descr="8-2-1-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933825"/>
            <a:ext cx="2808288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10" name="Picture 14" descr="视频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33375"/>
            <a:ext cx="8255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144000" cy="4175125"/>
          </a:xfrm>
          <a:noFill/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rebuchet MS" panose="020B0603020202020204" pitchFamily="34" charset="0"/>
              </a:rPr>
              <a:t>1. —What’s wrong with Bruce?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rebuchet MS" panose="020B0603020202020204" pitchFamily="34" charset="0"/>
              </a:rPr>
              <a:t>    — He has _____.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Arial Narrow" panose="020B0606020202030204" pitchFamily="34" charset="0"/>
              </a:rPr>
              <a:t>    A. a toothache   B. a fever      C. a headache and a cough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zh-CN" sz="2800" b="1">
              <a:latin typeface="Arial Narrow" panose="020B0606020202030204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rebuchet MS" panose="020B0603020202020204" pitchFamily="34" charset="0"/>
              </a:rPr>
              <a:t>2. What’s Steve’s suggestion</a:t>
            </a:r>
            <a:r>
              <a:rPr lang="zh-CN" altLang="en-US" sz="2800" b="1">
                <a:latin typeface="Trebuchet MS" panose="020B0603020202020204" pitchFamily="34" charset="0"/>
              </a:rPr>
              <a:t>？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CN" altLang="en-US" sz="2800" b="1">
                <a:latin typeface="Arial Narrow" panose="020B0606020202030204" pitchFamily="34" charset="0"/>
              </a:rPr>
              <a:t>    </a:t>
            </a:r>
            <a:r>
              <a:rPr lang="en-US" altLang="zh-CN" sz="2800" b="1">
                <a:latin typeface="Arial Narrow" panose="020B0606020202030204" pitchFamily="34" charset="0"/>
              </a:rPr>
              <a:t>A. Seeing a doctor.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Arial Narrow" panose="020B0606020202030204" pitchFamily="34" charset="0"/>
              </a:rPr>
              <a:t>    B. Taking some medicine.  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Arial Narrow" panose="020B0606020202030204" pitchFamily="34" charset="0"/>
              </a:rPr>
              <a:t>    C. Going home and rest.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153608" name="AutoShape 8" descr="51"/>
          <p:cNvSpPr>
            <a:spLocks noChangeArrowheads="1"/>
          </p:cNvSpPr>
          <p:nvPr/>
        </p:nvSpPr>
        <p:spPr bwMode="auto">
          <a:xfrm>
            <a:off x="250825" y="333375"/>
            <a:ext cx="647700" cy="576263"/>
          </a:xfrm>
          <a:prstGeom prst="flowChartPredefinedProcess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38100" algn="ctr">
            <a:solidFill>
              <a:srgbClr val="7B037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>
                <a:latin typeface="Palatino Linotype" panose="02040502050505030304" pitchFamily="18" charset="0"/>
              </a:rPr>
              <a:t>1b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900113" y="333375"/>
            <a:ext cx="59039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>
                <a:solidFill>
                  <a:schemeClr val="tx2"/>
                </a:solidFill>
                <a:latin typeface="Palatino Linotype" panose="02040502050505030304" pitchFamily="18" charset="0"/>
              </a:rPr>
              <a:t>Listen to 1a and choose the correct </a:t>
            </a:r>
          </a:p>
          <a:p>
            <a:r>
              <a:rPr kumimoji="0" lang="en-US" altLang="zh-CN" sz="2800">
                <a:solidFill>
                  <a:schemeClr val="tx2"/>
                </a:solidFill>
                <a:latin typeface="Palatino Linotype" panose="02040502050505030304" pitchFamily="18" charset="0"/>
              </a:rPr>
              <a:t>answers.</a:t>
            </a:r>
          </a:p>
        </p:txBody>
      </p:sp>
      <p:pic>
        <p:nvPicPr>
          <p:cNvPr id="153612" name="Picture 12" descr="8-2-1-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3573463"/>
            <a:ext cx="3311525" cy="3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3" name="Picture 13" descr="150[2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638" y="2565400"/>
            <a:ext cx="547687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4" name="Picture 14" descr="150[2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4508500"/>
            <a:ext cx="547688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5" name="Picture 15" descr="0013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19925" y="5492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1357</Words>
  <Application>Microsoft Office PowerPoint</Application>
  <PresentationFormat>全屏显示(4:3)</PresentationFormat>
  <Paragraphs>243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4" baseType="lpstr">
      <vt:lpstr>Dotum</vt:lpstr>
      <vt:lpstr>PMingLiU</vt:lpstr>
      <vt:lpstr>YinBiao</vt:lpstr>
      <vt:lpstr>仿宋_GB2312</vt:lpstr>
      <vt:lpstr>黑体</vt:lpstr>
      <vt:lpstr>楷体_GB2312</vt:lpstr>
      <vt:lpstr>宋体</vt:lpstr>
      <vt:lpstr>微软雅黑</vt:lpstr>
      <vt:lpstr>幼圆</vt:lpstr>
      <vt:lpstr>Arial</vt:lpstr>
      <vt:lpstr>Arial Black</vt:lpstr>
      <vt:lpstr>Arial Narrow</vt:lpstr>
      <vt:lpstr>Book Antiqua</vt:lpstr>
      <vt:lpstr>Bookman Old Style</vt:lpstr>
      <vt:lpstr>Calibri</vt:lpstr>
      <vt:lpstr>Franklin Gothic Medium</vt:lpstr>
      <vt:lpstr>Garamond</vt:lpstr>
      <vt:lpstr>Palatino Linotype</vt:lpstr>
      <vt:lpstr>Tahoma</vt:lpstr>
      <vt:lpstr>Times New Roman</vt:lpstr>
      <vt:lpstr>Trebuchet MS</vt:lpstr>
      <vt:lpstr>Wingdings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Number the sentences to make up a conversation similar to 1a.</vt:lpstr>
      <vt:lpstr>PowerPoint 演示文稿</vt:lpstr>
      <vt:lpstr>PowerPoint 演示文稿</vt:lpstr>
      <vt:lpstr>Find the right advice.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2009-03-14T23:53:00Z</dcterms:created>
  <dcterms:modified xsi:type="dcterms:W3CDTF">2023-01-16T21:29:07Z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6CF656CEA8FA41208DE9821C533F1A18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