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4" r:id="rId2"/>
    <p:sldId id="273" r:id="rId3"/>
    <p:sldId id="286" r:id="rId4"/>
    <p:sldId id="274" r:id="rId5"/>
    <p:sldId id="275" r:id="rId6"/>
    <p:sldId id="271" r:id="rId7"/>
    <p:sldId id="277" r:id="rId8"/>
    <p:sldId id="287" r:id="rId9"/>
    <p:sldId id="278" r:id="rId10"/>
    <p:sldId id="279" r:id="rId11"/>
    <p:sldId id="281" r:id="rId12"/>
    <p:sldId id="282" r:id="rId13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ministrator" initials="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A6AD"/>
    <a:srgbClr val="C50023"/>
    <a:srgbClr val="F1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14917" y="117475"/>
            <a:ext cx="10767483" cy="720725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  <a:t>‹#›</a:t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</p:spPr>
        <p:txBody>
          <a:bodyPr/>
          <a:lstStyle/>
          <a:p>
            <a:fld id="{82F288E0-7875-42C4-84C8-98DBBD3BF4D2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</p:spPr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7"/>
          <p:cNvGrpSpPr/>
          <p:nvPr/>
        </p:nvGrpSpPr>
        <p:grpSpPr>
          <a:xfrm>
            <a:off x="832690" y="1628384"/>
            <a:ext cx="10184879" cy="2623845"/>
            <a:chOff x="4060" y="1618"/>
            <a:chExt cx="11852" cy="3817"/>
          </a:xfrm>
        </p:grpSpPr>
        <p:sp>
          <p:nvSpPr>
            <p:cNvPr id="3" name="Rectangle 5"/>
            <p:cNvSpPr/>
            <p:nvPr/>
          </p:nvSpPr>
          <p:spPr>
            <a:xfrm>
              <a:off x="4060" y="4495"/>
              <a:ext cx="11852" cy="940"/>
            </a:xfrm>
            <a:prstGeom prst="rect">
              <a:avLst/>
            </a:prstGeom>
            <a:noFill/>
            <a:ln w="9525">
              <a:noFill/>
            </a:ln>
          </p:spPr>
          <p:txBody>
            <a:bodyPr wrap="square" anchor="ctr">
              <a:spAutoFit/>
              <a:scene3d>
                <a:camera prst="orthographicFront"/>
                <a:lightRig rig="threePt" dir="t"/>
              </a:scene3d>
            </a:bodyPr>
            <a:lstStyle>
              <a:lvl1pPr marL="342900" indent="-3429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3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742950" indent="-28575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800">
                  <a:solidFill>
                    <a:schemeClr val="tx1"/>
                  </a:solidFill>
                  <a:latin typeface="+mn-lt"/>
                  <a:ea typeface="+mn-ea"/>
                </a:defRPr>
              </a:lvl2pPr>
              <a:lvl3pPr marL="1143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•"/>
                <a:defRPr sz="2400">
                  <a:solidFill>
                    <a:schemeClr val="tx1"/>
                  </a:solidFill>
                  <a:latin typeface="+mn-lt"/>
                  <a:ea typeface="+mn-ea"/>
                </a:defRPr>
              </a:lvl3pPr>
              <a:lvl4pPr marL="1600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–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4pPr>
              <a:lvl5pPr marL="20574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+mn-lt"/>
                  <a:ea typeface="+mn-ea"/>
                </a:defRPr>
              </a:lvl5pPr>
            </a:lstStyle>
            <a:p>
              <a:pPr algn="ctr">
                <a:buNone/>
              </a:pPr>
              <a:r>
                <a:rPr lang="en-US" altLang="zh-CN" sz="3600" b="1" dirty="0" smtClean="0">
                  <a:solidFill>
                    <a:srgbClr val="C50023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  <a:latin typeface="Times New Roman" panose="02020603050405020304" pitchFamily="18" charset="0"/>
                  <a:ea typeface="仿宋" panose="02010609060101010101" charset="-122"/>
                  <a:cs typeface="Times New Roman" panose="02020603050405020304" pitchFamily="18" charset="0"/>
                </a:rPr>
                <a:t>Integrated skills &amp; Study skills</a:t>
              </a:r>
              <a:endParaRPr lang="zh-CN" altLang="en-US" sz="3600" b="1" dirty="0" smtClean="0">
                <a:solidFill>
                  <a:srgbClr val="C50023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endParaRPr>
            </a:p>
          </p:txBody>
        </p:sp>
        <p:sp>
          <p:nvSpPr>
            <p:cNvPr id="6" name="文本框 5"/>
            <p:cNvSpPr txBox="1"/>
            <p:nvPr/>
          </p:nvSpPr>
          <p:spPr>
            <a:xfrm>
              <a:off x="4060" y="1618"/>
              <a:ext cx="11852" cy="16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CN" sz="6600" b="1" dirty="0" smtClean="0">
                  <a:latin typeface="Times New Roman" panose="02020603050405020304" pitchFamily="18" charset="0"/>
                  <a:ea typeface="微软雅黑" panose="020B0503020204020204" pitchFamily="34" charset="-122"/>
                  <a:cs typeface="Times New Roman" panose="02020603050405020304" pitchFamily="18" charset="0"/>
                </a:rPr>
                <a:t>Unit 5   Art  world</a:t>
              </a:r>
              <a:endParaRPr lang="zh-CN" altLang="en-US" sz="6600" b="1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endParaRPr>
            </a:p>
          </p:txBody>
        </p:sp>
      </p:grpSp>
      <p:sp>
        <p:nvSpPr>
          <p:cNvPr id="7" name="矩形 6"/>
          <p:cNvSpPr/>
          <p:nvPr/>
        </p:nvSpPr>
        <p:spPr>
          <a:xfrm>
            <a:off x="0" y="5628718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327277" y="858461"/>
            <a:ext cx="11864723" cy="3467168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单项选择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2017·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随州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teacher asked the students to ________ a story about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 a trip to the Moon.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A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give up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turn up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 C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cut up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　         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make up</a:t>
            </a:r>
          </a:p>
        </p:txBody>
      </p:sp>
      <p:sp>
        <p:nvSpPr>
          <p:cNvPr id="3" name="矩形 2"/>
          <p:cNvSpPr/>
          <p:nvPr/>
        </p:nvSpPr>
        <p:spPr>
          <a:xfrm>
            <a:off x="590621" y="4216634"/>
            <a:ext cx="10857600" cy="24170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【</a:t>
            </a:r>
            <a:r>
              <a:rPr lang="zh-CN" altLang="en-US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解析</a:t>
            </a:r>
            <a:r>
              <a:rPr lang="en-US" altLang="zh-CN" sz="2600" b="1" dirty="0" smtClean="0">
                <a:solidFill>
                  <a:srgbClr val="0000FF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】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考查动词短语辨析。句意：老师让学生们编写一个关于到 月球旅游的故事。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give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意为“放弃”；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turn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意为“调大音量”；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cut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意为“切碎”；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make up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意为“编写”。结合空后的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a story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可知只能是“编写”故事，故选</a:t>
            </a:r>
            <a:r>
              <a:rPr lang="en-US" altLang="zh-CN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D</a:t>
            </a:r>
            <a:r>
              <a:rPr lang="zh-CN" altLang="en-US" sz="2600" b="1" dirty="0" smtClean="0">
                <a:latin typeface="Times New Roman" panose="02020603050405020304" pitchFamily="18" charset="0"/>
                <a:ea typeface="仿宋" panose="02010609060101010101" charset="-122"/>
                <a:cs typeface="Times New Roman" panose="02020603050405020304" pitchFamily="18" charset="0"/>
              </a:rPr>
              <a:t>。</a:t>
            </a:r>
          </a:p>
        </p:txBody>
      </p:sp>
      <p:sp>
        <p:nvSpPr>
          <p:cNvPr id="5" name="矩形 4"/>
          <p:cNvSpPr/>
          <p:nvPr/>
        </p:nvSpPr>
        <p:spPr>
          <a:xfrm>
            <a:off x="8736663" y="1581203"/>
            <a:ext cx="40748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7" grpId="0"/>
      <p:bldP spid="3" grpId="0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83975" y="131805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02204" y="1135973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句型透视</a:t>
            </a:r>
            <a:endParaRPr lang="zh-CN" altLang="en-US" sz="2400" b="1" dirty="0">
              <a:solidFill>
                <a:srgbClr val="00A6AD"/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334267" y="1691640"/>
            <a:ext cx="10317825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Jazz musicians are great because they make up the music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 playing.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爵士音乐家太伟大了，因为他们在弹奏时谱写音乐。</a:t>
            </a:r>
          </a:p>
        </p:txBody>
      </p:sp>
      <p:sp>
        <p:nvSpPr>
          <p:cNvPr id="5" name="矩形 4"/>
          <p:cNvSpPr/>
          <p:nvPr/>
        </p:nvSpPr>
        <p:spPr>
          <a:xfrm>
            <a:off x="945719" y="4648406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原因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6876306" y="4660646"/>
            <a:ext cx="307571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they are playing</a:t>
            </a:r>
            <a:endParaRPr lang="zh-CN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282926" y="3944700"/>
            <a:ext cx="1166774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“because they make up the music while playing”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在句中作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状语。“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playing”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是“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__________________”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的省略  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形式，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作连词，通常表示前后两个动作几乎同时发生。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9" grpId="0"/>
      <p:bldP spid="5" grpId="0"/>
      <p:bldP spid="6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42687" y="152120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893550" y="1403837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401260" y="2096664"/>
            <a:ext cx="11151386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2016·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白银  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While </a:t>
            </a:r>
            <a:r>
              <a:rPr kumimoji="0" lang="en-US" altLang="zh-CN" sz="30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Mr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Johnson was ________ (work) in the office,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phone rang.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altLang="zh-CN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6389763" y="2170719"/>
            <a:ext cx="1561646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204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0481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组合 1"/>
          <p:cNvGrpSpPr/>
          <p:nvPr/>
        </p:nvGrpSpPr>
        <p:grpSpPr>
          <a:xfrm>
            <a:off x="192506" y="933187"/>
            <a:ext cx="3611733" cy="760095"/>
            <a:chOff x="199" y="1325"/>
            <a:chExt cx="4986" cy="1197"/>
          </a:xfrm>
        </p:grpSpPr>
        <p:pic>
          <p:nvPicPr>
            <p:cNvPr id="3" name="图片 2" descr="图标-02"/>
            <p:cNvPicPr>
              <a:picLocks noChangeAspect="1"/>
            </p:cNvPicPr>
            <p:nvPr/>
          </p:nvPicPr>
          <p:blipFill>
            <a:blip r:embed="rId2" cstate="email"/>
            <a:stretch>
              <a:fillRect/>
            </a:stretch>
          </p:blipFill>
          <p:spPr>
            <a:xfrm>
              <a:off x="199" y="1459"/>
              <a:ext cx="4986" cy="1063"/>
            </a:xfrm>
            <a:prstGeom prst="rect">
              <a:avLst/>
            </a:prstGeom>
          </p:spPr>
        </p:pic>
        <p:sp>
          <p:nvSpPr>
            <p:cNvPr id="4" name="文本框 3"/>
            <p:cNvSpPr txBox="1"/>
            <p:nvPr/>
          </p:nvSpPr>
          <p:spPr>
            <a:xfrm>
              <a:off x="622" y="1325"/>
              <a:ext cx="3229" cy="106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l">
                <a:lnSpc>
                  <a:spcPct val="150000"/>
                </a:lnSpc>
              </a:pPr>
              <a:r>
                <a:rPr lang="zh-CN" altLang="en-US" sz="28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华文新魏" panose="02010800040101010101" charset="-122"/>
                  <a:ea typeface="华文新魏" panose="02010800040101010101" charset="-122"/>
                  <a:sym typeface="+mn-ea"/>
                </a:rPr>
                <a:t>课前自主预习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endParaRPr>
            </a:p>
          </p:txBody>
        </p:sp>
      </p:grpSp>
      <p:graphicFrame>
        <p:nvGraphicFramePr>
          <p:cNvPr id="5" name="表格 4"/>
          <p:cNvGraphicFramePr>
            <a:graphicFrameLocks noGrp="1"/>
          </p:cNvGraphicFramePr>
          <p:nvPr/>
        </p:nvGraphicFramePr>
        <p:xfrm>
          <a:off x="870712" y="1908995"/>
          <a:ext cx="9736328" cy="4114800"/>
        </p:xfrm>
        <a:graphic>
          <a:graphicData uri="http://schemas.openxmlformats.org/drawingml/2006/table">
            <a:tbl>
              <a:tblPr/>
              <a:tblGrid>
                <a:gridCol w="88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1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3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乡下，乡村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．今晚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cowboy________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guitar________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concert________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drum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6" name="矩形 5"/>
          <p:cNvSpPr/>
          <p:nvPr/>
        </p:nvSpPr>
        <p:spPr>
          <a:xfrm>
            <a:off x="4082754" y="1910385"/>
            <a:ext cx="121058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country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3171845" y="2571722"/>
            <a:ext cx="1435008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tonight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3998845" y="3332440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牛仔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3623341" y="3928241"/>
            <a:ext cx="80342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吉他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3786304" y="4659047"/>
            <a:ext cx="1112805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音乐会</a:t>
            </a:r>
            <a:endParaRPr lang="zh-CN" altLang="en-US" dirty="0"/>
          </a:p>
        </p:txBody>
      </p:sp>
      <p:sp>
        <p:nvSpPr>
          <p:cNvPr id="11" name="矩形 10"/>
          <p:cNvSpPr/>
          <p:nvPr/>
        </p:nvSpPr>
        <p:spPr>
          <a:xfrm>
            <a:off x="3614393" y="5328579"/>
            <a:ext cx="494046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鼓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80093" y="2192207"/>
          <a:ext cx="9736328" cy="2743200"/>
        </p:xfrm>
        <a:graphic>
          <a:graphicData uri="http://schemas.openxmlformats.org/drawingml/2006/table">
            <a:tbl>
              <a:tblPr/>
              <a:tblGrid>
                <a:gridCol w="8849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8513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238379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单词闯关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价值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有价值的；贵重的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adj. 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．持久的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adj. ________→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持续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vi. 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．美国人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 ________→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美国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 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．非洲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人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)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adj. 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________→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非洲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n. 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507381" y="2229245"/>
            <a:ext cx="885179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8967909" y="2193207"/>
            <a:ext cx="1295547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valuable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473802" y="2899356"/>
            <a:ext cx="105670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lasting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924773" y="3539673"/>
            <a:ext cx="148309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American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7652810" y="2946858"/>
            <a:ext cx="64633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last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7040174" y="3573965"/>
            <a:ext cx="131157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America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226564" y="4264495"/>
            <a:ext cx="1192955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African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8277817" y="4254177"/>
            <a:ext cx="102143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Africa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1236115" y="967355"/>
          <a:ext cx="9187688" cy="5486400"/>
        </p:xfrm>
        <a:graphic>
          <a:graphicData uri="http://schemas.openxmlformats.org/drawingml/2006/table">
            <a:tbl>
              <a:tblPr/>
              <a:tblGrid>
                <a:gridCol w="8757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31189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59131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短语互译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各种各样的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．编；编造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3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．去听音乐会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．以传统的风格</a:t>
                      </a:r>
                      <a:r>
                        <a:rPr lang="en-US" sz="3000" b="1" kern="100" dirty="0" smtClean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________________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5.country music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6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at the gate of…______________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local </a:t>
                      </a:r>
                      <a:r>
                        <a:rPr lang="en-US" sz="3000" b="1" kern="100" dirty="0" err="1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colour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</a:t>
                      </a: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．</a:t>
                      </a: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have a lasting value ______________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4778434" y="1014483"/>
            <a:ext cx="1638590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 kinds of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4832478" y="1667786"/>
            <a:ext cx="132279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</a:t>
            </a:r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849479" y="2290669"/>
            <a:ext cx="2601994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 to a/the concert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5251952" y="3061216"/>
            <a:ext cx="3081293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 traditional style</a:t>
            </a:r>
            <a:endParaRPr lang="zh-CN" altLang="en-US" dirty="0"/>
          </a:p>
        </p:txBody>
      </p:sp>
      <p:sp>
        <p:nvSpPr>
          <p:cNvPr id="7" name="矩形 6"/>
          <p:cNvSpPr/>
          <p:nvPr/>
        </p:nvSpPr>
        <p:spPr>
          <a:xfrm>
            <a:off x="5617885" y="3788818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乡村音乐</a:t>
            </a:r>
            <a:endParaRPr lang="zh-CN" altLang="en-US" dirty="0"/>
          </a:p>
        </p:txBody>
      </p:sp>
      <p:sp>
        <p:nvSpPr>
          <p:cNvPr id="8" name="矩形 7"/>
          <p:cNvSpPr/>
          <p:nvPr/>
        </p:nvSpPr>
        <p:spPr>
          <a:xfrm>
            <a:off x="5519659" y="4452886"/>
            <a:ext cx="1728358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</a:t>
            </a: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门口</a:t>
            </a:r>
            <a:endParaRPr lang="zh-CN" altLang="en-US" dirty="0"/>
          </a:p>
        </p:txBody>
      </p:sp>
      <p:sp>
        <p:nvSpPr>
          <p:cNvPr id="9" name="矩形 8"/>
          <p:cNvSpPr/>
          <p:nvPr/>
        </p:nvSpPr>
        <p:spPr>
          <a:xfrm>
            <a:off x="5350809" y="5106504"/>
            <a:ext cx="142218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地方特色</a:t>
            </a:r>
            <a:endParaRPr lang="zh-CN" altLang="en-US" dirty="0"/>
          </a:p>
        </p:txBody>
      </p:sp>
      <p:sp>
        <p:nvSpPr>
          <p:cNvPr id="10" name="矩形 9"/>
          <p:cNvSpPr/>
          <p:nvPr/>
        </p:nvSpPr>
        <p:spPr>
          <a:xfrm>
            <a:off x="6238218" y="5760596"/>
            <a:ext cx="2040943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有持久的价值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>
            <a:graphicFrameLocks noGrp="1"/>
          </p:cNvGraphicFramePr>
          <p:nvPr/>
        </p:nvGraphicFramePr>
        <p:xfrm>
          <a:off x="879856" y="1881377"/>
          <a:ext cx="9269984" cy="2743200"/>
        </p:xfrm>
        <a:graphic>
          <a:graphicData uri="http://schemas.openxmlformats.org/drawingml/2006/table">
            <a:tbl>
              <a:tblPr/>
              <a:tblGrid>
                <a:gridCol w="58318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686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句型在线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zh-CN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爵士音乐家太伟大了，因为他们在弹奏时谱写音乐。</a:t>
                      </a:r>
                    </a:p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US" sz="3000" b="1" kern="100" dirty="0"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Jazz musicians are great ________ they make up the music ________________.</a:t>
                      </a:r>
                      <a:endParaRPr lang="zh-CN" sz="3000" b="1" kern="100" dirty="0"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5703932" y="2894710"/>
            <a:ext cx="1210588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2556802" y="3594789"/>
            <a:ext cx="2295821" cy="57996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indent="2794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while playing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图片 9" descr="图标-03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7470" y="894080"/>
            <a:ext cx="4431030" cy="845185"/>
          </a:xfrm>
          <a:prstGeom prst="rect">
            <a:avLst/>
          </a:prstGeom>
        </p:spPr>
      </p:pic>
      <p:sp>
        <p:nvSpPr>
          <p:cNvPr id="3" name="文本框 2"/>
          <p:cNvSpPr txBox="1"/>
          <p:nvPr/>
        </p:nvSpPr>
        <p:spPr>
          <a:xfrm>
            <a:off x="612290" y="910523"/>
            <a:ext cx="233910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 algn="l">
              <a:lnSpc>
                <a:spcPct val="150000"/>
              </a:lnSpc>
            </a:pPr>
            <a:r>
              <a:rPr lang="zh-CN" alt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华文新魏" panose="02010800040101010101" charset="-122"/>
                <a:ea typeface="华文新魏" panose="02010800040101010101" charset="-122"/>
                <a:sym typeface="+mn-ea"/>
              </a:rPr>
              <a:t>课堂互动探究</a:t>
            </a:r>
            <a:endParaRPr lang="zh-CN" altLang="en-US" sz="28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华文新魏" panose="02010800040101010101" charset="-122"/>
              <a:ea typeface="华文新魏" panose="02010800040101010101" charset="-122"/>
              <a:sym typeface="+mn-ea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746443" y="1901825"/>
            <a:ext cx="1491114" cy="583108"/>
          </a:xfrm>
          <a:prstGeom prst="rect">
            <a:avLst/>
          </a:prstGeom>
          <a:noFill/>
          <a:ln w="9525">
            <a:noFill/>
          </a:ln>
        </p:spPr>
        <p:txBody>
          <a:bodyPr wrap="none" anchor="ctr">
            <a:sp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</a:lstStyle>
          <a:p>
            <a:pPr marL="0" lvl="0" indent="0">
              <a:lnSpc>
                <a:spcPct val="150000"/>
              </a:lnSpc>
              <a:spcBef>
                <a:spcPct val="0"/>
              </a:spcBef>
              <a:buNone/>
            </a:pPr>
            <a:r>
              <a:rPr lang="zh-CN" altLang="en-US" sz="2400" b="1" dirty="0" smtClean="0">
                <a:solidFill>
                  <a:srgbClr val="00A6AD"/>
                </a:solidFill>
              </a:rPr>
              <a:t>词汇点睛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pic>
        <p:nvPicPr>
          <p:cNvPr id="7" name="Picture 4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73075" y="2036445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512064" y="2788920"/>
            <a:ext cx="3998210" cy="69717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● make up 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编；编造</a:t>
            </a:r>
          </a:p>
        </p:txBody>
      </p:sp>
      <p:sp>
        <p:nvSpPr>
          <p:cNvPr id="8" name="矩形 7"/>
          <p:cNvSpPr/>
          <p:nvPr/>
        </p:nvSpPr>
        <p:spPr>
          <a:xfrm>
            <a:off x="612648" y="3368216"/>
            <a:ext cx="11091672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观察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made up some funny stories to make others laugh.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他编了一些有趣的故事，让人发笑。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Girls make up 30% of the number of the students. 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女生占学生人数的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30%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4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  <p:bldP spid="7170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1356539" y="1307054"/>
            <a:ext cx="9613594" cy="424731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actors have to make up before they appear in front </a:t>
            </a:r>
          </a:p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of people on</a:t>
            </a:r>
            <a:r>
              <a:rPr kumimoji="0" lang="en-US" altLang="zh-CN" sz="3000" b="1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the stage.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演员在上台出现在观众面前以前，必须要化妆。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John must make up the work he missed. 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约翰必须把他漏掉的工作补上。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endParaRPr kumimoji="0" lang="zh-CN" altLang="en-US" sz="3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914572" y="1665694"/>
            <a:ext cx="10450285" cy="13896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探究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除“编；编造”之意外，还有</a:t>
            </a:r>
            <a:endParaRPr lang="en-US" altLang="zh-CN" sz="3000" b="1" dirty="0" smtClean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_________________”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之意。</a:t>
            </a:r>
          </a:p>
        </p:txBody>
      </p:sp>
      <p:sp>
        <p:nvSpPr>
          <p:cNvPr id="3" name="矩形 2"/>
          <p:cNvSpPr/>
          <p:nvPr/>
        </p:nvSpPr>
        <p:spPr>
          <a:xfrm>
            <a:off x="1899011" y="2346205"/>
            <a:ext cx="2659702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组成；化妆；弥补</a:t>
            </a:r>
            <a:endParaRPr lang="zh-CN" altLang="en-US" dirty="0"/>
          </a:p>
        </p:txBody>
      </p:sp>
      <p:sp>
        <p:nvSpPr>
          <p:cNvPr id="4" name="矩形 3"/>
          <p:cNvSpPr/>
          <p:nvPr/>
        </p:nvSpPr>
        <p:spPr>
          <a:xfrm>
            <a:off x="955445" y="3196141"/>
            <a:ext cx="6096000" cy="2090829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zh-CN" altLang="en-US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拓展</a:t>
            </a:r>
            <a:r>
              <a:rPr lang="en-US" altLang="zh-CN" sz="3000" b="1" dirty="0" smtClean="0">
                <a:solidFill>
                  <a:srgbClr val="F1A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的相关短语：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make up for 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补偿；赔偿</a:t>
            </a:r>
          </a:p>
          <a:p>
            <a:pPr lvl="0"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made up of…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由</a:t>
            </a:r>
            <a:r>
              <a:rPr lang="en-US" altLang="zh-CN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……</a:t>
            </a:r>
            <a:r>
              <a:rPr lang="zh-CN" altLang="en-US" sz="3000" b="1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组成</a:t>
            </a:r>
            <a:endParaRPr lang="zh-CN" alt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73438" y="1305518"/>
            <a:ext cx="84455" cy="41402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3" name="矩形 2"/>
          <p:cNvSpPr/>
          <p:nvPr/>
        </p:nvSpPr>
        <p:spPr>
          <a:xfrm>
            <a:off x="1307181" y="1179003"/>
            <a:ext cx="1491114" cy="58310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lnSpc>
                <a:spcPct val="150000"/>
              </a:lnSpc>
              <a:spcBef>
                <a:spcPct val="0"/>
              </a:spcBef>
            </a:pPr>
            <a:r>
              <a:rPr lang="zh-CN" altLang="en-US" sz="2400" b="1" dirty="0" smtClean="0">
                <a:solidFill>
                  <a:srgbClr val="00A6AD"/>
                </a:solidFill>
              </a:rPr>
              <a:t>活学活用</a:t>
            </a:r>
            <a:r>
              <a:rPr lang="zh-CN" altLang="en-US" sz="2400" b="1" dirty="0" smtClean="0">
                <a:solidFill>
                  <a:srgbClr val="FF6600"/>
                </a:solidFill>
              </a:rPr>
              <a:t> </a:t>
            </a:r>
            <a:endParaRPr lang="zh-CN" altLang="en-US" sz="2400" b="1" dirty="0">
              <a:solidFill>
                <a:srgbClr val="FF6600"/>
              </a:soli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941832" y="1892808"/>
            <a:ext cx="8166595" cy="21698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91440" tIns="45720" rIns="91440" bIns="45720" numCol="1" anchor="ctr" anchorCtr="0" compatLnSpc="1">
            <a:spAutoFit/>
          </a:bodyPr>
          <a:lstStyle/>
          <a:p>
            <a:pPr marL="0" marR="0" lvl="0" indent="266700" algn="l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根据汉语意思完成句子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zh-CN" altLang="en-US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我们班由八个组组成。</a:t>
            </a:r>
          </a:p>
          <a:p>
            <a:pPr marL="0" marR="0" lvl="0" indent="26670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r>
              <a:rPr kumimoji="0" lang="en-US" altLang="zh-CN" sz="3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Our class ____________________ eight groups.</a:t>
            </a:r>
          </a:p>
        </p:txBody>
      </p:sp>
      <p:sp>
        <p:nvSpPr>
          <p:cNvPr id="5" name="矩形 4"/>
          <p:cNvSpPr/>
          <p:nvPr/>
        </p:nvSpPr>
        <p:spPr>
          <a:xfrm>
            <a:off x="3853913" y="3290334"/>
            <a:ext cx="1938351" cy="58714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made up of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121" grpId="0"/>
      <p:bldP spid="5" grpId="0"/>
    </p:bldLst>
  </p:timing>
</p:sld>
</file>

<file path=ppt/theme/theme1.xml><?xml version="1.0" encoding="utf-8"?>
<a:theme xmlns:a="http://schemas.openxmlformats.org/drawingml/2006/main" name="WWW.2PPT.COM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583</Words>
  <Application>Microsoft Office PowerPoint</Application>
  <PresentationFormat>宽屏</PresentationFormat>
  <Paragraphs>95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2" baseType="lpstr">
      <vt:lpstr>仿宋</vt:lpstr>
      <vt:lpstr>黑体</vt:lpstr>
      <vt:lpstr>华文新魏</vt:lpstr>
      <vt:lpstr>宋体</vt:lpstr>
      <vt:lpstr>微软雅黑</vt:lpstr>
      <vt:lpstr>Arial</vt:lpstr>
      <vt:lpstr>Calibri</vt:lpstr>
      <vt:lpstr>Calibri Light</vt:lpstr>
      <vt:lpstr>Times New Roman</vt:lpstr>
      <vt:lpstr>WWW.2PPT.COM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2018-02-07T00:47:00Z</dcterms:created>
  <dcterms:modified xsi:type="dcterms:W3CDTF">2023-01-16T21:29:20Z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73976B8A82374E5B8625500C53F40A32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