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467" r:id="rId2"/>
    <p:sldId id="264" r:id="rId3"/>
    <p:sldId id="263" r:id="rId4"/>
    <p:sldId id="261" r:id="rId5"/>
    <p:sldId id="393" r:id="rId6"/>
    <p:sldId id="466" r:id="rId7"/>
    <p:sldId id="397" r:id="rId8"/>
    <p:sldId id="367" r:id="rId9"/>
    <p:sldId id="445" r:id="rId10"/>
    <p:sldId id="396" r:id="rId11"/>
    <p:sldId id="446" r:id="rId12"/>
    <p:sldId id="447" r:id="rId13"/>
    <p:sldId id="448" r:id="rId14"/>
    <p:sldId id="320" r:id="rId15"/>
    <p:sldId id="321" r:id="rId16"/>
    <p:sldId id="322" r:id="rId17"/>
    <p:sldId id="364" r:id="rId18"/>
    <p:sldId id="365" r:id="rId19"/>
    <p:sldId id="271" r:id="rId20"/>
    <p:sldId id="272" r:id="rId21"/>
    <p:sldId id="273" r:id="rId22"/>
    <p:sldId id="427" r:id="rId23"/>
    <p:sldId id="366" r:id="rId24"/>
    <p:sldId id="439" r:id="rId25"/>
    <p:sldId id="314" r:id="rId26"/>
    <p:sldId id="288" r:id="rId27"/>
    <p:sldId id="440" r:id="rId28"/>
    <p:sldId id="290" r:id="rId29"/>
  </p:sldIdLst>
  <p:sldSz cx="9144000" cy="5143500" type="screen16x9"/>
  <p:notesSz cx="6858000" cy="9144000"/>
  <p:custDataLst>
    <p:tags r:id="rId32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861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9659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4521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931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741805" algn="l" defTabSz="69659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089785" algn="l" defTabSz="69659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2438400" algn="l" defTabSz="69659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2787015" algn="l" defTabSz="69659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56">
          <p15:clr>
            <a:srgbClr val="A4A3A4"/>
          </p15:clr>
        </p15:guide>
        <p15:guide id="2" pos="28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F417"/>
    <a:srgbClr val="2FFF8C"/>
    <a:srgbClr val="00B050"/>
    <a:srgbClr val="00A248"/>
    <a:srgbClr val="F18BB2"/>
    <a:srgbClr val="00B0F0"/>
    <a:srgbClr val="EB2771"/>
    <a:srgbClr val="E300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>
      <p:cViewPr varScale="1">
        <p:scale>
          <a:sx n="107" d="100"/>
          <a:sy n="107" d="100"/>
        </p:scale>
        <p:origin x="-84" y="-690"/>
      </p:cViewPr>
      <p:guideLst>
        <p:guide orient="horz" pos="1656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 smtClean="0"/>
            </a:lvl1pPr>
          </a:lstStyle>
          <a:p>
            <a:fld id="{0F9B84EA-7D68-4D60-9CB1-D50884785D1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F1B23C25-8C1E-4AD9-8839-4BE5A1E18B14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 smtClean="0"/>
            </a:lvl1pPr>
          </a:lstStyle>
          <a:p>
            <a:fld id="{D2A48B96-639E-45A3-A0BA-2464DFDB1FA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100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EA8C2219-E2AA-43DF-8098-BBDA2D07C28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8615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96595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4521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9319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4180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8978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3840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8701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8194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26626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28674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30722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32770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34818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36866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39938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10242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12290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14338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16386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18434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20482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22530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24578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689" y="4685110"/>
            <a:ext cx="2133437" cy="358378"/>
          </a:xfrm>
        </p:spPr>
        <p:txBody>
          <a:bodyPr lIns="69668" tIns="34834" rIns="69668" bIns="34834"/>
          <a:lstStyle>
            <a:lvl1pPr eaLnBrk="1" hangingPunct="1">
              <a:buFont typeface="Arial" panose="020B0604020202020204" pitchFamily="34" charset="0"/>
              <a:buNone/>
              <a:defRPr sz="8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485" y="4685110"/>
            <a:ext cx="2895030" cy="358378"/>
          </a:xfrm>
        </p:spPr>
        <p:txBody>
          <a:bodyPr lIns="69668" tIns="34834" rIns="69668" bIns="34834"/>
          <a:lstStyle>
            <a:lvl1pPr algn="ctr" eaLnBrk="1" hangingPunct="1">
              <a:buFont typeface="Arial" panose="020B0604020202020204" pitchFamily="34" charset="0"/>
              <a:buNone/>
              <a:defRPr sz="800" noProof="1"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2875" y="4685110"/>
            <a:ext cx="2133437" cy="358378"/>
          </a:xfrm>
        </p:spPr>
        <p:txBody>
          <a:bodyPr vert="horz" wrap="square" lIns="69668" tIns="34834" rIns="69668" bIns="34834" numCol="1" anchor="t" anchorCtr="0" compatLnSpc="1"/>
          <a:lstStyle>
            <a:lvl1pPr algn="r">
              <a:defRPr sz="800"/>
            </a:lvl1pPr>
          </a:lstStyle>
          <a:p>
            <a:fld id="{99A5EDA6-D11F-4673-9318-6DB5B0159A02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6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348615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696595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04521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39319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60985" indent="-260985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lvl="1" indent="-217805" algn="l" rtl="0" eaLnBrk="0" fontAlgn="base" hangingPunct="0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70585" lvl="2" indent="-173990" algn="l" rtl="0" eaLnBrk="0" fontAlgn="base" hangingPunct="0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lvl="3" indent="-173990" algn="l" rtl="0" eaLnBrk="0" fontAlgn="base" hangingPunct="0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67815" lvl="4" indent="-173990" algn="l" rtl="0" eaLnBrk="0" fontAlgn="base" hangingPunct="0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6430" lvl="5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64410" lvl="6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13025" lvl="7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61640" lvl="8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9659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8615" lvl="1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696595" lvl="2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045210" lvl="3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393190" lvl="4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1741805" lvl="5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091055" lvl="6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2439035" lvl="7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2787650" lvl="8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7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419670"/>
            <a:ext cx="9144000" cy="778234"/>
          </a:xfrm>
          <a:prstGeom prst="rect">
            <a:avLst/>
          </a:prstGeom>
        </p:spPr>
        <p:txBody>
          <a:bodyPr wrap="square" lIns="69668" tIns="34834" rIns="69668" bIns="34834">
            <a:spAutoFit/>
          </a:bodyPr>
          <a:lstStyle/>
          <a:p>
            <a:pPr algn="ctr" fontAlgn="auto"/>
            <a:r>
              <a:rPr lang="zh-CN" altLang="en-US" sz="4600" b="1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圆柱的表面积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3795835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 bwMode="auto">
          <a:xfrm>
            <a:off x="1139949" y="383381"/>
            <a:ext cx="7130172" cy="962025"/>
            <a:chOff x="2391" y="2142"/>
            <a:chExt cx="14605" cy="2021"/>
          </a:xfrm>
        </p:grpSpPr>
        <p:grpSp>
          <p:nvGrpSpPr>
            <p:cNvPr id="21506" name="组合 4"/>
            <p:cNvGrpSpPr/>
            <p:nvPr/>
          </p:nvGrpSpPr>
          <p:grpSpPr bwMode="auto">
            <a:xfrm>
              <a:off x="2391" y="2235"/>
              <a:ext cx="11568" cy="1928"/>
              <a:chOff x="1314" y="7667"/>
              <a:chExt cx="11568" cy="1928"/>
            </a:xfrm>
          </p:grpSpPr>
          <p:sp>
            <p:nvSpPr>
              <p:cNvPr id="21507" name="矩形 48"/>
              <p:cNvSpPr>
                <a:spLocks noChangeArrowheads="1"/>
              </p:cNvSpPr>
              <p:nvPr/>
            </p:nvSpPr>
            <p:spPr bwMode="auto">
              <a:xfrm>
                <a:off x="1797" y="8153"/>
                <a:ext cx="10485" cy="1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zh-CN" sz="2700" b="1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这个长方形与圆柱有什么关系呢？</a:t>
                </a:r>
              </a:p>
            </p:txBody>
          </p:sp>
          <p:sp>
            <p:nvSpPr>
              <p:cNvPr id="9" name="圆角矩形标注 8"/>
              <p:cNvSpPr/>
              <p:nvPr/>
            </p:nvSpPr>
            <p:spPr>
              <a:xfrm>
                <a:off x="1314" y="7667"/>
                <a:ext cx="11568" cy="1928"/>
              </a:xfrm>
              <a:prstGeom prst="wedgeRoundRectCallout">
                <a:avLst>
                  <a:gd name="adj1" fmla="val 55922"/>
                  <a:gd name="adj2" fmla="val -3267"/>
                  <a:gd name="adj3" fmla="val 16667"/>
                </a:avLst>
              </a:prstGeom>
              <a:noFill/>
              <a:ln w="31750">
                <a:solidFill>
                  <a:srgbClr val="E6358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</p:grpSp>
        <p:pic>
          <p:nvPicPr>
            <p:cNvPr id="21509" name="图片 6" descr="18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5073" y="2142"/>
              <a:ext cx="1923" cy="2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图片 1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63545" y="1712119"/>
            <a:ext cx="843366" cy="1479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3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3220905" y="2380060"/>
            <a:ext cx="1147272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组合 29"/>
          <p:cNvGrpSpPr/>
          <p:nvPr/>
        </p:nvGrpSpPr>
        <p:grpSpPr bwMode="auto">
          <a:xfrm>
            <a:off x="4912520" y="1789510"/>
            <a:ext cx="2419767" cy="1427079"/>
            <a:chOff x="10903" y="4279"/>
            <a:chExt cx="4958" cy="2997"/>
          </a:xfrm>
        </p:grpSpPr>
        <p:grpSp>
          <p:nvGrpSpPr>
            <p:cNvPr id="21513" name="组合 18"/>
            <p:cNvGrpSpPr/>
            <p:nvPr/>
          </p:nvGrpSpPr>
          <p:grpSpPr bwMode="auto">
            <a:xfrm>
              <a:off x="11413" y="4890"/>
              <a:ext cx="4448" cy="2386"/>
              <a:chOff x="10614" y="6287"/>
              <a:chExt cx="5815" cy="3120"/>
            </a:xfrm>
          </p:grpSpPr>
          <p:sp>
            <p:nvSpPr>
              <p:cNvPr id="21514" name="矩形 48"/>
              <p:cNvSpPr>
                <a:spLocks noChangeArrowheads="1"/>
              </p:cNvSpPr>
              <p:nvPr/>
            </p:nvSpPr>
            <p:spPr bwMode="auto">
              <a:xfrm>
                <a:off x="10614" y="8013"/>
                <a:ext cx="4350" cy="13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zh-CN" sz="2700" b="1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底面周长</a:t>
                </a:r>
              </a:p>
            </p:txBody>
          </p:sp>
          <p:sp>
            <p:nvSpPr>
              <p:cNvPr id="21515" name="矩形 48"/>
              <p:cNvSpPr>
                <a:spLocks noChangeArrowheads="1"/>
              </p:cNvSpPr>
              <p:nvPr/>
            </p:nvSpPr>
            <p:spPr bwMode="auto">
              <a:xfrm>
                <a:off x="15264" y="6287"/>
                <a:ext cx="1165" cy="13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zh-CN" sz="2700" b="1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高</a:t>
                </a:r>
              </a:p>
            </p:txBody>
          </p:sp>
        </p:grpSp>
        <p:pic>
          <p:nvPicPr>
            <p:cNvPr id="21516" name="图片 19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903" y="4279"/>
              <a:ext cx="4170" cy="2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1" name="直接连接符 20"/>
            <p:cNvCxnSpPr/>
            <p:nvPr/>
          </p:nvCxnSpPr>
          <p:spPr>
            <a:xfrm>
              <a:off x="15072" y="4279"/>
              <a:ext cx="680" cy="0"/>
            </a:xfrm>
            <a:prstGeom prst="line">
              <a:avLst/>
            </a:prstGeom>
            <a:ln w="31750">
              <a:solidFill>
                <a:srgbClr val="E635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15072" y="6379"/>
              <a:ext cx="680" cy="0"/>
            </a:xfrm>
            <a:prstGeom prst="line">
              <a:avLst/>
            </a:prstGeom>
            <a:ln w="31750">
              <a:solidFill>
                <a:srgbClr val="E635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箭头连接符 22"/>
            <p:cNvCxnSpPr/>
            <p:nvPr/>
          </p:nvCxnSpPr>
          <p:spPr>
            <a:xfrm flipV="1">
              <a:off x="15412" y="4279"/>
              <a:ext cx="0" cy="680"/>
            </a:xfrm>
            <a:prstGeom prst="straightConnector1">
              <a:avLst/>
            </a:prstGeom>
            <a:ln w="31750">
              <a:solidFill>
                <a:srgbClr val="E6358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箭头连接符 24"/>
            <p:cNvCxnSpPr/>
            <p:nvPr/>
          </p:nvCxnSpPr>
          <p:spPr>
            <a:xfrm>
              <a:off x="15412" y="5699"/>
              <a:ext cx="0" cy="680"/>
            </a:xfrm>
            <a:prstGeom prst="straightConnector1">
              <a:avLst/>
            </a:prstGeom>
            <a:ln w="31750">
              <a:solidFill>
                <a:srgbClr val="E6358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rot="16200000" flipH="1" flipV="1">
              <a:off x="10563" y="6719"/>
              <a:ext cx="680" cy="0"/>
            </a:xfrm>
            <a:prstGeom prst="line">
              <a:avLst/>
            </a:prstGeom>
            <a:ln w="31750">
              <a:solidFill>
                <a:srgbClr val="E635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rot="16200000" flipH="1" flipV="1">
              <a:off x="14732" y="6719"/>
              <a:ext cx="680" cy="0"/>
            </a:xfrm>
            <a:prstGeom prst="line">
              <a:avLst/>
            </a:prstGeom>
            <a:ln w="31750">
              <a:solidFill>
                <a:srgbClr val="E635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箭头连接符 27"/>
            <p:cNvCxnSpPr/>
            <p:nvPr/>
          </p:nvCxnSpPr>
          <p:spPr>
            <a:xfrm rot="5400000" flipH="1">
              <a:off x="11243" y="6379"/>
              <a:ext cx="0" cy="680"/>
            </a:xfrm>
            <a:prstGeom prst="straightConnector1">
              <a:avLst/>
            </a:prstGeom>
            <a:ln w="31750">
              <a:solidFill>
                <a:srgbClr val="E6358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箭头连接符 28"/>
            <p:cNvCxnSpPr/>
            <p:nvPr/>
          </p:nvCxnSpPr>
          <p:spPr>
            <a:xfrm rot="16200000">
              <a:off x="14733" y="6381"/>
              <a:ext cx="0" cy="678"/>
            </a:xfrm>
            <a:prstGeom prst="straightConnector1">
              <a:avLst/>
            </a:prstGeom>
            <a:ln w="31750">
              <a:solidFill>
                <a:srgbClr val="E6358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矩形 48"/>
          <p:cNvSpPr>
            <a:spLocks noChangeArrowheads="1"/>
          </p:cNvSpPr>
          <p:nvPr/>
        </p:nvSpPr>
        <p:spPr bwMode="auto">
          <a:xfrm>
            <a:off x="801870" y="3731419"/>
            <a:ext cx="7540261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圆柱的侧面沿高展开后得到的长方形的长就是圆柱的底面周长，宽就是圆柱的高。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 bwMode="auto">
          <a:xfrm>
            <a:off x="922700" y="1015603"/>
            <a:ext cx="7298601" cy="1375172"/>
            <a:chOff x="2163" y="1132"/>
            <a:chExt cx="14951" cy="2888"/>
          </a:xfrm>
        </p:grpSpPr>
        <p:grpSp>
          <p:nvGrpSpPr>
            <p:cNvPr id="23554" name="组合 4"/>
            <p:cNvGrpSpPr/>
            <p:nvPr/>
          </p:nvGrpSpPr>
          <p:grpSpPr bwMode="auto">
            <a:xfrm>
              <a:off x="2163" y="1297"/>
              <a:ext cx="11566" cy="2723"/>
              <a:chOff x="1314" y="6872"/>
              <a:chExt cx="11566" cy="2723"/>
            </a:xfrm>
          </p:grpSpPr>
          <p:sp>
            <p:nvSpPr>
              <p:cNvPr id="23555" name="矩形 48"/>
              <p:cNvSpPr>
                <a:spLocks noChangeArrowheads="1"/>
              </p:cNvSpPr>
              <p:nvPr/>
            </p:nvSpPr>
            <p:spPr bwMode="auto">
              <a:xfrm>
                <a:off x="1660" y="7289"/>
                <a:ext cx="10485" cy="19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zh-CN" sz="2700" b="1" dirty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我们知道了长方形和圆柱的关系，那圆柱的侧面积怎样计算呢？</a:t>
                </a:r>
              </a:p>
            </p:txBody>
          </p:sp>
          <p:sp>
            <p:nvSpPr>
              <p:cNvPr id="9" name="圆角矩形标注 8"/>
              <p:cNvSpPr/>
              <p:nvPr/>
            </p:nvSpPr>
            <p:spPr>
              <a:xfrm>
                <a:off x="1314" y="6872"/>
                <a:ext cx="11566" cy="2723"/>
              </a:xfrm>
              <a:prstGeom prst="wedgeRoundRectCallout">
                <a:avLst>
                  <a:gd name="adj1" fmla="val 55922"/>
                  <a:gd name="adj2" fmla="val -3267"/>
                  <a:gd name="adj3" fmla="val 16667"/>
                </a:avLst>
              </a:prstGeom>
              <a:noFill/>
              <a:ln w="31750">
                <a:solidFill>
                  <a:srgbClr val="94F41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</p:grpSp>
        <p:pic>
          <p:nvPicPr>
            <p:cNvPr id="23557" name="图片 11" descr="35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798" y="1132"/>
              <a:ext cx="2316" cy="2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矩形 48"/>
          <p:cNvSpPr>
            <a:spLocks noChangeArrowheads="1"/>
          </p:cNvSpPr>
          <p:nvPr/>
        </p:nvSpPr>
        <p:spPr bwMode="auto">
          <a:xfrm>
            <a:off x="1091129" y="3052762"/>
            <a:ext cx="7130172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3000" b="1" dirty="0">
                <a:solidFill>
                  <a:srgbClr val="E3007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长方形的长＝圆柱的底面周长，</a:t>
            </a:r>
          </a:p>
          <a:p>
            <a:pPr>
              <a:lnSpc>
                <a:spcPct val="120000"/>
              </a:lnSpc>
            </a:pPr>
            <a:r>
              <a:rPr lang="zh-CN" altLang="zh-CN" sz="3000" b="1" dirty="0">
                <a:solidFill>
                  <a:srgbClr val="E3007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长方形的宽＝圆柱的高，所以可以得到：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48"/>
          <p:cNvSpPr>
            <a:spLocks noChangeArrowheads="1"/>
          </p:cNvSpPr>
          <p:nvPr/>
        </p:nvSpPr>
        <p:spPr bwMode="auto">
          <a:xfrm>
            <a:off x="1508541" y="1484710"/>
            <a:ext cx="5881599" cy="52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3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长方形的面积 ＝ 长   ×   宽</a:t>
            </a:r>
          </a:p>
        </p:txBody>
      </p:sp>
      <p:sp>
        <p:nvSpPr>
          <p:cNvPr id="23" name="矩形 48"/>
          <p:cNvSpPr>
            <a:spLocks noChangeArrowheads="1"/>
          </p:cNvSpPr>
          <p:nvPr/>
        </p:nvSpPr>
        <p:spPr bwMode="auto">
          <a:xfrm>
            <a:off x="1508541" y="2902744"/>
            <a:ext cx="6126919" cy="52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3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圆柱的侧面积 ＝ 底面周长×高</a:t>
            </a:r>
          </a:p>
        </p:txBody>
      </p:sp>
      <p:cxnSp>
        <p:nvCxnSpPr>
          <p:cNvPr id="4" name="直接箭头连接符 3"/>
          <p:cNvCxnSpPr/>
          <p:nvPr/>
        </p:nvCxnSpPr>
        <p:spPr>
          <a:xfrm>
            <a:off x="2788847" y="2107407"/>
            <a:ext cx="0" cy="702469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>
            <a:off x="4907638" y="2107407"/>
            <a:ext cx="0" cy="702469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>
            <a:off x="6899497" y="2107407"/>
            <a:ext cx="0" cy="702469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48"/>
          <p:cNvSpPr>
            <a:spLocks noChangeArrowheads="1"/>
          </p:cNvSpPr>
          <p:nvPr/>
        </p:nvSpPr>
        <p:spPr bwMode="auto">
          <a:xfrm>
            <a:off x="690804" y="1938338"/>
            <a:ext cx="7762392" cy="1563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如果用</a:t>
            </a:r>
            <a:r>
              <a:rPr lang="zh-CN" altLang="zh-CN" sz="2700" b="1" i="1">
                <a:latin typeface="Times New Roman" panose="02020603050405020304" pitchFamily="18" charset="0"/>
                <a:ea typeface="楷体" panose="02010609060101010101" pitchFamily="49" charset="-122"/>
              </a:rPr>
              <a:t>S</a:t>
            </a: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侧表示圆柱的侧面积，用</a:t>
            </a:r>
            <a:r>
              <a:rPr lang="zh-CN" altLang="zh-CN" sz="2700" b="1" i="1">
                <a:latin typeface="Times New Roman" panose="02020603050405020304" pitchFamily="18" charset="0"/>
                <a:ea typeface="楷体" panose="02010609060101010101" pitchFamily="49" charset="-122"/>
              </a:rPr>
              <a:t>C</a:t>
            </a: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表示底面周长，用</a:t>
            </a:r>
            <a:r>
              <a:rPr lang="zh-CN" altLang="zh-CN" sz="2700" b="1" i="1">
                <a:latin typeface="Times New Roman" panose="02020603050405020304" pitchFamily="18" charset="0"/>
                <a:ea typeface="楷体" panose="02010609060101010101" pitchFamily="49" charset="-122"/>
              </a:rPr>
              <a:t>h</a:t>
            </a: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表示高，用</a:t>
            </a:r>
            <a:r>
              <a:rPr lang="zh-CN" altLang="zh-CN" sz="2700" b="1" i="1">
                <a:latin typeface="Times New Roman" panose="02020603050405020304" pitchFamily="18" charset="0"/>
                <a:ea typeface="楷体" panose="02010609060101010101" pitchFamily="49" charset="-122"/>
              </a:rPr>
              <a:t>d</a:t>
            </a: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表示底面圆的直径，</a:t>
            </a:r>
            <a:r>
              <a:rPr lang="zh-CN" altLang="zh-CN" sz="2700" b="1" i="1">
                <a:latin typeface="Times New Roman" panose="02020603050405020304" pitchFamily="18" charset="0"/>
                <a:ea typeface="楷体" panose="02010609060101010101" pitchFamily="49" charset="-122"/>
              </a:rPr>
              <a:t>r</a:t>
            </a: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表示底面圆的半径，那么圆柱的侧面积的计算公式是：</a:t>
            </a:r>
          </a:p>
        </p:txBody>
      </p:sp>
      <p:grpSp>
        <p:nvGrpSpPr>
          <p:cNvPr id="27650" name="组合 3"/>
          <p:cNvGrpSpPr/>
          <p:nvPr/>
        </p:nvGrpSpPr>
        <p:grpSpPr bwMode="auto">
          <a:xfrm>
            <a:off x="883644" y="564356"/>
            <a:ext cx="7198520" cy="1328738"/>
            <a:chOff x="1890" y="2230"/>
            <a:chExt cx="14745" cy="2790"/>
          </a:xfrm>
        </p:grpSpPr>
        <p:grpSp>
          <p:nvGrpSpPr>
            <p:cNvPr id="27651" name="组合 4"/>
            <p:cNvGrpSpPr/>
            <p:nvPr/>
          </p:nvGrpSpPr>
          <p:grpSpPr bwMode="auto">
            <a:xfrm>
              <a:off x="1890" y="2295"/>
              <a:ext cx="11568" cy="1930"/>
              <a:chOff x="1314" y="6870"/>
              <a:chExt cx="11568" cy="1930"/>
            </a:xfrm>
          </p:grpSpPr>
          <p:sp>
            <p:nvSpPr>
              <p:cNvPr id="27652" name="矩形 48"/>
              <p:cNvSpPr>
                <a:spLocks noChangeArrowheads="1"/>
              </p:cNvSpPr>
              <p:nvPr/>
            </p:nvSpPr>
            <p:spPr bwMode="auto">
              <a:xfrm>
                <a:off x="1855" y="7380"/>
                <a:ext cx="10485" cy="10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zh-CN" sz="2700" b="1" dirty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让我们用字母表示圆柱的侧面积。</a:t>
                </a:r>
              </a:p>
            </p:txBody>
          </p:sp>
          <p:sp>
            <p:nvSpPr>
              <p:cNvPr id="9" name="圆角矩形标注 8"/>
              <p:cNvSpPr/>
              <p:nvPr/>
            </p:nvSpPr>
            <p:spPr>
              <a:xfrm>
                <a:off x="1314" y="6870"/>
                <a:ext cx="11568" cy="1930"/>
              </a:xfrm>
              <a:prstGeom prst="wedgeRoundRectCallout">
                <a:avLst>
                  <a:gd name="adj1" fmla="val 55922"/>
                  <a:gd name="adj2" fmla="val -3267"/>
                  <a:gd name="adj3" fmla="val 16667"/>
                </a:avLst>
              </a:prstGeom>
              <a:noFill/>
              <a:ln w="317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</p:grpSp>
        <p:pic>
          <p:nvPicPr>
            <p:cNvPr id="27654" name="图片 2" descr="37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496" y="2230"/>
              <a:ext cx="2139" cy="2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矩形 48"/>
          <p:cNvSpPr>
            <a:spLocks noChangeArrowheads="1"/>
          </p:cNvSpPr>
          <p:nvPr/>
        </p:nvSpPr>
        <p:spPr bwMode="auto">
          <a:xfrm>
            <a:off x="1429208" y="3777853"/>
            <a:ext cx="6286805" cy="62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3000" b="1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S</a:t>
            </a:r>
            <a:r>
              <a:rPr lang="zh-CN" altLang="zh-CN" sz="3000" b="1" baseline="-25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侧</a:t>
            </a:r>
            <a:r>
              <a:rPr lang="zh-CN" altLang="zh-CN" sz="3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zh-CN" altLang="zh-CN" sz="3000" b="1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Ch、S</a:t>
            </a:r>
            <a:r>
              <a:rPr lang="zh-CN" altLang="zh-CN" sz="3000" b="1" baseline="-25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侧</a:t>
            </a:r>
            <a:r>
              <a:rPr lang="zh-CN" altLang="zh-CN" sz="3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30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π</a:t>
            </a:r>
            <a:r>
              <a:rPr lang="zh-CN" altLang="zh-CN" sz="3000" b="1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dh </a:t>
            </a:r>
            <a:r>
              <a:rPr lang="zh-CN" altLang="zh-CN" sz="3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或</a:t>
            </a:r>
            <a:r>
              <a:rPr lang="zh-CN" altLang="zh-CN" sz="3000" b="1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S</a:t>
            </a:r>
            <a:r>
              <a:rPr lang="zh-CN" altLang="zh-CN" sz="3000" b="1" baseline="-25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侧</a:t>
            </a:r>
            <a:r>
              <a:rPr lang="zh-CN" altLang="zh-CN" sz="3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3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en-US" altLang="zh-CN" sz="30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π</a:t>
            </a:r>
            <a:r>
              <a:rPr lang="zh-CN" altLang="zh-CN" sz="3000" b="1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rh。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图片 1" descr="标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2611" y="464344"/>
            <a:ext cx="2076074" cy="56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文本框 2"/>
          <p:cNvSpPr txBox="1">
            <a:spLocks noChangeArrowheads="1"/>
          </p:cNvSpPr>
          <p:nvPr/>
        </p:nvSpPr>
        <p:spPr bwMode="auto">
          <a:xfrm>
            <a:off x="784783" y="515541"/>
            <a:ext cx="1585432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知识提炼</a:t>
            </a:r>
          </a:p>
        </p:txBody>
      </p:sp>
      <p:sp>
        <p:nvSpPr>
          <p:cNvPr id="19459" name="矩形 5"/>
          <p:cNvSpPr>
            <a:spLocks noChangeArrowheads="1"/>
          </p:cNvSpPr>
          <p:nvPr/>
        </p:nvSpPr>
        <p:spPr bwMode="auto">
          <a:xfrm>
            <a:off x="912935" y="1624012"/>
            <a:ext cx="7094778" cy="52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1、圆柱的侧面沿高展开后是一个长方形。</a:t>
            </a:r>
          </a:p>
        </p:txBody>
      </p:sp>
      <p:sp>
        <p:nvSpPr>
          <p:cNvPr id="19460" name="矩形 6"/>
          <p:cNvSpPr>
            <a:spLocks noChangeArrowheads="1"/>
          </p:cNvSpPr>
          <p:nvPr/>
        </p:nvSpPr>
        <p:spPr bwMode="auto">
          <a:xfrm>
            <a:off x="912936" y="2750344"/>
            <a:ext cx="7393800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2、圆柱的侧面积＝底面周长×高，用字</a:t>
            </a:r>
          </a:p>
          <a:p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 母表示为：</a:t>
            </a:r>
          </a:p>
          <a:p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 </a:t>
            </a:r>
            <a:r>
              <a:rPr lang="zh-CN" altLang="en-US" sz="3000" b="1" i="1" dirty="0"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S</a:t>
            </a:r>
            <a:r>
              <a:rPr lang="zh-CN" altLang="en-US" sz="3000" b="1" baseline="-25000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侧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＝</a:t>
            </a:r>
            <a:r>
              <a:rPr lang="zh-CN" altLang="en-US" sz="3000" b="1" i="1" dirty="0"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Ch、</a:t>
            </a:r>
            <a:r>
              <a:rPr lang="zh-CN" altLang="zh-CN" sz="3000" b="1" i="1" dirty="0">
                <a:latin typeface="Times New Roman" panose="02020603050405020304" pitchFamily="18" charset="0"/>
                <a:ea typeface="楷体" panose="02010609060101010101" pitchFamily="49" charset="-122"/>
              </a:rPr>
              <a:t>S</a:t>
            </a:r>
            <a:r>
              <a:rPr lang="zh-CN" altLang="zh-CN" sz="3000" b="1" baseline="-25000" dirty="0">
                <a:latin typeface="楷体" panose="02010609060101010101" pitchFamily="49" charset="-122"/>
                <a:ea typeface="楷体" panose="02010609060101010101" pitchFamily="49" charset="-122"/>
              </a:rPr>
              <a:t>侧</a:t>
            </a:r>
            <a:r>
              <a:rPr lang="zh-CN" altLang="zh-CN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30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π</a:t>
            </a:r>
            <a:r>
              <a:rPr lang="zh-CN" altLang="zh-CN" sz="3000" b="1" i="1" dirty="0">
                <a:latin typeface="Times New Roman" panose="02020603050405020304" pitchFamily="18" charset="0"/>
                <a:ea typeface="楷体" panose="02010609060101010101" pitchFamily="49" charset="-122"/>
              </a:rPr>
              <a:t>dh </a:t>
            </a:r>
            <a:r>
              <a:rPr lang="zh-CN" altLang="zh-CN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或</a:t>
            </a:r>
            <a:r>
              <a:rPr lang="zh-CN" altLang="zh-CN" sz="3000" b="1" i="1" dirty="0">
                <a:latin typeface="Times New Roman" panose="02020603050405020304" pitchFamily="18" charset="0"/>
                <a:ea typeface="楷体" panose="02010609060101010101" pitchFamily="49" charset="-122"/>
              </a:rPr>
              <a:t>S</a:t>
            </a:r>
            <a:r>
              <a:rPr lang="zh-CN" altLang="zh-CN" sz="3000" b="1" baseline="-25000" dirty="0">
                <a:latin typeface="楷体" panose="02010609060101010101" pitchFamily="49" charset="-122"/>
                <a:ea typeface="楷体" panose="02010609060101010101" pitchFamily="49" charset="-122"/>
              </a:rPr>
              <a:t>侧</a:t>
            </a:r>
            <a:r>
              <a:rPr lang="zh-CN" altLang="zh-CN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en-US" altLang="zh-CN" sz="3000" b="1" dirty="0"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π</a:t>
            </a:r>
            <a:r>
              <a:rPr lang="zh-CN" altLang="zh-CN" sz="3000" b="1" i="1" dirty="0">
                <a:latin typeface="Times New Roman" panose="02020603050405020304" pitchFamily="18" charset="0"/>
                <a:ea typeface="楷体" panose="02010609060101010101" pitchFamily="49" charset="-122"/>
              </a:rPr>
              <a:t>rh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6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4"/>
          <p:cNvSpPr txBox="1">
            <a:spLocks noChangeArrowheads="1"/>
          </p:cNvSpPr>
          <p:nvPr/>
        </p:nvSpPr>
        <p:spPr bwMode="auto">
          <a:xfrm>
            <a:off x="181855" y="1690688"/>
            <a:ext cx="8753439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（1）把圆柱的侧面沿着一条高展开，可以得到一</a:t>
            </a:r>
          </a:p>
          <a:p>
            <a:pPr>
              <a:lnSpc>
                <a:spcPct val="120000"/>
              </a:lnSpc>
            </a:pP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     个（      ），它的长等于圆柱的（        ），</a:t>
            </a:r>
          </a:p>
          <a:p>
            <a:pPr>
              <a:lnSpc>
                <a:spcPct val="120000"/>
              </a:lnSpc>
            </a:pP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     宽等于圆柱的（     ）</a:t>
            </a:r>
          </a:p>
        </p:txBody>
      </p:sp>
      <p:pic>
        <p:nvPicPr>
          <p:cNvPr id="31746" name="图片 4" descr="标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7567" y="265510"/>
            <a:ext cx="2213990" cy="56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文本框 5"/>
          <p:cNvSpPr txBox="1">
            <a:spLocks noChangeArrowheads="1"/>
          </p:cNvSpPr>
          <p:nvPr/>
        </p:nvSpPr>
        <p:spPr bwMode="auto">
          <a:xfrm>
            <a:off x="701789" y="252413"/>
            <a:ext cx="1585432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小试牛刀</a:t>
            </a:r>
          </a:p>
        </p:txBody>
      </p:sp>
      <p:sp>
        <p:nvSpPr>
          <p:cNvPr id="21520" name="Text Box 14"/>
          <p:cNvSpPr txBox="1">
            <a:spLocks noChangeArrowheads="1"/>
          </p:cNvSpPr>
          <p:nvPr/>
        </p:nvSpPr>
        <p:spPr bwMode="auto">
          <a:xfrm>
            <a:off x="1794138" y="2276475"/>
            <a:ext cx="1240030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长方形</a:t>
            </a:r>
          </a:p>
        </p:txBody>
      </p:sp>
      <p:sp>
        <p:nvSpPr>
          <p:cNvPr id="31749" name="Text Box 14"/>
          <p:cNvSpPr txBox="1">
            <a:spLocks noChangeArrowheads="1"/>
          </p:cNvSpPr>
          <p:nvPr/>
        </p:nvSpPr>
        <p:spPr bwMode="auto">
          <a:xfrm>
            <a:off x="414971" y="3471863"/>
            <a:ext cx="8170040" cy="1065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（2）一个圆柱的侧面积是12.56 cm</a:t>
            </a:r>
            <a:r>
              <a:rPr lang="zh-CN" altLang="zh-CN" sz="2700" b="1" baseline="3000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，底面积是</a:t>
            </a:r>
          </a:p>
          <a:p>
            <a:pPr>
              <a:lnSpc>
                <a:spcPct val="120000"/>
              </a:lnSpc>
            </a:pP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     3.14 cm</a:t>
            </a:r>
            <a:r>
              <a:rPr lang="zh-CN" altLang="zh-CN" sz="2700" b="1" baseline="3000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，它的表面积是（      ）cm</a:t>
            </a:r>
            <a:r>
              <a:rPr lang="zh-CN" altLang="zh-CN" sz="2700" b="1" baseline="3000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31750" name="Text Box 14"/>
          <p:cNvSpPr txBox="1">
            <a:spLocks noChangeArrowheads="1"/>
          </p:cNvSpPr>
          <p:nvPr/>
        </p:nvSpPr>
        <p:spPr bwMode="auto">
          <a:xfrm>
            <a:off x="790886" y="904875"/>
            <a:ext cx="1247353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填空题</a:t>
            </a: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6731068" y="2230041"/>
            <a:ext cx="1644016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底面周长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3779895" y="2759869"/>
            <a:ext cx="511390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高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5520330" y="4052888"/>
            <a:ext cx="1132626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18.84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0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图片 1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79235" y="2441973"/>
            <a:ext cx="1244912" cy="2063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537021" y="2388394"/>
            <a:ext cx="627093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侧面积：2×3.14×10×30＝1884（cm</a:t>
            </a:r>
            <a:r>
              <a:rPr lang="zh-CN" altLang="zh-CN" sz="2700" b="1" baseline="30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537021" y="2957513"/>
            <a:ext cx="5306742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底面积：3.14×10</a:t>
            </a:r>
            <a:r>
              <a:rPr lang="zh-CN" altLang="zh-CN" sz="2700" b="1" baseline="30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＝314（cm</a:t>
            </a:r>
            <a:r>
              <a:rPr lang="zh-CN" altLang="zh-CN" sz="2700" b="1" baseline="30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537021" y="3567113"/>
            <a:ext cx="6030500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表面积：1884＋314×2＝2512（cm</a:t>
            </a:r>
            <a:r>
              <a:rPr lang="zh-CN" altLang="zh-CN" sz="2700" b="1" baseline="30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537021" y="4167188"/>
            <a:ext cx="556548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答：至少需要用2512 cm</a:t>
            </a:r>
            <a:r>
              <a:rPr lang="zh-CN" altLang="zh-CN" sz="2700" b="1" baseline="30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的纸板。</a:t>
            </a:r>
          </a:p>
        </p:txBody>
      </p:sp>
      <p:pic>
        <p:nvPicPr>
          <p:cNvPr id="33798" name="图片 2" descr="标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203" y="515541"/>
            <a:ext cx="165744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文本框 5"/>
          <p:cNvSpPr txBox="1">
            <a:spLocks noChangeArrowheads="1"/>
          </p:cNvSpPr>
          <p:nvPr/>
        </p:nvSpPr>
        <p:spPr bwMode="auto">
          <a:xfrm>
            <a:off x="593164" y="504825"/>
            <a:ext cx="1229046" cy="45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5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知识点</a:t>
            </a:r>
          </a:p>
        </p:txBody>
      </p:sp>
      <p:sp>
        <p:nvSpPr>
          <p:cNvPr id="33800" name="文本框 7"/>
          <p:cNvSpPr txBox="1">
            <a:spLocks noChangeArrowheads="1"/>
          </p:cNvSpPr>
          <p:nvPr/>
        </p:nvSpPr>
        <p:spPr bwMode="auto">
          <a:xfrm>
            <a:off x="2017491" y="516731"/>
            <a:ext cx="3501619" cy="45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5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圆柱侧面积的计算方法</a:t>
            </a:r>
          </a:p>
        </p:txBody>
      </p:sp>
      <p:sp>
        <p:nvSpPr>
          <p:cNvPr id="33801" name="矩形 48"/>
          <p:cNvSpPr>
            <a:spLocks noChangeArrowheads="1"/>
          </p:cNvSpPr>
          <p:nvPr/>
        </p:nvSpPr>
        <p:spPr bwMode="auto">
          <a:xfrm>
            <a:off x="798209" y="1253728"/>
            <a:ext cx="7925939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如图所示，要做一个圆柱形纸盒。如果接口不计，至少需要用多大面积的纸板？</a:t>
            </a:r>
          </a:p>
        </p:txBody>
      </p:sp>
      <p:pic>
        <p:nvPicPr>
          <p:cNvPr id="33802" name="Picture 18" descr="D:\My Documents\Tencent Files\441509586\Image\C2C\OJJCR_Q2O~VLU}YIZ]TWFPE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2293" y="1295401"/>
            <a:ext cx="449145" cy="39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图片 1" descr="标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0723" y="561975"/>
            <a:ext cx="2076074" cy="56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文本框 2"/>
          <p:cNvSpPr txBox="1">
            <a:spLocks noChangeArrowheads="1"/>
          </p:cNvSpPr>
          <p:nvPr/>
        </p:nvSpPr>
        <p:spPr bwMode="auto">
          <a:xfrm>
            <a:off x="862895" y="613173"/>
            <a:ext cx="1585432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知识提炼</a:t>
            </a: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700568" y="2097881"/>
            <a:ext cx="7742864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3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圆柱的表面积＝圆柱的侧面积＋底面积×2，</a:t>
            </a:r>
          </a:p>
          <a:p>
            <a:pPr>
              <a:lnSpc>
                <a:spcPct val="120000"/>
              </a:lnSpc>
            </a:pPr>
            <a:r>
              <a:rPr lang="zh-CN" altLang="zh-CN" sz="3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用字母表示为</a:t>
            </a:r>
            <a:r>
              <a:rPr lang="zh-CN" altLang="zh-CN" sz="3000" b="1" i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S</a:t>
            </a:r>
            <a:r>
              <a:rPr lang="zh-CN" altLang="zh-CN" sz="3000" b="1" baseline="-250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表</a:t>
            </a:r>
            <a:r>
              <a:rPr lang="zh-CN" altLang="zh-CN" sz="3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zh-CN" altLang="zh-CN" sz="3000" b="1" i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S</a:t>
            </a:r>
            <a:r>
              <a:rPr lang="zh-CN" altLang="zh-CN" sz="3000" b="1" baseline="-250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侧</a:t>
            </a:r>
            <a:r>
              <a:rPr lang="zh-CN" altLang="zh-CN" sz="3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＋2</a:t>
            </a:r>
            <a:r>
              <a:rPr lang="zh-CN" altLang="zh-CN" sz="3000" b="1" i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S</a:t>
            </a:r>
            <a:r>
              <a:rPr lang="zh-CN" altLang="zh-CN" sz="3000" b="1" baseline="-250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底</a:t>
            </a:r>
            <a:r>
              <a:rPr lang="zh-CN" altLang="zh-CN" sz="3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图片 4" descr="标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7567" y="265510"/>
            <a:ext cx="2213990" cy="56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文本框 5"/>
          <p:cNvSpPr txBox="1">
            <a:spLocks noChangeArrowheads="1"/>
          </p:cNvSpPr>
          <p:nvPr/>
        </p:nvSpPr>
        <p:spPr bwMode="auto">
          <a:xfrm>
            <a:off x="701789" y="252413"/>
            <a:ext cx="1585432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小试牛刀</a:t>
            </a:r>
          </a:p>
        </p:txBody>
      </p:sp>
      <p:sp>
        <p:nvSpPr>
          <p:cNvPr id="37891" name="文本框 5"/>
          <p:cNvSpPr txBox="1">
            <a:spLocks noChangeArrowheads="1"/>
          </p:cNvSpPr>
          <p:nvPr/>
        </p:nvSpPr>
        <p:spPr bwMode="auto">
          <a:xfrm>
            <a:off x="461350" y="1092994"/>
            <a:ext cx="8221301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王阿姨做了一个圆柱形的抱枕，长80 cm，底面直径为18 cm。如果侧面用花布，底面用黄布，两种布各需要多少？</a:t>
            </a:r>
            <a:endParaRPr lang="zh-CN" altLang="en-US" sz="27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1647678" y="2611041"/>
            <a:ext cx="5848645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花布：18×3.14×80＝4521.6（cm</a:t>
            </a:r>
            <a:r>
              <a:rPr lang="en-US" altLang="zh-CN" sz="2700" b="1" baseline="30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647677" y="3390900"/>
            <a:ext cx="7034973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黄布：（18÷2）</a:t>
            </a:r>
            <a:r>
              <a:rPr lang="en-US" altLang="zh-CN" sz="2700" b="1" baseline="30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×3.14×2＝508.68（cm</a:t>
            </a:r>
            <a:r>
              <a:rPr lang="en-US" altLang="zh-CN" sz="2700" b="1" baseline="30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701789" y="4180285"/>
            <a:ext cx="7823417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答：花</a:t>
            </a:r>
            <a:r>
              <a:rPr lang="zh-CN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布需要</a:t>
            </a:r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4521.6 cm</a:t>
            </a:r>
            <a:r>
              <a:rPr lang="en-US" altLang="zh-CN" sz="2700" b="1" baseline="30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；黄</a:t>
            </a:r>
            <a:r>
              <a:rPr lang="zh-CN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布需要</a:t>
            </a:r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508.68 cm</a:t>
            </a:r>
            <a:r>
              <a:rPr lang="en-US" altLang="zh-CN" sz="2700" b="1" baseline="30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2</a:t>
            </a:r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；</a:t>
            </a:r>
            <a:endParaRPr lang="zh-CN" altLang="en-US" sz="27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文本框 1"/>
          <p:cNvSpPr txBox="1">
            <a:spLocks noChangeArrowheads="1"/>
          </p:cNvSpPr>
          <p:nvPr/>
        </p:nvSpPr>
        <p:spPr bwMode="auto">
          <a:xfrm>
            <a:off x="308788" y="1003697"/>
            <a:ext cx="8063855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solidFill>
                  <a:srgbClr val="E3007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例</a:t>
            </a: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判断：圆柱的侧面展开图一定是长方形或正方</a:t>
            </a:r>
          </a:p>
          <a:p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         形。 （    ）</a:t>
            </a:r>
          </a:p>
        </p:txBody>
      </p:sp>
      <p:sp>
        <p:nvSpPr>
          <p:cNvPr id="36870" name="文本框 14"/>
          <p:cNvSpPr txBox="1">
            <a:spLocks noChangeArrowheads="1"/>
          </p:cNvSpPr>
          <p:nvPr/>
        </p:nvSpPr>
        <p:spPr bwMode="auto">
          <a:xfrm>
            <a:off x="308788" y="2037160"/>
            <a:ext cx="2759554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solidFill>
                  <a:srgbClr val="E3007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错误解答：</a:t>
            </a: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√</a:t>
            </a:r>
          </a:p>
        </p:txBody>
      </p:sp>
      <p:pic>
        <p:nvPicPr>
          <p:cNvPr id="38915" name="图片 3" descr="图片6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16266" y="119063"/>
            <a:ext cx="2109027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7"/>
          <p:cNvGrpSpPr/>
          <p:nvPr/>
        </p:nvGrpSpPr>
        <p:grpSpPr bwMode="auto">
          <a:xfrm>
            <a:off x="308788" y="2646760"/>
            <a:ext cx="8063855" cy="2046684"/>
            <a:chOff x="632" y="6216"/>
            <a:chExt cx="16518" cy="4297"/>
          </a:xfrm>
        </p:grpSpPr>
        <p:sp>
          <p:nvSpPr>
            <p:cNvPr id="38917" name="文本框 4"/>
            <p:cNvSpPr txBox="1">
              <a:spLocks noChangeArrowheads="1"/>
            </p:cNvSpPr>
            <p:nvPr/>
          </p:nvSpPr>
          <p:spPr bwMode="auto">
            <a:xfrm>
              <a:off x="632" y="6216"/>
              <a:ext cx="16518" cy="2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700" b="1">
                  <a:solidFill>
                    <a:srgbClr val="E3007E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错因分析：</a:t>
              </a:r>
              <a:r>
                <a:rPr lang="zh-CN" altLang="en-US" sz="2700" b="1">
                  <a:latin typeface="楷体" panose="02010609060101010101" pitchFamily="49" charset="-122"/>
                  <a:ea typeface="楷体" panose="02010609060101010101" pitchFamily="49" charset="-122"/>
                </a:rPr>
                <a:t>此题错在考虑问题不全面。圆柱的侧面</a:t>
              </a:r>
            </a:p>
            <a:p>
              <a:r>
                <a:rPr lang="zh-CN" altLang="en-US" sz="2700" b="1">
                  <a:latin typeface="楷体" panose="02010609060101010101" pitchFamily="49" charset="-122"/>
                  <a:ea typeface="楷体" panose="02010609060101010101" pitchFamily="49" charset="-122"/>
                </a:rPr>
                <a:t>          展开图可能是一个平行四边形，也可能</a:t>
              </a:r>
            </a:p>
            <a:p>
              <a:r>
                <a:rPr lang="zh-CN" altLang="en-US" sz="2700" b="1">
                  <a:latin typeface="楷体" panose="02010609060101010101" pitchFamily="49" charset="-122"/>
                  <a:ea typeface="楷体" panose="02010609060101010101" pitchFamily="49" charset="-122"/>
                </a:rPr>
                <a:t>          是不规则图形。</a:t>
              </a:r>
            </a:p>
          </p:txBody>
        </p:sp>
        <p:pic>
          <p:nvPicPr>
            <p:cNvPr id="38918" name="图片 5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625" y="8218"/>
              <a:ext cx="5732" cy="2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文本框 14"/>
          <p:cNvSpPr txBox="1">
            <a:spLocks noChangeArrowheads="1"/>
          </p:cNvSpPr>
          <p:nvPr/>
        </p:nvSpPr>
        <p:spPr bwMode="auto">
          <a:xfrm>
            <a:off x="308788" y="4208860"/>
            <a:ext cx="2759554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solidFill>
                  <a:srgbClr val="E3007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正确解答：</a:t>
            </a: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6" descr="图片3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96856" y="422672"/>
            <a:ext cx="2109027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文本框 1"/>
          <p:cNvSpPr txBox="1">
            <a:spLocks noChangeArrowheads="1"/>
          </p:cNvSpPr>
          <p:nvPr/>
        </p:nvSpPr>
        <p:spPr bwMode="auto">
          <a:xfrm>
            <a:off x="246542" y="1351360"/>
            <a:ext cx="8650917" cy="2284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1.通过动手操作，探索圆柱侧面积的计算方法，</a:t>
            </a:r>
          </a:p>
          <a:p>
            <a:pPr>
              <a:lnSpc>
                <a:spcPct val="120000"/>
              </a:lnSpc>
            </a:pP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  掌握圆柱侧面积和表面积的计算方法。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（重点）</a:t>
            </a:r>
          </a:p>
          <a:p>
            <a:pPr>
              <a:lnSpc>
                <a:spcPct val="120000"/>
              </a:lnSpc>
            </a:pPr>
            <a:endParaRPr lang="zh-CN" altLang="en-US" sz="3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2.理解圆柱的侧面展开图与圆柱的关系。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（难点）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图片 5" descr="图片7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17487" y="130969"/>
            <a:ext cx="2109027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2" name="文本框 1"/>
          <p:cNvSpPr txBox="1">
            <a:spLocks noChangeArrowheads="1"/>
          </p:cNvSpPr>
          <p:nvPr/>
        </p:nvSpPr>
        <p:spPr bwMode="auto">
          <a:xfrm>
            <a:off x="430837" y="822723"/>
            <a:ext cx="623432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1.</a:t>
            </a:r>
            <a:r>
              <a:rPr lang="zh-CN" altLang="en-US" sz="27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连一连，并在括号中填出相应的数。</a:t>
            </a:r>
            <a:endParaRPr lang="zh-CN" altLang="en-US" sz="27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0963" name="文本框 7"/>
          <p:cNvSpPr txBox="1">
            <a:spLocks noChangeArrowheads="1"/>
          </p:cNvSpPr>
          <p:nvPr/>
        </p:nvSpPr>
        <p:spPr bwMode="auto">
          <a:xfrm>
            <a:off x="6202591" y="766762"/>
            <a:ext cx="2699750" cy="55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6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（选自教材</a:t>
            </a:r>
            <a:r>
              <a:rPr lang="en-US" altLang="zh-CN" sz="26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P6 T1</a:t>
            </a:r>
            <a:r>
              <a:rPr lang="zh-CN" altLang="en-US" sz="26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grpSp>
        <p:nvGrpSpPr>
          <p:cNvPr id="40964" name="组合 9"/>
          <p:cNvGrpSpPr/>
          <p:nvPr/>
        </p:nvGrpSpPr>
        <p:grpSpPr bwMode="auto">
          <a:xfrm>
            <a:off x="611472" y="1519238"/>
            <a:ext cx="8243270" cy="3067050"/>
            <a:chOff x="1416" y="3191"/>
            <a:chExt cx="16885" cy="6439"/>
          </a:xfrm>
        </p:grpSpPr>
        <p:sp>
          <p:nvSpPr>
            <p:cNvPr id="40965" name="TextBox 4"/>
            <p:cNvSpPr txBox="1">
              <a:spLocks noChangeArrowheads="1"/>
            </p:cNvSpPr>
            <p:nvPr/>
          </p:nvSpPr>
          <p:spPr bwMode="auto">
            <a:xfrm>
              <a:off x="12706" y="6574"/>
              <a:ext cx="2990" cy="1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b="1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 pitchFamily="18" charset="0"/>
                </a:rPr>
                <a:t>(       )</a:t>
              </a:r>
            </a:p>
          </p:txBody>
        </p:sp>
        <p:pic>
          <p:nvPicPr>
            <p:cNvPr id="40966" name="Picture 7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13" y="3191"/>
              <a:ext cx="1426" cy="3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7" name="Picture 9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402" y="3427"/>
              <a:ext cx="2910" cy="3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8" name="Picture 21" descr="O1ME6Q@C[9624TJL67M04G3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02" y="3191"/>
              <a:ext cx="2550" cy="3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9" name="Picture 10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16" y="8045"/>
              <a:ext cx="2820" cy="1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70" name="Picture 11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71" y="8347"/>
              <a:ext cx="4212" cy="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71" name="Picture 12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178" y="7881"/>
              <a:ext cx="2047" cy="1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72" name="TextBox 4"/>
            <p:cNvSpPr txBox="1">
              <a:spLocks noChangeArrowheads="1"/>
            </p:cNvSpPr>
            <p:nvPr/>
          </p:nvSpPr>
          <p:spPr bwMode="auto">
            <a:xfrm>
              <a:off x="5853" y="7153"/>
              <a:ext cx="3648" cy="1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b="1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 pitchFamily="18" charset="0"/>
                </a:rPr>
                <a:t>(         )</a:t>
              </a:r>
            </a:p>
          </p:txBody>
        </p:sp>
        <p:sp>
          <p:nvSpPr>
            <p:cNvPr id="40973" name="TextBox 4"/>
            <p:cNvSpPr txBox="1">
              <a:spLocks noChangeArrowheads="1"/>
            </p:cNvSpPr>
            <p:nvPr/>
          </p:nvSpPr>
          <p:spPr bwMode="auto">
            <a:xfrm>
              <a:off x="9783" y="8045"/>
              <a:ext cx="2923" cy="1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b="1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 pitchFamily="18" charset="0"/>
                </a:rPr>
                <a:t>(      )</a:t>
              </a:r>
            </a:p>
          </p:txBody>
        </p:sp>
        <p:sp>
          <p:nvSpPr>
            <p:cNvPr id="40974" name="TextBox 4"/>
            <p:cNvSpPr txBox="1">
              <a:spLocks noChangeArrowheads="1"/>
            </p:cNvSpPr>
            <p:nvPr/>
          </p:nvSpPr>
          <p:spPr bwMode="auto">
            <a:xfrm>
              <a:off x="15311" y="8084"/>
              <a:ext cx="2990" cy="1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b="1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 pitchFamily="18" charset="0"/>
                </a:rPr>
                <a:t>(      )</a:t>
              </a:r>
            </a:p>
          </p:txBody>
        </p:sp>
      </p:grpSp>
      <p:cxnSp>
        <p:nvCxnSpPr>
          <p:cNvPr id="11" name="直接连接符 10"/>
          <p:cNvCxnSpPr/>
          <p:nvPr/>
        </p:nvCxnSpPr>
        <p:spPr>
          <a:xfrm>
            <a:off x="1379167" y="3173017"/>
            <a:ext cx="4823423" cy="269081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4"/>
          <p:cNvSpPr txBox="1">
            <a:spLocks noChangeArrowheads="1"/>
          </p:cNvSpPr>
          <p:nvPr/>
        </p:nvSpPr>
        <p:spPr bwMode="auto">
          <a:xfrm>
            <a:off x="6433266" y="3315891"/>
            <a:ext cx="1229045" cy="43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9.42cm</a:t>
            </a: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7845386" y="3975497"/>
            <a:ext cx="718876" cy="43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8cm</a:t>
            </a:r>
          </a:p>
        </p:txBody>
      </p:sp>
      <p:cxnSp>
        <p:nvCxnSpPr>
          <p:cNvPr id="15" name="直接连接符 14"/>
          <p:cNvCxnSpPr/>
          <p:nvPr/>
        </p:nvCxnSpPr>
        <p:spPr>
          <a:xfrm flipH="1">
            <a:off x="1305937" y="3131344"/>
            <a:ext cx="2348246" cy="62865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>
            <a:endCxn id="40972" idx="3"/>
          </p:cNvCxnSpPr>
          <p:nvPr/>
        </p:nvCxnSpPr>
        <p:spPr>
          <a:xfrm flipH="1">
            <a:off x="4558575" y="3036094"/>
            <a:ext cx="2268914" cy="693526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3020743" y="3537347"/>
            <a:ext cx="140601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21.98cm</a:t>
            </a:r>
          </a:p>
        </p:txBody>
      </p: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5061422" y="3962400"/>
            <a:ext cx="696906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4cm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4" grpId="0"/>
      <p:bldP spid="17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文本框 1"/>
          <p:cNvSpPr txBox="1">
            <a:spLocks noChangeArrowheads="1"/>
          </p:cNvSpPr>
          <p:nvPr/>
        </p:nvSpPr>
        <p:spPr bwMode="auto">
          <a:xfrm>
            <a:off x="611472" y="473869"/>
            <a:ext cx="3450358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2.</a:t>
            </a:r>
            <a:r>
              <a:rPr lang="zh-CN" altLang="en-US" sz="27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求圆柱的表面积。</a:t>
            </a:r>
            <a:endParaRPr lang="zh-CN" altLang="en-US" sz="2700" b="1" dirty="0">
              <a:latin typeface="Times New Roman" panose="02020603050405020304" pitchFamily="18" charset="0"/>
              <a:ea typeface="楷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41986" name="文本框 7"/>
          <p:cNvSpPr txBox="1">
            <a:spLocks noChangeArrowheads="1"/>
          </p:cNvSpPr>
          <p:nvPr/>
        </p:nvSpPr>
        <p:spPr bwMode="auto">
          <a:xfrm>
            <a:off x="3931237" y="419100"/>
            <a:ext cx="2700970" cy="55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6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（选自教材</a:t>
            </a:r>
            <a:r>
              <a:rPr lang="en-US" altLang="zh-CN" sz="26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P6 T2</a:t>
            </a:r>
            <a:r>
              <a:rPr lang="zh-CN" altLang="en-US" sz="26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8363" y="1884760"/>
            <a:ext cx="1371844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4"/>
          <p:cNvSpPr txBox="1"/>
          <p:nvPr/>
        </p:nvSpPr>
        <p:spPr>
          <a:xfrm>
            <a:off x="2703412" y="1982391"/>
            <a:ext cx="6111052" cy="1813322"/>
          </a:xfrm>
          <a:prstGeom prst="rect">
            <a:avLst/>
          </a:prstGeom>
          <a:noFill/>
          <a:ln w="9525">
            <a:noFill/>
          </a:ln>
        </p:spPr>
        <p:txBody>
          <a:bodyPr lIns="69668" tIns="34834" rIns="69668" bIns="34834">
            <a:spAutoFit/>
          </a:bodyPr>
          <a:lstStyle/>
          <a:p>
            <a:pPr marL="27495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Times New Roman" panose="02020603050405020304" pitchFamily="18" charset="0"/>
              </a:rPr>
              <a:t>3.14×</a:t>
            </a:r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Times New Roman" panose="02020603050405020304" pitchFamily="18" charset="0"/>
              </a:rPr>
              <a:t>（</a:t>
            </a:r>
            <a:r>
              <a:rPr lang="en-US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Times New Roman" panose="02020603050405020304" pitchFamily="18" charset="0"/>
              </a:rPr>
              <a:t>4</a:t>
            </a:r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Times New Roman" panose="02020603050405020304" pitchFamily="18" charset="0"/>
              </a:rPr>
              <a:t>÷</a:t>
            </a:r>
            <a:r>
              <a:rPr lang="en-US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Times New Roman" panose="02020603050405020304" pitchFamily="18" charset="0"/>
              </a:rPr>
              <a:t>2</a:t>
            </a:r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Times New Roman" panose="02020603050405020304" pitchFamily="18" charset="0"/>
              </a:rPr>
              <a:t>）</a:t>
            </a:r>
            <a:r>
              <a:rPr lang="en-US" altLang="zh-CN" sz="2700" b="1" baseline="30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Times New Roman" panose="02020603050405020304" pitchFamily="18" charset="0"/>
              </a:rPr>
              <a:t>2</a:t>
            </a:r>
            <a:r>
              <a:rPr lang="en-US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Times New Roman" panose="02020603050405020304" pitchFamily="18" charset="0"/>
              </a:rPr>
              <a:t>×2</a:t>
            </a:r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Times New Roman" panose="02020603050405020304" pitchFamily="18" charset="0"/>
              </a:rPr>
              <a:t>＋</a:t>
            </a:r>
            <a:r>
              <a:rPr lang="en-US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Times New Roman" panose="02020603050405020304" pitchFamily="18" charset="0"/>
              </a:rPr>
              <a:t>6×4×3.14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Times New Roman" panose="02020603050405020304" pitchFamily="18" charset="0"/>
              </a:rPr>
              <a:t>＝</a:t>
            </a:r>
            <a:r>
              <a:rPr lang="en-US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Times New Roman" panose="02020603050405020304" pitchFamily="18" charset="0"/>
              </a:rPr>
              <a:t>3.14×4×2</a:t>
            </a:r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Times New Roman" panose="02020603050405020304" pitchFamily="18" charset="0"/>
              </a:rPr>
              <a:t>＋</a:t>
            </a:r>
            <a:r>
              <a:rPr lang="en-US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Times New Roman" panose="02020603050405020304" pitchFamily="18" charset="0"/>
              </a:rPr>
              <a:t>24×3.14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Times New Roman" panose="02020603050405020304" pitchFamily="18" charset="0"/>
              </a:rPr>
              <a:t>＝</a:t>
            </a:r>
            <a:r>
              <a:rPr lang="en-US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Times New Roman" panose="02020603050405020304" pitchFamily="18" charset="0"/>
              </a:rPr>
              <a:t>100.48(cm</a:t>
            </a:r>
            <a:r>
              <a:rPr lang="en-US" altLang="zh-CN" sz="2700" b="1" baseline="30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Times New Roman" panose="02020603050405020304" pitchFamily="18" charset="0"/>
              </a:rPr>
              <a:t>2</a:t>
            </a:r>
            <a:r>
              <a:rPr lang="en-US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7844" y="1000125"/>
            <a:ext cx="2637504" cy="1426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3604143" y="847725"/>
            <a:ext cx="4996735" cy="1731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　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3.14×3</a:t>
            </a:r>
            <a:r>
              <a:rPr lang="en-US" altLang="zh-CN" sz="2400" b="1" baseline="30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2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×2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＋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10×2×3.14×3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18×3.14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＋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60×3.14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244.92(dm</a:t>
            </a:r>
            <a:r>
              <a:rPr lang="en-US" altLang="zh-CN" sz="2400" b="1" baseline="30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2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)</a:t>
            </a:r>
          </a:p>
        </p:txBody>
      </p:sp>
      <p:pic>
        <p:nvPicPr>
          <p:cNvPr id="73731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82900" y="2683669"/>
            <a:ext cx="2123673" cy="132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921070" y="3646885"/>
            <a:ext cx="3866550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侧面积＝底面周长</a:t>
            </a:r>
            <a:r>
              <a:rPr lang="en-US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×</a:t>
            </a:r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文本框 1"/>
          <p:cNvSpPr txBox="1">
            <a:spLocks noChangeArrowheads="1"/>
          </p:cNvSpPr>
          <p:nvPr/>
        </p:nvSpPr>
        <p:spPr bwMode="auto">
          <a:xfrm>
            <a:off x="495524" y="410766"/>
            <a:ext cx="8152952" cy="1065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3.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制作一个底面直径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20 cm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，长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50 cm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的圆柱形通风</a:t>
            </a:r>
          </a:p>
          <a:p>
            <a:pPr>
              <a:lnSpc>
                <a:spcPct val="120000"/>
              </a:lnSpc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管，至少要用多少平方厘米铁皮？</a:t>
            </a:r>
            <a:endParaRPr lang="zh-CN" altLang="en-US" sz="2700" b="1" dirty="0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41988" name="文本框 1"/>
          <p:cNvSpPr txBox="1">
            <a:spLocks noChangeArrowheads="1"/>
          </p:cNvSpPr>
          <p:nvPr/>
        </p:nvSpPr>
        <p:spPr bwMode="auto">
          <a:xfrm>
            <a:off x="961756" y="2045494"/>
            <a:ext cx="456711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3.14×20×50</a:t>
            </a:r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3140</a:t>
            </a:r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cm</a:t>
            </a:r>
            <a:r>
              <a:rPr lang="en-US" altLang="zh-CN" sz="2700" b="1" baseline="30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sz="27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692026" y="3182541"/>
            <a:ext cx="5494699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答：</a:t>
            </a:r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至少要用</a:t>
            </a:r>
            <a:r>
              <a:rPr lang="en-US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3140</a:t>
            </a:r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平方厘米铁皮</a:t>
            </a:r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。</a:t>
            </a:r>
          </a:p>
        </p:txBody>
      </p:sp>
      <p:pic>
        <p:nvPicPr>
          <p:cNvPr id="44036" name="图片 17" descr="4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892" y="2511028"/>
            <a:ext cx="1642796" cy="1346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文本框 7"/>
          <p:cNvSpPr txBox="1">
            <a:spLocks noChangeArrowheads="1"/>
          </p:cNvSpPr>
          <p:nvPr/>
        </p:nvSpPr>
        <p:spPr bwMode="auto">
          <a:xfrm>
            <a:off x="5876717" y="1476375"/>
            <a:ext cx="2700970" cy="55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6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（选自教材</a:t>
            </a:r>
            <a:r>
              <a:rPr lang="en-US" altLang="zh-CN" sz="26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P6 T3</a:t>
            </a:r>
            <a:r>
              <a:rPr lang="zh-CN" altLang="en-US" sz="26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文本框 1"/>
          <p:cNvSpPr txBox="1">
            <a:spLocks noChangeArrowheads="1"/>
          </p:cNvSpPr>
          <p:nvPr/>
        </p:nvSpPr>
        <p:spPr bwMode="auto">
          <a:xfrm>
            <a:off x="541903" y="711994"/>
            <a:ext cx="8060194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4.</a:t>
            </a: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压路机前轮直径是</a:t>
            </a:r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1.6m</a:t>
            </a: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，宽是</a:t>
            </a:r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2m</a:t>
            </a: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，它转动一周，</a:t>
            </a:r>
          </a:p>
          <a:p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  压路的面积是多少平方米？</a:t>
            </a:r>
            <a:endParaRPr lang="zh-CN" altLang="en-US" sz="2700" b="1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</p:txBody>
      </p:sp>
      <p:pic>
        <p:nvPicPr>
          <p:cNvPr id="45058" name="图片 16" descr="3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440589" y="2199085"/>
            <a:ext cx="1819768" cy="1359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792106" y="2288381"/>
            <a:ext cx="470625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3.14×1.6×2</a:t>
            </a:r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＝</a:t>
            </a:r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10.048</a:t>
            </a:r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</a:t>
            </a:r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m</a:t>
            </a:r>
            <a:r>
              <a:rPr lang="en-US" altLang="zh-CN" sz="2700" b="1" baseline="30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2</a:t>
            </a:r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）</a:t>
            </a:r>
            <a:endParaRPr lang="zh-CN" altLang="en-US" sz="27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541903" y="3321844"/>
            <a:ext cx="5572812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答：</a:t>
            </a:r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压路的面积是</a:t>
            </a:r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10.048</a:t>
            </a:r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平方米。</a:t>
            </a:r>
          </a:p>
        </p:txBody>
      </p:sp>
      <p:sp>
        <p:nvSpPr>
          <p:cNvPr id="45061" name="文本框 7"/>
          <p:cNvSpPr txBox="1">
            <a:spLocks noChangeArrowheads="1"/>
          </p:cNvSpPr>
          <p:nvPr/>
        </p:nvSpPr>
        <p:spPr bwMode="auto">
          <a:xfrm>
            <a:off x="5299419" y="1163241"/>
            <a:ext cx="2700971" cy="55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6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（选自教材</a:t>
            </a:r>
            <a:r>
              <a:rPr lang="en-US" altLang="zh-CN" sz="26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P6 T4</a:t>
            </a:r>
            <a:r>
              <a:rPr lang="zh-CN" altLang="en-US" sz="26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文本框 2"/>
          <p:cNvSpPr txBox="1">
            <a:spLocks noChangeArrowheads="1"/>
          </p:cNvSpPr>
          <p:nvPr/>
        </p:nvSpPr>
        <p:spPr bwMode="auto">
          <a:xfrm>
            <a:off x="668835" y="397669"/>
            <a:ext cx="8199332" cy="1563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5.</a:t>
            </a: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一个圆柱形水池，水池内壁和底部都镶上瓷砖，</a:t>
            </a:r>
          </a:p>
          <a:p>
            <a:pPr>
              <a:lnSpc>
                <a:spcPct val="120000"/>
              </a:lnSpc>
            </a:pP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  水池内部底面周长</a:t>
            </a:r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25.12 m</a:t>
            </a: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，池深</a:t>
            </a:r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1.2 m</a:t>
            </a: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，镶瓷砖</a:t>
            </a:r>
          </a:p>
          <a:p>
            <a:pPr>
              <a:lnSpc>
                <a:spcPct val="120000"/>
              </a:lnSpc>
            </a:pP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  的面积是多少平方米？</a:t>
            </a:r>
            <a:endParaRPr lang="zh-CN" altLang="en-US" sz="2700" b="1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21521" name="Text Box 14"/>
          <p:cNvSpPr txBox="1">
            <a:spLocks noChangeArrowheads="1"/>
          </p:cNvSpPr>
          <p:nvPr/>
        </p:nvSpPr>
        <p:spPr bwMode="auto">
          <a:xfrm>
            <a:off x="1550038" y="2135982"/>
            <a:ext cx="6043925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侧面积：25.12×1.2＝30.144（m</a:t>
            </a:r>
            <a:r>
              <a:rPr lang="zh-CN" altLang="zh-CN" sz="2700" b="1" baseline="30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2" name="Text Box 14"/>
          <p:cNvSpPr txBox="1">
            <a:spLocks noChangeArrowheads="1"/>
          </p:cNvSpPr>
          <p:nvPr/>
        </p:nvSpPr>
        <p:spPr bwMode="auto">
          <a:xfrm>
            <a:off x="668835" y="2838450"/>
            <a:ext cx="8300634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底面积：3.14×（25.12÷3.14÷2）</a:t>
            </a:r>
            <a:r>
              <a:rPr lang="zh-CN" altLang="zh-CN" sz="2700" b="1" baseline="30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＝50.24（m</a:t>
            </a:r>
            <a:r>
              <a:rPr lang="zh-CN" altLang="zh-CN" sz="2700" b="1" baseline="30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1550038" y="3489723"/>
            <a:ext cx="6043925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表面积：30.144＋50.24＝80.384（m</a:t>
            </a:r>
            <a:r>
              <a:rPr lang="zh-CN" altLang="zh-CN" sz="2700" b="1" baseline="30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1550037" y="4181475"/>
            <a:ext cx="567777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答：镶瓷砖的面积是</a:t>
            </a:r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80.384</a:t>
            </a:r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平方米。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1" grpId="0"/>
      <p:bldP spid="2" grpId="0"/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图片 4" descr="图片8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68571" y="249589"/>
            <a:ext cx="2109027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5"/>
          <p:cNvSpPr>
            <a:spLocks noChangeArrowheads="1"/>
          </p:cNvSpPr>
          <p:nvPr/>
        </p:nvSpPr>
        <p:spPr bwMode="auto">
          <a:xfrm>
            <a:off x="912935" y="1624012"/>
            <a:ext cx="7094778" cy="52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1、圆柱的侧面沿高展开后是一个长方形。</a:t>
            </a:r>
          </a:p>
        </p:txBody>
      </p:sp>
      <p:sp>
        <p:nvSpPr>
          <p:cNvPr id="3" name="矩形 6"/>
          <p:cNvSpPr>
            <a:spLocks noChangeArrowheads="1"/>
          </p:cNvSpPr>
          <p:nvPr/>
        </p:nvSpPr>
        <p:spPr bwMode="auto">
          <a:xfrm>
            <a:off x="912936" y="2750344"/>
            <a:ext cx="7393800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2、圆柱的侧面积＝底面周长×高，用字</a:t>
            </a:r>
          </a:p>
          <a:p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 母表示为：</a:t>
            </a:r>
          </a:p>
          <a:p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 </a:t>
            </a:r>
            <a:r>
              <a:rPr lang="zh-CN" altLang="en-US" sz="3000" b="1" i="1" dirty="0"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S</a:t>
            </a:r>
            <a:r>
              <a:rPr lang="zh-CN" altLang="en-US" sz="3000" b="1" baseline="-25000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侧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＝</a:t>
            </a:r>
            <a:r>
              <a:rPr lang="zh-CN" altLang="en-US" sz="3000" b="1" i="1" dirty="0"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Ch、</a:t>
            </a:r>
            <a:r>
              <a:rPr lang="zh-CN" altLang="zh-CN" sz="3000" b="1" i="1" dirty="0"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S</a:t>
            </a:r>
            <a:r>
              <a:rPr lang="zh-CN" altLang="zh-CN" sz="3000" b="1" baseline="-25000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侧</a:t>
            </a:r>
            <a:r>
              <a:rPr lang="zh-CN" altLang="zh-CN" sz="30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＝</a:t>
            </a:r>
            <a:r>
              <a:rPr lang="en-US" altLang="zh-CN" sz="3000" b="1" dirty="0"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π</a:t>
            </a:r>
            <a:r>
              <a:rPr lang="zh-CN" altLang="zh-CN" sz="3000" b="1" i="1" dirty="0"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dh </a:t>
            </a:r>
            <a:r>
              <a:rPr lang="zh-CN" altLang="zh-CN" sz="30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或</a:t>
            </a:r>
            <a:r>
              <a:rPr lang="zh-CN" altLang="zh-CN" sz="3000" b="1" i="1" dirty="0"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S</a:t>
            </a:r>
            <a:r>
              <a:rPr lang="zh-CN" altLang="zh-CN" sz="3000" b="1" baseline="-25000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侧</a:t>
            </a:r>
            <a:r>
              <a:rPr lang="zh-CN" altLang="zh-CN" sz="30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＝</a:t>
            </a: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2</a:t>
            </a:r>
            <a:r>
              <a:rPr lang="en-US" altLang="zh-CN" sz="3000" b="1" dirty="0"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π</a:t>
            </a:r>
            <a:r>
              <a:rPr lang="zh-CN" altLang="zh-CN" sz="3000" b="1" i="1" dirty="0"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rh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440602" y="1772841"/>
            <a:ext cx="8262798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zh-CN" sz="3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圆柱的表面积＝圆柱的侧面积＋底面积×2，</a:t>
            </a:r>
          </a:p>
          <a:p>
            <a:pPr>
              <a:lnSpc>
                <a:spcPct val="120000"/>
              </a:lnSpc>
            </a:pPr>
            <a:r>
              <a:rPr lang="zh-CN" altLang="zh-CN" sz="3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用字母表示为</a:t>
            </a:r>
            <a:r>
              <a:rPr lang="zh-CN" altLang="zh-CN" sz="30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S</a:t>
            </a:r>
            <a:r>
              <a:rPr lang="zh-CN" altLang="zh-CN" sz="3000" b="1" baseline="-250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表</a:t>
            </a:r>
            <a:r>
              <a:rPr lang="zh-CN" altLang="zh-CN" sz="3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zh-CN" altLang="zh-CN" sz="30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S</a:t>
            </a:r>
            <a:r>
              <a:rPr lang="zh-CN" altLang="zh-CN" sz="3000" b="1" baseline="-250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侧</a:t>
            </a:r>
            <a:r>
              <a:rPr lang="zh-CN" altLang="zh-CN" sz="3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＋2</a:t>
            </a:r>
            <a:r>
              <a:rPr lang="zh-CN" altLang="zh-CN" sz="30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S</a:t>
            </a:r>
            <a:r>
              <a:rPr lang="zh-CN" altLang="zh-CN" sz="3000" b="1" baseline="-250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底</a:t>
            </a:r>
            <a:r>
              <a:rPr lang="zh-CN" altLang="zh-CN" sz="3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图片 5" descr="图片9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27251" y="122635"/>
            <a:ext cx="2109027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9154" name="组合 6"/>
          <p:cNvGrpSpPr/>
          <p:nvPr/>
        </p:nvGrpSpPr>
        <p:grpSpPr bwMode="auto">
          <a:xfrm>
            <a:off x="1039868" y="1352550"/>
            <a:ext cx="7086234" cy="2970610"/>
            <a:chOff x="2107" y="3122"/>
            <a:chExt cx="14514" cy="6236"/>
          </a:xfrm>
        </p:grpSpPr>
        <p:sp>
          <p:nvSpPr>
            <p:cNvPr id="3" name="矩形 2"/>
            <p:cNvSpPr/>
            <p:nvPr/>
          </p:nvSpPr>
          <p:spPr>
            <a:xfrm>
              <a:off x="2107" y="3122"/>
              <a:ext cx="14514" cy="6236"/>
            </a:xfrm>
            <a:prstGeom prst="rect">
              <a:avLst/>
            </a:prstGeom>
            <a:solidFill>
              <a:srgbClr val="FFB343"/>
            </a:solidFill>
            <a:ln>
              <a:solidFill>
                <a:srgbClr val="F8DC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5" name="矩形 4"/>
            <p:cNvSpPr/>
            <p:nvPr/>
          </p:nvSpPr>
          <p:spPr>
            <a:xfrm>
              <a:off x="2479" y="3417"/>
              <a:ext cx="13724" cy="5694"/>
            </a:xfrm>
            <a:prstGeom prst="rect">
              <a:avLst/>
            </a:prstGeom>
            <a:solidFill>
              <a:srgbClr val="00493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</p:grp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755082" y="1988344"/>
            <a:ext cx="5320168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作业</a:t>
            </a:r>
            <a:r>
              <a:rPr lang="en-US" altLang="zh-CN" sz="27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zh-CN" sz="27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完成教材相关练习</a:t>
            </a:r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题</a:t>
            </a:r>
            <a:r>
              <a:rPr lang="en-US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755082" y="2912269"/>
            <a:ext cx="5802266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作业</a:t>
            </a:r>
            <a:r>
              <a:rPr lang="en-US" altLang="zh-CN" sz="27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zh-CN" sz="27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完成对应的练习题</a:t>
            </a:r>
            <a:r>
              <a:rPr lang="en-US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4"/>
          <p:cNvSpPr txBox="1">
            <a:spLocks noChangeArrowheads="1"/>
          </p:cNvSpPr>
          <p:nvPr/>
        </p:nvSpPr>
        <p:spPr bwMode="auto">
          <a:xfrm>
            <a:off x="640764" y="1135857"/>
            <a:ext cx="8026020" cy="807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）我们学过计算哪些图形的表面积？它们的表面积怎</a:t>
            </a:r>
          </a:p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 样计算？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170" name="图片 3" descr="图片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23589" y="119063"/>
            <a:ext cx="2109027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文本框 1"/>
          <p:cNvSpPr txBox="1">
            <a:spLocks noChangeArrowheads="1"/>
          </p:cNvSpPr>
          <p:nvPr/>
        </p:nvSpPr>
        <p:spPr bwMode="auto">
          <a:xfrm>
            <a:off x="640764" y="2213372"/>
            <a:ext cx="802602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</a:t>
            </a:r>
            <a:r>
              <a:rPr lang="en-US" altLang="zh-CN" sz="2700" b="1" i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S</a:t>
            </a:r>
            <a:r>
              <a:rPr lang="zh-CN" altLang="en-US" sz="2700" b="1" baseline="-25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长</a:t>
            </a:r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＝长×宽  </a:t>
            </a:r>
            <a:r>
              <a:rPr lang="zh-CN" altLang="en-US" sz="2700" b="1" i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700" b="1" i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S</a:t>
            </a:r>
            <a:r>
              <a:rPr lang="zh-CN" altLang="en-US" sz="2700" b="1" baseline="-25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正</a:t>
            </a:r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＝边长×边长  </a:t>
            </a:r>
            <a:r>
              <a:rPr lang="zh-CN" altLang="en-US" sz="2700" b="1" i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700" b="1" i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S</a:t>
            </a:r>
            <a:r>
              <a:rPr lang="zh-CN" altLang="en-US" sz="2700" b="1" baseline="-25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</a:t>
            </a:r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7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π</a:t>
            </a:r>
            <a:r>
              <a:rPr lang="zh-CN" altLang="en-US" sz="2700" b="1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r</a:t>
            </a:r>
            <a:r>
              <a:rPr lang="zh-CN" altLang="en-US" sz="2700" b="1" baseline="30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</a:p>
        </p:txBody>
      </p:sp>
      <p:grpSp>
        <p:nvGrpSpPr>
          <p:cNvPr id="8" name="组合 7"/>
          <p:cNvGrpSpPr/>
          <p:nvPr/>
        </p:nvGrpSpPr>
        <p:grpSpPr bwMode="auto">
          <a:xfrm>
            <a:off x="888526" y="3050381"/>
            <a:ext cx="7380375" cy="1619250"/>
            <a:chOff x="1426" y="6404"/>
            <a:chExt cx="15119" cy="3402"/>
          </a:xfrm>
        </p:grpSpPr>
        <p:pic>
          <p:nvPicPr>
            <p:cNvPr id="7173" name="图片 4" descr="10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3827" y="6865"/>
              <a:ext cx="2719" cy="2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174" name="组合 6"/>
            <p:cNvGrpSpPr/>
            <p:nvPr/>
          </p:nvGrpSpPr>
          <p:grpSpPr bwMode="auto">
            <a:xfrm>
              <a:off x="1426" y="6404"/>
              <a:ext cx="11229" cy="3402"/>
              <a:chOff x="1426" y="6404"/>
              <a:chExt cx="11229" cy="3402"/>
            </a:xfrm>
          </p:grpSpPr>
          <p:sp>
            <p:nvSpPr>
              <p:cNvPr id="7175" name="Text Box 14"/>
              <p:cNvSpPr txBox="1">
                <a:spLocks noChangeArrowheads="1"/>
              </p:cNvSpPr>
              <p:nvPr/>
            </p:nvSpPr>
            <p:spPr bwMode="auto">
              <a:xfrm>
                <a:off x="1654" y="6725"/>
                <a:ext cx="11001" cy="2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7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圆柱的表面积指什么呢？它又该怎样计算呢？这节课我们一起来学习计算圆柱的表面积吧！</a:t>
                </a:r>
              </a:p>
            </p:txBody>
          </p:sp>
          <p:sp>
            <p:nvSpPr>
              <p:cNvPr id="6" name="圆角矩形标注 5"/>
              <p:cNvSpPr/>
              <p:nvPr/>
            </p:nvSpPr>
            <p:spPr>
              <a:xfrm>
                <a:off x="1426" y="6404"/>
                <a:ext cx="10999" cy="3402"/>
              </a:xfrm>
              <a:prstGeom prst="wedgeRoundRectCallout">
                <a:avLst>
                  <a:gd name="adj1" fmla="val 56582"/>
                  <a:gd name="adj2" fmla="val -14079"/>
                  <a:gd name="adj3" fmla="val 16667"/>
                </a:avLst>
              </a:prstGeom>
              <a:noFill/>
              <a:ln w="317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图片 3" descr="图片5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16266" y="119063"/>
            <a:ext cx="2109027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图片 2" descr="标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4141" y="808435"/>
            <a:ext cx="165744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文本框 5"/>
          <p:cNvSpPr txBox="1">
            <a:spLocks noChangeArrowheads="1"/>
          </p:cNvSpPr>
          <p:nvPr/>
        </p:nvSpPr>
        <p:spPr bwMode="auto">
          <a:xfrm>
            <a:off x="637102" y="797719"/>
            <a:ext cx="1229046" cy="45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5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知识点</a:t>
            </a:r>
          </a:p>
        </p:txBody>
      </p:sp>
      <p:sp>
        <p:nvSpPr>
          <p:cNvPr id="9220" name="文本框 7"/>
          <p:cNvSpPr txBox="1">
            <a:spLocks noChangeArrowheads="1"/>
          </p:cNvSpPr>
          <p:nvPr/>
        </p:nvSpPr>
        <p:spPr bwMode="auto">
          <a:xfrm>
            <a:off x="2062648" y="808435"/>
            <a:ext cx="3563865" cy="45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圆柱侧面积的计算方法</a:t>
            </a:r>
          </a:p>
        </p:txBody>
      </p:sp>
      <p:sp>
        <p:nvSpPr>
          <p:cNvPr id="9221" name="矩形 48"/>
          <p:cNvSpPr>
            <a:spLocks noChangeArrowheads="1"/>
          </p:cNvSpPr>
          <p:nvPr/>
        </p:nvSpPr>
        <p:spPr bwMode="auto">
          <a:xfrm>
            <a:off x="1166800" y="1422798"/>
            <a:ext cx="5561827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想一想，怎样计算圆柱的体积呢？</a:t>
            </a:r>
          </a:p>
        </p:txBody>
      </p:sp>
      <p:grpSp>
        <p:nvGrpSpPr>
          <p:cNvPr id="8200" name="组合 8"/>
          <p:cNvGrpSpPr/>
          <p:nvPr/>
        </p:nvGrpSpPr>
        <p:grpSpPr bwMode="auto">
          <a:xfrm>
            <a:off x="2270134" y="2105025"/>
            <a:ext cx="4601292" cy="2668191"/>
            <a:chOff x="11004" y="3686"/>
            <a:chExt cx="9425" cy="5604"/>
          </a:xfrm>
        </p:grpSpPr>
        <p:grpSp>
          <p:nvGrpSpPr>
            <p:cNvPr id="9223" name="组合 6"/>
            <p:cNvGrpSpPr/>
            <p:nvPr/>
          </p:nvGrpSpPr>
          <p:grpSpPr bwMode="auto">
            <a:xfrm>
              <a:off x="11004" y="3686"/>
              <a:ext cx="9425" cy="2458"/>
              <a:chOff x="682" y="4909"/>
              <a:chExt cx="9425" cy="2458"/>
            </a:xfrm>
          </p:grpSpPr>
          <p:sp>
            <p:nvSpPr>
              <p:cNvPr id="4" name="矩形标注 3"/>
              <p:cNvSpPr/>
              <p:nvPr/>
            </p:nvSpPr>
            <p:spPr>
              <a:xfrm>
                <a:off x="682" y="4909"/>
                <a:ext cx="9425" cy="2458"/>
              </a:xfrm>
              <a:prstGeom prst="wedgeRectCallout">
                <a:avLst>
                  <a:gd name="adj1" fmla="val 5168"/>
                  <a:gd name="adj2" fmla="val 68751"/>
                </a:avLst>
              </a:prstGeom>
              <a:noFill/>
              <a:ln w="317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9225" name="矩形 48"/>
              <p:cNvSpPr>
                <a:spLocks noChangeArrowheads="1"/>
              </p:cNvSpPr>
              <p:nvPr/>
            </p:nvSpPr>
            <p:spPr bwMode="auto">
              <a:xfrm>
                <a:off x="731" y="5152"/>
                <a:ext cx="9166" cy="19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700" b="1" dirty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求圆柱的表面积，实际是求哪些面的面积数呢？</a:t>
                </a:r>
              </a:p>
            </p:txBody>
          </p:sp>
        </p:grpSp>
        <p:pic>
          <p:nvPicPr>
            <p:cNvPr id="9226" name="图片 7" descr="10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12390" y="6766"/>
              <a:ext cx="2765" cy="2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27" name="Picture 18" descr="D:\My Documents\Tencent Files\441509586\Image\C2C\OJJCR_Q2O~VLU}YIZ]TWFPE.pn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7655" y="1466851"/>
            <a:ext cx="449145" cy="39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/>
          <p:cNvGrpSpPr/>
          <p:nvPr/>
        </p:nvGrpSpPr>
        <p:grpSpPr bwMode="auto">
          <a:xfrm>
            <a:off x="1024001" y="764382"/>
            <a:ext cx="7215607" cy="1546622"/>
            <a:chOff x="1280" y="4050"/>
            <a:chExt cx="14782" cy="3248"/>
          </a:xfrm>
        </p:grpSpPr>
        <p:grpSp>
          <p:nvGrpSpPr>
            <p:cNvPr id="11266" name="组合 22"/>
            <p:cNvGrpSpPr/>
            <p:nvPr/>
          </p:nvGrpSpPr>
          <p:grpSpPr bwMode="auto">
            <a:xfrm>
              <a:off x="6176" y="4210"/>
              <a:ext cx="9886" cy="2380"/>
              <a:chOff x="3888" y="2140"/>
              <a:chExt cx="9886" cy="2380"/>
            </a:xfrm>
          </p:grpSpPr>
          <p:sp>
            <p:nvSpPr>
              <p:cNvPr id="33" name="矩形标注 32"/>
              <p:cNvSpPr/>
              <p:nvPr/>
            </p:nvSpPr>
            <p:spPr>
              <a:xfrm>
                <a:off x="3888" y="2140"/>
                <a:ext cx="9886" cy="2380"/>
              </a:xfrm>
              <a:prstGeom prst="wedgeRectCallout">
                <a:avLst>
                  <a:gd name="adj1" fmla="val -67330"/>
                  <a:gd name="adj2" fmla="val -13589"/>
                </a:avLst>
              </a:prstGeom>
              <a:noFill/>
              <a:ln w="31750">
                <a:solidFill>
                  <a:srgbClr val="94F41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11268" name="Text Box 14"/>
              <p:cNvSpPr txBox="1">
                <a:spLocks noChangeArrowheads="1"/>
              </p:cNvSpPr>
              <p:nvPr/>
            </p:nvSpPr>
            <p:spPr bwMode="auto">
              <a:xfrm>
                <a:off x="4278" y="2481"/>
                <a:ext cx="9102" cy="18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6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同学们仔细观察，这个圆柱有几个面我们可以摸得到呢？</a:t>
                </a:r>
              </a:p>
            </p:txBody>
          </p:sp>
        </p:grpSp>
        <p:pic>
          <p:nvPicPr>
            <p:cNvPr id="11269" name="图片 40" descr="36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280" y="4050"/>
              <a:ext cx="3053" cy="3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70" name="图片 3"/>
          <p:cNvPicPr>
            <a:picLocks noGrp="1"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12523" y="2418160"/>
            <a:ext cx="2318954" cy="226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9" name="组合 5"/>
          <p:cNvGrpSpPr/>
          <p:nvPr/>
        </p:nvGrpSpPr>
        <p:grpSpPr bwMode="auto">
          <a:xfrm>
            <a:off x="1636694" y="816769"/>
            <a:ext cx="6274600" cy="1238250"/>
            <a:chOff x="2335" y="7216"/>
            <a:chExt cx="12852" cy="2601"/>
          </a:xfrm>
        </p:grpSpPr>
        <p:grpSp>
          <p:nvGrpSpPr>
            <p:cNvPr id="13314" name="组合 43"/>
            <p:cNvGrpSpPr/>
            <p:nvPr/>
          </p:nvGrpSpPr>
          <p:grpSpPr bwMode="auto">
            <a:xfrm>
              <a:off x="2335" y="7434"/>
              <a:ext cx="9257" cy="2383"/>
              <a:chOff x="3397" y="1698"/>
              <a:chExt cx="9886" cy="2382"/>
            </a:xfrm>
          </p:grpSpPr>
          <p:sp>
            <p:nvSpPr>
              <p:cNvPr id="45" name="矩形标注 44"/>
              <p:cNvSpPr/>
              <p:nvPr/>
            </p:nvSpPr>
            <p:spPr>
              <a:xfrm>
                <a:off x="3397" y="1698"/>
                <a:ext cx="9886" cy="2382"/>
              </a:xfrm>
              <a:prstGeom prst="wedgeRectCallout">
                <a:avLst>
                  <a:gd name="adj1" fmla="val 61393"/>
                  <a:gd name="adj2" fmla="val -12601"/>
                </a:avLst>
              </a:prstGeom>
              <a:noFill/>
              <a:ln w="31750">
                <a:solidFill>
                  <a:srgbClr val="94F41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13316" name="Text Box 14"/>
              <p:cNvSpPr txBox="1">
                <a:spLocks noChangeArrowheads="1"/>
              </p:cNvSpPr>
              <p:nvPr/>
            </p:nvSpPr>
            <p:spPr bwMode="auto">
              <a:xfrm>
                <a:off x="3790" y="2042"/>
                <a:ext cx="9102" cy="19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7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我可以摸到圆柱的侧面还有上下两个底面。</a:t>
                </a:r>
                <a:endParaRPr lang="en-US" altLang="zh-CN" sz="27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pic>
          <p:nvPicPr>
            <p:cNvPr id="13317" name="图片 4" descr="5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3531" y="7216"/>
              <a:ext cx="1656" cy="2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组合 6"/>
          <p:cNvGrpSpPr/>
          <p:nvPr/>
        </p:nvGrpSpPr>
        <p:grpSpPr bwMode="auto">
          <a:xfrm>
            <a:off x="998371" y="2831307"/>
            <a:ext cx="6402753" cy="1651397"/>
            <a:chOff x="-1339" y="5422"/>
            <a:chExt cx="13113" cy="3469"/>
          </a:xfrm>
        </p:grpSpPr>
        <p:pic>
          <p:nvPicPr>
            <p:cNvPr id="13319" name="图片 2" descr="35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-1339" y="5692"/>
              <a:ext cx="2564" cy="3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320" name="组合 5"/>
            <p:cNvGrpSpPr/>
            <p:nvPr/>
          </p:nvGrpSpPr>
          <p:grpSpPr bwMode="auto">
            <a:xfrm>
              <a:off x="2515" y="5422"/>
              <a:ext cx="9259" cy="2429"/>
              <a:chOff x="2515" y="5422"/>
              <a:chExt cx="9259" cy="2429"/>
            </a:xfrm>
          </p:grpSpPr>
          <p:sp>
            <p:nvSpPr>
              <p:cNvPr id="4" name="圆角矩形标注 3"/>
              <p:cNvSpPr/>
              <p:nvPr/>
            </p:nvSpPr>
            <p:spPr>
              <a:xfrm>
                <a:off x="2515" y="5422"/>
                <a:ext cx="9259" cy="2429"/>
              </a:xfrm>
              <a:prstGeom prst="wedgeRoundRectCallout">
                <a:avLst>
                  <a:gd name="adj1" fmla="val -58003"/>
                  <a:gd name="adj2" fmla="val -5560"/>
                  <a:gd name="adj3" fmla="val 16667"/>
                </a:avLst>
              </a:prstGeom>
              <a:noFill/>
              <a:ln w="317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13322" name="Text Box 14"/>
              <p:cNvSpPr txBox="1">
                <a:spLocks noChangeArrowheads="1"/>
              </p:cNvSpPr>
              <p:nvPr/>
            </p:nvSpPr>
            <p:spPr bwMode="auto">
              <a:xfrm>
                <a:off x="2959" y="5692"/>
                <a:ext cx="8523" cy="1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7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所以圆柱的表面积＝圆柱的侧面积＋两个底面面积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矩形 48"/>
          <p:cNvSpPr>
            <a:spLocks noChangeArrowheads="1"/>
          </p:cNvSpPr>
          <p:nvPr/>
        </p:nvSpPr>
        <p:spPr bwMode="auto">
          <a:xfrm>
            <a:off x="1044750" y="788194"/>
            <a:ext cx="7462148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圆柱的侧面展开后是一个怎样的图形呢？你能想办法说明吗？</a:t>
            </a:r>
          </a:p>
        </p:txBody>
      </p:sp>
      <p:grpSp>
        <p:nvGrpSpPr>
          <p:cNvPr id="12" name="组合 11"/>
          <p:cNvGrpSpPr/>
          <p:nvPr/>
        </p:nvGrpSpPr>
        <p:grpSpPr bwMode="auto">
          <a:xfrm>
            <a:off x="1067940" y="2099073"/>
            <a:ext cx="6796242" cy="1764506"/>
            <a:chOff x="2187" y="4408"/>
            <a:chExt cx="13922" cy="3704"/>
          </a:xfrm>
        </p:grpSpPr>
        <p:grpSp>
          <p:nvGrpSpPr>
            <p:cNvPr id="15363" name="组合 6"/>
            <p:cNvGrpSpPr/>
            <p:nvPr/>
          </p:nvGrpSpPr>
          <p:grpSpPr bwMode="auto">
            <a:xfrm>
              <a:off x="2187" y="5355"/>
              <a:ext cx="9888" cy="2382"/>
              <a:chOff x="3920" y="2139"/>
              <a:chExt cx="9888" cy="2382"/>
            </a:xfrm>
          </p:grpSpPr>
          <p:sp>
            <p:nvSpPr>
              <p:cNvPr id="8" name="矩形标注 7"/>
              <p:cNvSpPr/>
              <p:nvPr/>
            </p:nvSpPr>
            <p:spPr>
              <a:xfrm>
                <a:off x="3920" y="2139"/>
                <a:ext cx="9888" cy="2382"/>
              </a:xfrm>
              <a:prstGeom prst="wedgeRectCallout">
                <a:avLst>
                  <a:gd name="adj1" fmla="val 57737"/>
                  <a:gd name="adj2" fmla="val -6926"/>
                </a:avLst>
              </a:prstGeom>
              <a:noFill/>
              <a:ln w="317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15365" name="Text Box 14"/>
              <p:cNvSpPr txBox="1">
                <a:spLocks noChangeArrowheads="1"/>
              </p:cNvSpPr>
              <p:nvPr/>
            </p:nvSpPr>
            <p:spPr bwMode="auto">
              <a:xfrm>
                <a:off x="4279" y="2386"/>
                <a:ext cx="9102" cy="1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7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跟着老师一起动手操作一下，看看会是什么形状吧。</a:t>
                </a:r>
                <a:endParaRPr lang="en-US" altLang="zh-CN" sz="27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pic>
          <p:nvPicPr>
            <p:cNvPr id="15366" name="图片 10" descr="37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268" y="4408"/>
              <a:ext cx="2841" cy="3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367" name="Picture 18" descr="D:\My Documents\Tencent Files\441509586\Image\C2C\OJJCR_Q2O~VLU}YIZ]TWFPE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5686" y="860822"/>
            <a:ext cx="449145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8"/>
          <p:cNvSpPr>
            <a:spLocks noChangeArrowheads="1"/>
          </p:cNvSpPr>
          <p:nvPr/>
        </p:nvSpPr>
        <p:spPr bwMode="auto">
          <a:xfrm>
            <a:off x="840927" y="594122"/>
            <a:ext cx="7462148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7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）沿圆柱侧面的一条高剪开，发现圆柱的侧</a:t>
            </a:r>
          </a:p>
          <a:p>
            <a:r>
              <a:rPr lang="zh-CN" altLang="en-US" sz="27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面展开后是一个长方形，如下图所示：</a:t>
            </a:r>
          </a:p>
        </p:txBody>
      </p:sp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5970" y="1985963"/>
            <a:ext cx="1303496" cy="2274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95112" y="2963466"/>
            <a:ext cx="1630590" cy="320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7"/>
          <p:cNvGrpSpPr/>
          <p:nvPr/>
        </p:nvGrpSpPr>
        <p:grpSpPr bwMode="auto">
          <a:xfrm>
            <a:off x="5288435" y="2382442"/>
            <a:ext cx="3014640" cy="2073345"/>
            <a:chOff x="10833" y="5002"/>
            <a:chExt cx="6174" cy="4355"/>
          </a:xfrm>
        </p:grpSpPr>
        <p:pic>
          <p:nvPicPr>
            <p:cNvPr id="17413" name="图片 5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833" y="5002"/>
              <a:ext cx="6174" cy="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4" name="矩形 48"/>
            <p:cNvSpPr>
              <a:spLocks noChangeArrowheads="1"/>
            </p:cNvSpPr>
            <p:nvPr/>
          </p:nvSpPr>
          <p:spPr bwMode="auto">
            <a:xfrm>
              <a:off x="12608" y="8290"/>
              <a:ext cx="2623" cy="1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7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长方形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8"/>
          <p:cNvSpPr>
            <a:spLocks noChangeArrowheads="1"/>
          </p:cNvSpPr>
          <p:nvPr/>
        </p:nvSpPr>
        <p:spPr bwMode="auto">
          <a:xfrm>
            <a:off x="224573" y="561975"/>
            <a:ext cx="8694855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（2）用一张长方形纸可以卷成一个圆柱，如下图所示：</a:t>
            </a:r>
          </a:p>
        </p:txBody>
      </p:sp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59955" y="1188244"/>
            <a:ext cx="1006914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76638" y="1958579"/>
            <a:ext cx="1099673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7"/>
          <p:cNvGrpSpPr/>
          <p:nvPr/>
        </p:nvGrpSpPr>
        <p:grpSpPr bwMode="auto">
          <a:xfrm>
            <a:off x="877541" y="1413272"/>
            <a:ext cx="2660694" cy="1986433"/>
            <a:chOff x="11195" y="5185"/>
            <a:chExt cx="5450" cy="4172"/>
          </a:xfrm>
        </p:grpSpPr>
        <p:pic>
          <p:nvPicPr>
            <p:cNvPr id="19461" name="图片 5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195" y="5185"/>
              <a:ext cx="5450" cy="2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2" name="矩形 48"/>
            <p:cNvSpPr>
              <a:spLocks noChangeArrowheads="1"/>
            </p:cNvSpPr>
            <p:nvPr/>
          </p:nvSpPr>
          <p:spPr bwMode="auto">
            <a:xfrm>
              <a:off x="12608" y="8290"/>
              <a:ext cx="2623" cy="1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7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长方形</a:t>
              </a:r>
            </a:p>
          </p:txBody>
        </p:sp>
      </p:grpSp>
      <p:grpSp>
        <p:nvGrpSpPr>
          <p:cNvPr id="12" name="组合 11"/>
          <p:cNvGrpSpPr/>
          <p:nvPr/>
        </p:nvGrpSpPr>
        <p:grpSpPr bwMode="auto">
          <a:xfrm>
            <a:off x="1067939" y="3483769"/>
            <a:ext cx="7009830" cy="1235869"/>
            <a:chOff x="1314" y="7333"/>
            <a:chExt cx="14358" cy="2596"/>
          </a:xfrm>
        </p:grpSpPr>
        <p:grpSp>
          <p:nvGrpSpPr>
            <p:cNvPr id="19464" name="组合 9"/>
            <p:cNvGrpSpPr/>
            <p:nvPr/>
          </p:nvGrpSpPr>
          <p:grpSpPr bwMode="auto">
            <a:xfrm>
              <a:off x="1314" y="7668"/>
              <a:ext cx="11952" cy="1926"/>
              <a:chOff x="1314" y="7668"/>
              <a:chExt cx="11952" cy="1926"/>
            </a:xfrm>
          </p:grpSpPr>
          <p:sp>
            <p:nvSpPr>
              <p:cNvPr id="19465" name="矩形 48"/>
              <p:cNvSpPr>
                <a:spLocks noChangeArrowheads="1"/>
              </p:cNvSpPr>
              <p:nvPr/>
            </p:nvSpPr>
            <p:spPr bwMode="auto">
              <a:xfrm>
                <a:off x="1797" y="8153"/>
                <a:ext cx="11469" cy="1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zh-CN" sz="2700" b="1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圆柱的侧面展开后是一个长方形。</a:t>
                </a:r>
              </a:p>
            </p:txBody>
          </p:sp>
          <p:sp>
            <p:nvSpPr>
              <p:cNvPr id="9" name="圆角矩形标注 8"/>
              <p:cNvSpPr/>
              <p:nvPr/>
            </p:nvSpPr>
            <p:spPr>
              <a:xfrm>
                <a:off x="1314" y="7668"/>
                <a:ext cx="11567" cy="1926"/>
              </a:xfrm>
              <a:prstGeom prst="wedgeRoundRectCallout">
                <a:avLst>
                  <a:gd name="adj1" fmla="val 55922"/>
                  <a:gd name="adj2" fmla="val -3267"/>
                  <a:gd name="adj3" fmla="val 16667"/>
                </a:avLst>
              </a:prstGeom>
              <a:noFill/>
              <a:ln w="317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</p:grpSp>
        <p:pic>
          <p:nvPicPr>
            <p:cNvPr id="19467" name="图片 10" descr="5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019" y="7333"/>
              <a:ext cx="1653" cy="2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804f8f90-6b9a-4f37-b4da-a82f96252237}"/>
</p:tagLst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1180</Words>
  <Application>Microsoft Office PowerPoint</Application>
  <PresentationFormat>全屏显示(16:9)</PresentationFormat>
  <Paragraphs>119</Paragraphs>
  <Slides>28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5" baseType="lpstr">
      <vt:lpstr>楷体</vt:lpstr>
      <vt:lpstr>宋体</vt:lpstr>
      <vt:lpstr>微软雅黑</vt:lpstr>
      <vt:lpstr>Arial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2018-10-27T09:08:00Z</dcterms:created>
  <dcterms:modified xsi:type="dcterms:W3CDTF">2023-01-16T21:29:54Z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8BE18C677B5F4EC18B9E16A2DCB3F5A4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